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47" r:id="rId2"/>
    <p:sldId id="348" r:id="rId3"/>
    <p:sldId id="349" r:id="rId4"/>
    <p:sldId id="346" r:id="rId5"/>
    <p:sldId id="352" r:id="rId6"/>
    <p:sldId id="265" r:id="rId7"/>
    <p:sldId id="353" r:id="rId8"/>
    <p:sldId id="354" r:id="rId9"/>
    <p:sldId id="380" r:id="rId10"/>
    <p:sldId id="351" r:id="rId11"/>
    <p:sldId id="355" r:id="rId12"/>
    <p:sldId id="357" r:id="rId13"/>
    <p:sldId id="358" r:id="rId14"/>
    <p:sldId id="381" r:id="rId15"/>
    <p:sldId id="382" r:id="rId16"/>
    <p:sldId id="319" r:id="rId17"/>
    <p:sldId id="324" r:id="rId18"/>
    <p:sldId id="383" r:id="rId19"/>
    <p:sldId id="384" r:id="rId20"/>
    <p:sldId id="387" r:id="rId21"/>
    <p:sldId id="385" r:id="rId22"/>
    <p:sldId id="388" r:id="rId23"/>
    <p:sldId id="390" r:id="rId24"/>
    <p:sldId id="391" r:id="rId25"/>
    <p:sldId id="392" r:id="rId26"/>
    <p:sldId id="393" r:id="rId27"/>
    <p:sldId id="320" r:id="rId28"/>
  </p:sldIdLst>
  <p:sldSz cx="9144000" cy="6858000" type="screen4x3"/>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61362654-C3DC-477A-B1ED-F3702F9C2882}" type="datetimeFigureOut">
              <a:rPr lang="zh-CN" altLang="en-US"/>
              <a:pPr>
                <a:defRPr/>
              </a:pPr>
              <a:t>2018/11/25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C10CA0A8-7C81-480F-A9B6-AA9F8A6DC59C}" type="slidenum">
              <a:rPr lang="zh-CN" altLang="en-US"/>
              <a:pPr>
                <a:defRPr/>
              </a:pPr>
              <a:t>‹#›</a:t>
            </a:fld>
            <a:endParaRPr lang="zh-CN" altLang="en-US"/>
          </a:p>
        </p:txBody>
      </p:sp>
    </p:spTree>
    <p:extLst>
      <p:ext uri="{BB962C8B-B14F-4D97-AF65-F5344CB8AC3E}">
        <p14:creationId xmlns:p14="http://schemas.microsoft.com/office/powerpoint/2010/main" val="132898746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bwMode="auto">
      <p:bgPr>
        <a:solidFill>
          <a:schemeClr val="bg1"/>
        </a:solidFill>
        <a:effectLst/>
      </p:bgPr>
    </p:bg>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67CAA6FF-A540-4C90-A2D4-178C9CD3FE1D}"/>
              </a:ext>
            </a:extLst>
          </p:cNvPr>
          <p:cNvSpPr>
            <a:spLocks noGrp="1" noRot="1" noChangeAspect="1" noChangeArrowheads="1" noTextEdit="1"/>
          </p:cNvSpPr>
          <p:nvPr>
            <p:ph type="sldImg" idx="4294967295"/>
          </p:nvPr>
        </p:nvSpPr>
        <p:spPr bwMode="auto">
          <a:xfrm>
            <a:off x="1141413" y="684213"/>
            <a:ext cx="4572000" cy="3429000"/>
          </a:xfrm>
          <a:ln>
            <a:solidFill>
              <a:srgbClr val="000000"/>
            </a:solidFill>
            <a:miter lim="800000"/>
            <a:headEnd/>
            <a:tailEnd/>
          </a:ln>
        </p:spPr>
      </p:sp>
      <p:sp>
        <p:nvSpPr>
          <p:cNvPr id="23555" name="Rectangle 3">
            <a:extLst>
              <a:ext uri="{FF2B5EF4-FFF2-40B4-BE49-F238E27FC236}">
                <a16:creationId xmlns:a16="http://schemas.microsoft.com/office/drawing/2014/main" id="{8930CD98-ED65-42A2-B5DF-C3CE4D8C05C0}"/>
              </a:ext>
            </a:extLst>
          </p:cNvPr>
          <p:cNvSpPr>
            <a:spLocks noGrp="1" noRot="1" noChangeArrowheads="1"/>
          </p:cNvSpPr>
          <p:nvPr>
            <p:ph type="body" idx="4294967295"/>
          </p:nvPr>
        </p:nvSpPr>
        <p:spPr>
          <a:xfrm>
            <a:off x="684213" y="4341813"/>
            <a:ext cx="5486400" cy="4114800"/>
          </a:xfrm>
        </p:spPr>
        <p:txBody>
          <a:bodyPr anchor="ctr"/>
          <a:lstStyle/>
          <a:p>
            <a:pPr eaLnBrk="1" hangingPunct="1">
              <a:spcBef>
                <a:spcPct val="0"/>
              </a:spcBef>
            </a:pPr>
            <a:r>
              <a:rPr lang="zh-CN" altLang="en-US" b="1"/>
              <a:t>第一回合：杜鲁门先声夺人斯大林以牙还牙马歇尔巧援欧洲</a:t>
            </a:r>
          </a:p>
          <a:p>
            <a:pPr eaLnBrk="1" hangingPunct="1">
              <a:spcBef>
                <a:spcPct val="0"/>
              </a:spcBef>
            </a:pPr>
            <a:r>
              <a:rPr lang="zh-CN" altLang="zh-CN" b="1"/>
              <a:t>              </a:t>
            </a:r>
            <a:r>
              <a:rPr lang="zh-CN" altLang="en-US" b="1"/>
              <a:t>莫斯科力组互助组北约，“北美牛”志在必得</a:t>
            </a:r>
          </a:p>
          <a:p>
            <a:pPr eaLnBrk="1" hangingPunct="1">
              <a:spcBef>
                <a:spcPct val="0"/>
              </a:spcBef>
            </a:pPr>
            <a:r>
              <a:rPr lang="zh-CN" altLang="zh-CN" b="1"/>
              <a:t>                  </a:t>
            </a:r>
            <a:r>
              <a:rPr lang="zh-CN" altLang="en-US" b="1"/>
              <a:t>会华沙，“俄国熊”针锋相对</a:t>
            </a:r>
          </a:p>
          <a:p>
            <a:pPr algn="ctr" eaLnBrk="1" hangingPunct="1">
              <a:spcBef>
                <a:spcPct val="50000"/>
              </a:spcBef>
            </a:pPr>
            <a:endParaRPr lang="zh-CN" altLang="zh-CN" b="1"/>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pPr>
              <a:defRPr/>
            </a:pPr>
            <a:fld id="{EDE45897-D4C3-4279-920C-C05CF396B782}" type="datetimeFigureOut">
              <a:rPr lang="zh-CN" altLang="en-US"/>
              <a:pPr>
                <a:defRPr/>
              </a:pPr>
              <a:t>2018/11/25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18C5BA2F-6352-4EE2-937D-D2D7395F3E7C}" type="slidenum">
              <a:rPr lang="zh-CN" altLang="en-US"/>
              <a:pPr>
                <a:defRPr/>
              </a:pPr>
              <a:t>‹#›</a:t>
            </a:fld>
            <a:endParaRPr lang="zh-CN" altLang="en-US"/>
          </a:p>
        </p:txBody>
      </p:sp>
    </p:spTree>
    <p:extLst>
      <p:ext uri="{BB962C8B-B14F-4D97-AF65-F5344CB8AC3E}">
        <p14:creationId xmlns:p14="http://schemas.microsoft.com/office/powerpoint/2010/main" val="573124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pPr>
              <a:defRPr/>
            </a:pPr>
            <a:fld id="{8AE544BA-E6A5-4988-9809-C38797F97A32}" type="datetimeFigureOut">
              <a:rPr lang="zh-CN" altLang="en-US"/>
              <a:pPr>
                <a:defRPr/>
              </a:pPr>
              <a:t>2018/11/25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E98B03F-4D0C-4906-93E4-5EE4C8D79731}" type="slidenum">
              <a:rPr lang="zh-CN" altLang="en-US"/>
              <a:pPr>
                <a:defRPr/>
              </a:pPr>
              <a:t>‹#›</a:t>
            </a:fld>
            <a:endParaRPr lang="zh-CN" altLang="en-US"/>
          </a:p>
        </p:txBody>
      </p:sp>
    </p:spTree>
    <p:extLst>
      <p:ext uri="{BB962C8B-B14F-4D97-AF65-F5344CB8AC3E}">
        <p14:creationId xmlns:p14="http://schemas.microsoft.com/office/powerpoint/2010/main" val="2458287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pPr>
              <a:defRPr/>
            </a:pPr>
            <a:fld id="{416FB3C4-CB84-4FB3-8E53-66C226423762}" type="datetimeFigureOut">
              <a:rPr lang="zh-CN" altLang="en-US"/>
              <a:pPr>
                <a:defRPr/>
              </a:pPr>
              <a:t>2018/11/25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07E2096-29A7-44BF-98AD-E9105C4D9E50}" type="slidenum">
              <a:rPr lang="zh-CN" altLang="en-US"/>
              <a:pPr>
                <a:defRPr/>
              </a:pPr>
              <a:t>‹#›</a:t>
            </a:fld>
            <a:endParaRPr lang="zh-CN" altLang="en-US"/>
          </a:p>
        </p:txBody>
      </p:sp>
    </p:spTree>
    <p:extLst>
      <p:ext uri="{BB962C8B-B14F-4D97-AF65-F5344CB8AC3E}">
        <p14:creationId xmlns:p14="http://schemas.microsoft.com/office/powerpoint/2010/main" val="1142084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p:cNvSpPr>
          <p:nvPr>
            <p:ph type="dt" sz="half" idx="10"/>
          </p:nvPr>
        </p:nvSpPr>
        <p:spPr/>
        <p:txBody>
          <a:bodyPr/>
          <a:lstStyle>
            <a:lvl1pPr>
              <a:defRPr/>
            </a:lvl1pPr>
          </a:lstStyle>
          <a:p>
            <a:pPr>
              <a:defRPr/>
            </a:pPr>
            <a:fld id="{A6741645-CC28-4D42-BB9A-B99DFA30FFFE}" type="datetimeFigureOut">
              <a:rPr lang="zh-CN" altLang="en-US"/>
              <a:pPr>
                <a:defRPr/>
              </a:pPr>
              <a:t>2018/11/25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A96D55C-C911-49AF-AEEA-4DA53EB120EA}" type="slidenum">
              <a:rPr lang="zh-CN" altLang="en-US"/>
              <a:pPr>
                <a:defRPr/>
              </a:pPr>
              <a:t>‹#›</a:t>
            </a:fld>
            <a:endParaRPr lang="zh-CN" altLang="en-US"/>
          </a:p>
        </p:txBody>
      </p:sp>
    </p:spTree>
    <p:extLst>
      <p:ext uri="{BB962C8B-B14F-4D97-AF65-F5344CB8AC3E}">
        <p14:creationId xmlns:p14="http://schemas.microsoft.com/office/powerpoint/2010/main" val="2657286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p:cNvSpPr>
          <p:nvPr>
            <p:ph type="dt" sz="half" idx="10"/>
          </p:nvPr>
        </p:nvSpPr>
        <p:spPr/>
        <p:txBody>
          <a:bodyPr/>
          <a:lstStyle>
            <a:lvl1pPr>
              <a:defRPr/>
            </a:lvl1pPr>
          </a:lstStyle>
          <a:p>
            <a:pPr>
              <a:defRPr/>
            </a:pPr>
            <a:fld id="{1C5CFCF4-F1A1-4F2E-8049-B327AAAD996E}" type="datetimeFigureOut">
              <a:rPr lang="zh-CN" altLang="en-US"/>
              <a:pPr>
                <a:defRPr/>
              </a:pPr>
              <a:t>2018/11/25</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09208681-10B3-44F0-8485-C461895C216B}" type="slidenum">
              <a:rPr lang="zh-CN" altLang="en-US"/>
              <a:pPr>
                <a:defRPr/>
              </a:pPr>
              <a:t>‹#›</a:t>
            </a:fld>
            <a:endParaRPr lang="zh-CN" altLang="en-US"/>
          </a:p>
        </p:txBody>
      </p:sp>
    </p:spTree>
    <p:extLst>
      <p:ext uri="{BB962C8B-B14F-4D97-AF65-F5344CB8AC3E}">
        <p14:creationId xmlns:p14="http://schemas.microsoft.com/office/powerpoint/2010/main" val="3703623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p:cNvSpPr>
            <a:spLocks noGrp="1"/>
          </p:cNvSpPr>
          <p:nvPr>
            <p:ph type="dt" sz="half" idx="10"/>
          </p:nvPr>
        </p:nvSpPr>
        <p:spPr/>
        <p:txBody>
          <a:bodyPr/>
          <a:lstStyle>
            <a:lvl1pPr>
              <a:defRPr/>
            </a:lvl1pPr>
          </a:lstStyle>
          <a:p>
            <a:pPr>
              <a:defRPr/>
            </a:pPr>
            <a:fld id="{F1B0E069-E54D-464C-8DF8-79C34302F8CE}" type="datetimeFigureOut">
              <a:rPr lang="zh-CN" altLang="en-US"/>
              <a:pPr>
                <a:defRPr/>
              </a:pPr>
              <a:t>2018/11/25</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FFC2EE43-7543-4F15-991D-3CEF233819B1}" type="slidenum">
              <a:rPr lang="zh-CN" altLang="en-US"/>
              <a:pPr>
                <a:defRPr/>
              </a:pPr>
              <a:t>‹#›</a:t>
            </a:fld>
            <a:endParaRPr lang="zh-CN" altLang="en-US"/>
          </a:p>
        </p:txBody>
      </p:sp>
    </p:spTree>
    <p:extLst>
      <p:ext uri="{BB962C8B-B14F-4D97-AF65-F5344CB8AC3E}">
        <p14:creationId xmlns:p14="http://schemas.microsoft.com/office/powerpoint/2010/main" val="3663086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B3ECC91B-DDC5-4388-9CA7-089DB04EF5E5}" type="datetimeFigureOut">
              <a:rPr lang="zh-CN" altLang="en-US"/>
              <a:pPr>
                <a:defRPr/>
              </a:pPr>
              <a:t>2018/11/25</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37597995-19E7-4A0F-A40E-32D43DA49709}" type="slidenum">
              <a:rPr lang="zh-CN" altLang="en-US"/>
              <a:pPr>
                <a:defRPr/>
              </a:pPr>
              <a:t>‹#›</a:t>
            </a:fld>
            <a:endParaRPr lang="zh-CN" altLang="en-US"/>
          </a:p>
        </p:txBody>
      </p:sp>
    </p:spTree>
    <p:extLst>
      <p:ext uri="{BB962C8B-B14F-4D97-AF65-F5344CB8AC3E}">
        <p14:creationId xmlns:p14="http://schemas.microsoft.com/office/powerpoint/2010/main" val="4184286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p:cNvSpPr>
          <p:nvPr>
            <p:ph type="dt" sz="half" idx="10"/>
          </p:nvPr>
        </p:nvSpPr>
        <p:spPr/>
        <p:txBody>
          <a:bodyPr/>
          <a:lstStyle>
            <a:lvl1pPr>
              <a:defRPr/>
            </a:lvl1pPr>
          </a:lstStyle>
          <a:p>
            <a:pPr>
              <a:defRPr/>
            </a:pPr>
            <a:fld id="{51AB14D3-9642-44D0-B89D-BE173C9D4A18}" type="datetimeFigureOut">
              <a:rPr lang="zh-CN" altLang="en-US"/>
              <a:pPr>
                <a:defRPr/>
              </a:pPr>
              <a:t>2018/11/25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6653B40-30AB-4B28-9C5E-AAF8690E2362}" type="slidenum">
              <a:rPr lang="zh-CN" altLang="en-US"/>
              <a:pPr>
                <a:defRPr/>
              </a:pPr>
              <a:t>‹#›</a:t>
            </a:fld>
            <a:endParaRPr lang="zh-CN" altLang="en-US"/>
          </a:p>
        </p:txBody>
      </p:sp>
    </p:spTree>
    <p:extLst>
      <p:ext uri="{BB962C8B-B14F-4D97-AF65-F5344CB8AC3E}">
        <p14:creationId xmlns:p14="http://schemas.microsoft.com/office/powerpoint/2010/main" val="3412072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p:cNvSpPr>
          <p:nvPr>
            <p:ph type="dt" sz="half" idx="10"/>
          </p:nvPr>
        </p:nvSpPr>
        <p:spPr/>
        <p:txBody>
          <a:bodyPr/>
          <a:lstStyle>
            <a:lvl1pPr>
              <a:defRPr/>
            </a:lvl1pPr>
          </a:lstStyle>
          <a:p>
            <a:pPr>
              <a:defRPr/>
            </a:pPr>
            <a:fld id="{1E7F937C-A24E-45DE-90CC-9115EF9222DD}" type="datetimeFigureOut">
              <a:rPr lang="zh-CN" altLang="en-US"/>
              <a:pPr>
                <a:defRPr/>
              </a:pPr>
              <a:t>2018/11/25</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3B06D904-E770-490B-B4B2-FB997BF83AAB}" type="slidenum">
              <a:rPr lang="zh-CN" altLang="en-US"/>
              <a:pPr>
                <a:defRPr/>
              </a:pPr>
              <a:t>‹#›</a:t>
            </a:fld>
            <a:endParaRPr lang="zh-CN" altLang="en-US"/>
          </a:p>
        </p:txBody>
      </p:sp>
    </p:spTree>
    <p:extLst>
      <p:ext uri="{BB962C8B-B14F-4D97-AF65-F5344CB8AC3E}">
        <p14:creationId xmlns:p14="http://schemas.microsoft.com/office/powerpoint/2010/main" val="3661466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pPr>
              <a:defRPr/>
            </a:pPr>
            <a:fld id="{0C03F73A-EEA4-41A4-AE7C-97668B85E04D}" type="datetimeFigureOut">
              <a:rPr lang="zh-CN" altLang="en-US"/>
              <a:pPr>
                <a:defRPr/>
              </a:pPr>
              <a:t>2018/11/25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AB26735-D0A5-4C2A-9434-705AC249ADC0}" type="slidenum">
              <a:rPr lang="zh-CN" altLang="en-US"/>
              <a:pPr>
                <a:defRPr/>
              </a:pPr>
              <a:t>‹#›</a:t>
            </a:fld>
            <a:endParaRPr lang="zh-CN" altLang="en-US"/>
          </a:p>
        </p:txBody>
      </p:sp>
    </p:spTree>
    <p:extLst>
      <p:ext uri="{BB962C8B-B14F-4D97-AF65-F5344CB8AC3E}">
        <p14:creationId xmlns:p14="http://schemas.microsoft.com/office/powerpoint/2010/main" val="2182062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pPr>
              <a:defRPr/>
            </a:pPr>
            <a:fld id="{91ACF2D7-0054-42E1-BC96-658D2FD78EFC}" type="datetimeFigureOut">
              <a:rPr lang="zh-CN" altLang="en-US"/>
              <a:pPr>
                <a:defRPr/>
              </a:pPr>
              <a:t>2018/11/25</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DD94C5B-A3D4-43BC-B767-0AC462567520}" type="slidenum">
              <a:rPr lang="zh-CN" altLang="en-US"/>
              <a:pPr>
                <a:defRPr/>
              </a:pPr>
              <a:t>‹#›</a:t>
            </a:fld>
            <a:endParaRPr lang="zh-CN" altLang="en-US"/>
          </a:p>
        </p:txBody>
      </p:sp>
    </p:spTree>
    <p:extLst>
      <p:ext uri="{BB962C8B-B14F-4D97-AF65-F5344CB8AC3E}">
        <p14:creationId xmlns:p14="http://schemas.microsoft.com/office/powerpoint/2010/main" val="10319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353D7DD4-E9FF-4526-9F8A-022D53DA163A}" type="datetimeFigureOut">
              <a:rPr lang="zh-CN" altLang="en-US"/>
              <a:pPr>
                <a:defRPr/>
              </a:pPr>
              <a:t>2018/11/25</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3069B574-4005-474F-8BC8-24C346D96E21}"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0.wmf"/><Relationship Id="rId5" Type="http://schemas.openxmlformats.org/officeDocument/2006/relationships/oleObject" Target="../embeddings/oleObject2.bin"/><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gif"/></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0B70299B-186D-44E7-BF25-9FF7AAC262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292080" cy="6858000"/>
          </a:xfrm>
          <a:prstGeom prst="rect">
            <a:avLst/>
          </a:prstGeom>
        </p:spPr>
      </p:pic>
      <p:sp>
        <p:nvSpPr>
          <p:cNvPr id="7" name="文本框 6">
            <a:extLst>
              <a:ext uri="{FF2B5EF4-FFF2-40B4-BE49-F238E27FC236}">
                <a16:creationId xmlns:a16="http://schemas.microsoft.com/office/drawing/2014/main" id="{A958E3D2-B3E1-4040-AD4F-94ED8CC51A18}"/>
              </a:ext>
            </a:extLst>
          </p:cNvPr>
          <p:cNvSpPr txBox="1"/>
          <p:nvPr/>
        </p:nvSpPr>
        <p:spPr>
          <a:xfrm>
            <a:off x="5312802" y="428178"/>
            <a:ext cx="3785838" cy="600164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indent="457200" algn="ctr"/>
            <a:r>
              <a:rPr lang="en-US" altLang="zh-CN" sz="3200" dirty="0"/>
              <a:t>《</a:t>
            </a:r>
            <a:r>
              <a:rPr lang="zh-CN" altLang="en-US" sz="3200" dirty="0"/>
              <a:t>胜利之吻</a:t>
            </a:r>
            <a:r>
              <a:rPr lang="en-US" altLang="zh-CN" sz="3200" dirty="0"/>
              <a:t>》</a:t>
            </a:r>
          </a:p>
          <a:p>
            <a:pPr indent="457200" algn="just"/>
            <a:r>
              <a:rPr lang="en-US" altLang="zh-CN" sz="3200" dirty="0"/>
              <a:t>1945</a:t>
            </a:r>
            <a:r>
              <a:rPr lang="zh-CN" altLang="en-US" sz="3200" dirty="0"/>
              <a:t>年</a:t>
            </a:r>
            <a:r>
              <a:rPr lang="en-US" altLang="zh-CN" sz="3200" dirty="0"/>
              <a:t>8</a:t>
            </a:r>
            <a:r>
              <a:rPr lang="zh-CN" altLang="en-US" sz="3200" dirty="0"/>
              <a:t>月</a:t>
            </a:r>
            <a:r>
              <a:rPr lang="en-US" altLang="zh-CN" sz="3200" dirty="0"/>
              <a:t>15</a:t>
            </a:r>
            <a:r>
              <a:rPr lang="zh-CN" altLang="en-US" sz="3200" dirty="0"/>
              <a:t>日，美国纽约时代广场之上，洋溢着无法言语的喜悦之情。一名兴奋激动的水兵在欢庆活动中亲吻了身旁的一位陌生女护士。这一动人瞬间被摄影师抓拍下来，成为传世的经典历史画面。</a:t>
            </a:r>
          </a:p>
        </p:txBody>
      </p:sp>
    </p:spTree>
    <p:extLst>
      <p:ext uri="{BB962C8B-B14F-4D97-AF65-F5344CB8AC3E}">
        <p14:creationId xmlns:p14="http://schemas.microsoft.com/office/powerpoint/2010/main" val="2910496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up)">
                                      <p:cBhvr>
                                        <p:cTn id="1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96EDF2F3-A6F5-4D75-821B-B1F03F914B97}"/>
              </a:ext>
            </a:extLst>
          </p:cNvPr>
          <p:cNvPicPr>
            <a:picLocks noChangeAspect="1"/>
          </p:cNvPicPr>
          <p:nvPr/>
        </p:nvPicPr>
        <p:blipFill rotWithShape="1">
          <a:blip r:embed="rId2">
            <a:extLst>
              <a:ext uri="{28A0092B-C50C-407E-A947-70E740481C1C}">
                <a14:useLocalDpi xmlns:a14="http://schemas.microsoft.com/office/drawing/2010/main" val="0"/>
              </a:ext>
            </a:extLst>
          </a:blip>
          <a:srcRect l="4536" t="4033" r="6256" b="15329"/>
          <a:stretch/>
        </p:blipFill>
        <p:spPr>
          <a:xfrm>
            <a:off x="768571" y="106310"/>
            <a:ext cx="7606858" cy="5157192"/>
          </a:xfrm>
          <a:prstGeom prst="rect">
            <a:avLst/>
          </a:prstGeom>
        </p:spPr>
      </p:pic>
      <p:sp>
        <p:nvSpPr>
          <p:cNvPr id="5" name="文本框 4">
            <a:extLst>
              <a:ext uri="{FF2B5EF4-FFF2-40B4-BE49-F238E27FC236}">
                <a16:creationId xmlns:a16="http://schemas.microsoft.com/office/drawing/2014/main" id="{2F21EC16-0D88-4767-931B-915CD42E4331}"/>
              </a:ext>
            </a:extLst>
          </p:cNvPr>
          <p:cNvSpPr txBox="1"/>
          <p:nvPr/>
        </p:nvSpPr>
        <p:spPr>
          <a:xfrm>
            <a:off x="2483768" y="5263502"/>
            <a:ext cx="4176464" cy="1446550"/>
          </a:xfrm>
          <a:prstGeom prst="rect">
            <a:avLst/>
          </a:prstGeom>
          <a:solidFill>
            <a:srgbClr val="FFFF00"/>
          </a:solidFill>
          <a:ln>
            <a:solidFill>
              <a:schemeClr val="bg1"/>
            </a:solidFill>
          </a:ln>
        </p:spPr>
        <p:txBody>
          <a:bodyPr wrap="square" rtlCol="0">
            <a:spAutoFit/>
          </a:bodyPr>
          <a:lstStyle/>
          <a:p>
            <a:pPr algn="ctr"/>
            <a:r>
              <a:rPr lang="en-US" altLang="zh-CN" sz="4400" dirty="0"/>
              <a:t>1942</a:t>
            </a:r>
            <a:r>
              <a:rPr lang="zh-CN" altLang="en-US" sz="4400" dirty="0"/>
              <a:t>年漫画</a:t>
            </a:r>
            <a:endParaRPr lang="en-US" altLang="zh-CN" sz="4400" dirty="0"/>
          </a:p>
          <a:p>
            <a:pPr algn="ctr"/>
            <a:r>
              <a:rPr lang="en-US" altLang="zh-CN" sz="4400" dirty="0"/>
              <a:t>《</a:t>
            </a:r>
            <a:r>
              <a:rPr lang="zh-CN" altLang="en-US" sz="4400" dirty="0"/>
              <a:t>绞死希特勒</a:t>
            </a:r>
            <a:r>
              <a:rPr lang="en-US" altLang="zh-CN" sz="4400" dirty="0"/>
              <a:t>》</a:t>
            </a:r>
            <a:endParaRPr lang="zh-CN" altLang="en-US" sz="4400" dirty="0"/>
          </a:p>
        </p:txBody>
      </p:sp>
    </p:spTree>
    <p:extLst>
      <p:ext uri="{BB962C8B-B14F-4D97-AF65-F5344CB8AC3E}">
        <p14:creationId xmlns:p14="http://schemas.microsoft.com/office/powerpoint/2010/main" val="31271847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2E188606-7599-47FD-8B85-727724B9C7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56" y="1"/>
            <a:ext cx="9144000" cy="6858000"/>
          </a:xfrm>
          <a:prstGeom prst="rect">
            <a:avLst/>
          </a:prstGeom>
        </p:spPr>
      </p:pic>
      <p:sp>
        <p:nvSpPr>
          <p:cNvPr id="3" name="文本框 2">
            <a:extLst>
              <a:ext uri="{FF2B5EF4-FFF2-40B4-BE49-F238E27FC236}">
                <a16:creationId xmlns:a16="http://schemas.microsoft.com/office/drawing/2014/main" id="{24C3BD56-2BBC-4AF6-AD24-5E3D506CEC98}"/>
              </a:ext>
            </a:extLst>
          </p:cNvPr>
          <p:cNvSpPr txBox="1"/>
          <p:nvPr/>
        </p:nvSpPr>
        <p:spPr>
          <a:xfrm>
            <a:off x="2531182" y="0"/>
            <a:ext cx="4081636" cy="1015663"/>
          </a:xfrm>
          <a:prstGeom prst="rect">
            <a:avLst/>
          </a:prstGeom>
          <a:solidFill>
            <a:srgbClr val="FFFF00"/>
          </a:solidFill>
          <a:ln>
            <a:solidFill>
              <a:schemeClr val="bg1"/>
            </a:solidFill>
          </a:ln>
        </p:spPr>
        <p:txBody>
          <a:bodyPr wrap="square" rtlCol="0">
            <a:spAutoFit/>
          </a:bodyPr>
          <a:lstStyle/>
          <a:p>
            <a:pPr algn="ctr"/>
            <a:r>
              <a:rPr lang="zh-CN" altLang="en-US" sz="6000" dirty="0"/>
              <a:t>雅尔塔会议</a:t>
            </a:r>
          </a:p>
        </p:txBody>
      </p:sp>
      <p:pic>
        <p:nvPicPr>
          <p:cNvPr id="41986" name="Picture 2" descr="https://timgsa.baidu.com/timg?image&amp;quality=80&amp;size=b9999_10000&amp;sec=1543137916388&amp;di=ef66d2a38152502ad6aa03f1c54340f3&amp;imgtype=0&amp;src=http%3A%2F%2Fpic.makepolo.net%2Fnews%2Fallimg%2F20170217%2F1487329056412363.jpg">
            <a:extLst>
              <a:ext uri="{FF2B5EF4-FFF2-40B4-BE49-F238E27FC236}">
                <a16:creationId xmlns:a16="http://schemas.microsoft.com/office/drawing/2014/main" id="{44DE0122-30CF-4C16-8647-9444AB768B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4">
            <a:extLst>
              <a:ext uri="{FF2B5EF4-FFF2-40B4-BE49-F238E27FC236}">
                <a16:creationId xmlns:a16="http://schemas.microsoft.com/office/drawing/2014/main" id="{97931C14-F4C4-4DB3-AA6C-3EE1FC0AF173}"/>
              </a:ext>
            </a:extLst>
          </p:cNvPr>
          <p:cNvSpPr txBox="1"/>
          <p:nvPr/>
        </p:nvSpPr>
        <p:spPr>
          <a:xfrm>
            <a:off x="2531182" y="0"/>
            <a:ext cx="4081636" cy="1015663"/>
          </a:xfrm>
          <a:prstGeom prst="rect">
            <a:avLst/>
          </a:prstGeom>
          <a:solidFill>
            <a:srgbClr val="FFFF00"/>
          </a:solidFill>
          <a:ln>
            <a:solidFill>
              <a:schemeClr val="bg1"/>
            </a:solidFill>
          </a:ln>
        </p:spPr>
        <p:txBody>
          <a:bodyPr wrap="square" rtlCol="0">
            <a:spAutoFit/>
          </a:bodyPr>
          <a:lstStyle/>
          <a:p>
            <a:pPr algn="ctr"/>
            <a:r>
              <a:rPr lang="zh-CN" altLang="en-US" sz="6000" dirty="0"/>
              <a:t>波茨坦会议</a:t>
            </a:r>
          </a:p>
        </p:txBody>
      </p:sp>
      <p:sp>
        <p:nvSpPr>
          <p:cNvPr id="6" name="Oval 20">
            <a:extLst>
              <a:ext uri="{FF2B5EF4-FFF2-40B4-BE49-F238E27FC236}">
                <a16:creationId xmlns:a16="http://schemas.microsoft.com/office/drawing/2014/main" id="{5095748E-C491-46D8-B5AF-81F1DB3EB7FC}"/>
              </a:ext>
            </a:extLst>
          </p:cNvPr>
          <p:cNvSpPr>
            <a:spLocks noChangeArrowheads="1"/>
          </p:cNvSpPr>
          <p:nvPr/>
        </p:nvSpPr>
        <p:spPr bwMode="auto">
          <a:xfrm>
            <a:off x="3635896" y="4221088"/>
            <a:ext cx="2448272" cy="2430016"/>
          </a:xfrm>
          <a:prstGeom prst="ellipse">
            <a:avLst/>
          </a:prstGeom>
          <a:solidFill>
            <a:schemeClr val="bg1">
              <a:alpha val="34117"/>
            </a:schemeClr>
          </a:solidFill>
          <a:ln w="25400">
            <a:solidFill>
              <a:srgbClr val="FF0000"/>
            </a:solidFill>
            <a:round/>
            <a:headEnd/>
            <a:tailE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7" name="矩形 6">
            <a:extLst>
              <a:ext uri="{FF2B5EF4-FFF2-40B4-BE49-F238E27FC236}">
                <a16:creationId xmlns:a16="http://schemas.microsoft.com/office/drawing/2014/main" id="{0DD5C090-9DFF-4C3B-BCE5-EA34BEC287A6}"/>
              </a:ext>
            </a:extLst>
          </p:cNvPr>
          <p:cNvSpPr/>
          <p:nvPr/>
        </p:nvSpPr>
        <p:spPr>
          <a:xfrm>
            <a:off x="978297" y="3638548"/>
            <a:ext cx="3105769" cy="1797548"/>
          </a:xfrm>
          <a:prstGeom prst="rect">
            <a:avLst/>
          </a:prstGeom>
          <a:noFill/>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just"/>
            <a:r>
              <a:rPr lang="zh-CN" altLang="en-US" sz="4400" dirty="0">
                <a:gradFill rotWithShape="0">
                  <a:gsLst>
                    <a:gs pos="0">
                      <a:srgbClr val="FFE701"/>
                    </a:gs>
                    <a:gs pos="100000">
                      <a:srgbClr val="FE3E02"/>
                    </a:gs>
                  </a:gsLst>
                  <a:lin ang="5400000" scaled="1"/>
                  <a:tileRect/>
                </a:gradFill>
                <a:latin typeface="+mn-ea"/>
              </a:rPr>
              <a:t>盟友</a:t>
            </a:r>
            <a:endParaRPr lang="en-US" altLang="zh-CN" sz="4400" dirty="0">
              <a:gradFill rotWithShape="0">
                <a:gsLst>
                  <a:gs pos="0">
                    <a:srgbClr val="FFE701"/>
                  </a:gs>
                  <a:gs pos="100000">
                    <a:srgbClr val="FE3E02"/>
                  </a:gs>
                </a:gsLst>
                <a:lin ang="5400000" scaled="1"/>
                <a:tileRect/>
              </a:gradFill>
              <a:latin typeface="+mn-ea"/>
            </a:endParaRPr>
          </a:p>
        </p:txBody>
      </p:sp>
    </p:spTree>
    <p:extLst>
      <p:ext uri="{BB962C8B-B14F-4D97-AF65-F5344CB8AC3E}">
        <p14:creationId xmlns:p14="http://schemas.microsoft.com/office/powerpoint/2010/main" val="4232386498"/>
      </p:ext>
    </p:extLst>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nodeType="clickEffect">
                                  <p:stCondLst>
                                    <p:cond delay="0"/>
                                  </p:stCondLst>
                                  <p:childTnLst>
                                    <p:set>
                                      <p:cBhvr>
                                        <p:cTn id="12" dur="1" fill="hold">
                                          <p:stCondLst>
                                            <p:cond delay="0"/>
                                          </p:stCondLst>
                                        </p:cTn>
                                        <p:tgtEl>
                                          <p:spTgt spid="41986"/>
                                        </p:tgtEl>
                                        <p:attrNameLst>
                                          <p:attrName>style.visibility</p:attrName>
                                        </p:attrNameLst>
                                      </p:cBhvr>
                                      <p:to>
                                        <p:strVal val="visible"/>
                                      </p:to>
                                    </p:set>
                                    <p:animEffect transition="in" filter="dissolve">
                                      <p:cBhvr>
                                        <p:cTn id="13" dur="500"/>
                                        <p:tgtEl>
                                          <p:spTgt spid="41986"/>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heel(1)">
                                      <p:cBhvr>
                                        <p:cTn id="24" dur="2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linds(horizont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188FF9E7-A263-4681-8666-67210F5D5929}"/>
              </a:ext>
            </a:extLst>
          </p:cNvPr>
          <p:cNvPicPr>
            <a:picLocks noChangeAspect="1"/>
          </p:cNvPicPr>
          <p:nvPr/>
        </p:nvPicPr>
        <p:blipFill rotWithShape="1">
          <a:blip r:embed="rId2">
            <a:extLst>
              <a:ext uri="{28A0092B-C50C-407E-A947-70E740481C1C}">
                <a14:useLocalDpi xmlns:a14="http://schemas.microsoft.com/office/drawing/2010/main" val="0"/>
              </a:ext>
            </a:extLst>
          </a:blip>
          <a:srcRect b="9522"/>
          <a:stretch/>
        </p:blipFill>
        <p:spPr>
          <a:xfrm>
            <a:off x="0" y="0"/>
            <a:ext cx="9144000" cy="6858000"/>
          </a:xfrm>
          <a:prstGeom prst="rect">
            <a:avLst/>
          </a:prstGeom>
        </p:spPr>
      </p:pic>
      <p:sp>
        <p:nvSpPr>
          <p:cNvPr id="8" name="矩形 7">
            <a:extLst>
              <a:ext uri="{FF2B5EF4-FFF2-40B4-BE49-F238E27FC236}">
                <a16:creationId xmlns:a16="http://schemas.microsoft.com/office/drawing/2014/main" id="{53649404-0BD8-4C22-ADA3-32B278AA3BDB}"/>
              </a:ext>
            </a:extLst>
          </p:cNvPr>
          <p:cNvSpPr/>
          <p:nvPr/>
        </p:nvSpPr>
        <p:spPr>
          <a:xfrm>
            <a:off x="2843808" y="4509120"/>
            <a:ext cx="3105769" cy="1797548"/>
          </a:xfrm>
          <a:prstGeom prst="rect">
            <a:avLst/>
          </a:prstGeom>
          <a:noFill/>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just"/>
            <a:r>
              <a:rPr lang="zh-CN" altLang="en-US" sz="4400" dirty="0">
                <a:gradFill rotWithShape="0">
                  <a:gsLst>
                    <a:gs pos="0">
                      <a:srgbClr val="FFE701"/>
                    </a:gs>
                    <a:gs pos="100000">
                      <a:srgbClr val="FE3E02"/>
                    </a:gs>
                  </a:gsLst>
                  <a:lin ang="5400000" scaled="1"/>
                  <a:tileRect/>
                </a:gradFill>
                <a:latin typeface="+mn-ea"/>
              </a:rPr>
              <a:t>对手</a:t>
            </a:r>
            <a:endParaRPr lang="en-US" altLang="zh-CN" sz="4400" dirty="0">
              <a:gradFill rotWithShape="0">
                <a:gsLst>
                  <a:gs pos="0">
                    <a:srgbClr val="FFE701"/>
                  </a:gs>
                  <a:gs pos="100000">
                    <a:srgbClr val="FE3E02"/>
                  </a:gs>
                </a:gsLst>
                <a:lin ang="5400000" scaled="1"/>
                <a:tileRect/>
              </a:gradFill>
              <a:latin typeface="+mn-ea"/>
            </a:endParaRPr>
          </a:p>
        </p:txBody>
      </p:sp>
      <p:sp>
        <p:nvSpPr>
          <p:cNvPr id="11" name="Text Box 13">
            <a:extLst>
              <a:ext uri="{FF2B5EF4-FFF2-40B4-BE49-F238E27FC236}">
                <a16:creationId xmlns:a16="http://schemas.microsoft.com/office/drawing/2014/main" id="{1FA45271-9231-4C17-B22D-24EDBEF59615}"/>
              </a:ext>
            </a:extLst>
          </p:cNvPr>
          <p:cNvSpPr txBox="1">
            <a:spLocks noChangeArrowheads="1"/>
          </p:cNvSpPr>
          <p:nvPr/>
        </p:nvSpPr>
        <p:spPr bwMode="auto">
          <a:xfrm>
            <a:off x="855763" y="840110"/>
            <a:ext cx="7432472" cy="3670236"/>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indent="457200" algn="just">
              <a:lnSpc>
                <a:spcPct val="150000"/>
              </a:lnSpc>
            </a:pPr>
            <a:r>
              <a:rPr lang="en-US" altLang="zh-CN" sz="3200" dirty="0">
                <a:latin typeface="+mn-ea"/>
                <a:ea typeface="+mn-ea"/>
              </a:rPr>
              <a:t>1945</a:t>
            </a:r>
            <a:r>
              <a:rPr lang="zh-CN" altLang="en-US" sz="3200" dirty="0">
                <a:latin typeface="+mn-ea"/>
                <a:ea typeface="+mn-ea"/>
              </a:rPr>
              <a:t>年</a:t>
            </a:r>
            <a:r>
              <a:rPr lang="en-US" altLang="zh-CN" sz="3200" dirty="0">
                <a:latin typeface="+mn-ea"/>
                <a:ea typeface="+mn-ea"/>
              </a:rPr>
              <a:t>5</a:t>
            </a:r>
            <a:r>
              <a:rPr lang="zh-CN" altLang="en-US" sz="3200" dirty="0">
                <a:latin typeface="+mn-ea"/>
                <a:ea typeface="+mn-ea"/>
              </a:rPr>
              <a:t>月</a:t>
            </a:r>
            <a:r>
              <a:rPr lang="en-US" altLang="zh-CN" sz="3200" dirty="0">
                <a:latin typeface="+mn-ea"/>
                <a:ea typeface="+mn-ea"/>
              </a:rPr>
              <a:t>8</a:t>
            </a:r>
            <a:r>
              <a:rPr lang="zh-CN" altLang="en-US" sz="3200" dirty="0">
                <a:latin typeface="+mn-ea"/>
                <a:ea typeface="+mn-ea"/>
              </a:rPr>
              <a:t>日，德国投降。反法西斯战争胜利的曙光就在眼前。时任美国驻苏参赞的凯南却对身边的记者说</a:t>
            </a:r>
            <a:r>
              <a:rPr lang="en-US" altLang="zh-CN" sz="3200" dirty="0">
                <a:latin typeface="+mn-ea"/>
                <a:ea typeface="+mn-ea"/>
              </a:rPr>
              <a:t>:“</a:t>
            </a:r>
            <a:r>
              <a:rPr lang="zh-CN" altLang="en-US" sz="3200" dirty="0">
                <a:latin typeface="+mn-ea"/>
                <a:ea typeface="+mn-ea"/>
              </a:rPr>
              <a:t>人们在欢呼跳跃</a:t>
            </a:r>
            <a:r>
              <a:rPr lang="en-US" altLang="zh-CN" sz="3200" dirty="0">
                <a:latin typeface="+mn-ea"/>
                <a:ea typeface="+mn-ea"/>
              </a:rPr>
              <a:t>···</a:t>
            </a:r>
            <a:r>
              <a:rPr lang="zh-CN" altLang="en-US" sz="3200" dirty="0">
                <a:latin typeface="+mn-ea"/>
                <a:ea typeface="+mn-ea"/>
              </a:rPr>
              <a:t>他们以为战争结束了。而战争才刚刚开始。”</a:t>
            </a:r>
            <a:endParaRPr lang="zh-CN" altLang="en-US" sz="4800" dirty="0">
              <a:latin typeface="+mn-ea"/>
              <a:ea typeface="+mn-ea"/>
            </a:endParaRPr>
          </a:p>
        </p:txBody>
      </p:sp>
      <p:cxnSp>
        <p:nvCxnSpPr>
          <p:cNvPr id="18" name="直接连接符 17">
            <a:extLst>
              <a:ext uri="{FF2B5EF4-FFF2-40B4-BE49-F238E27FC236}">
                <a16:creationId xmlns:a16="http://schemas.microsoft.com/office/drawing/2014/main" id="{C10F0650-7631-42F5-B931-C6D11B69AD08}"/>
              </a:ext>
            </a:extLst>
          </p:cNvPr>
          <p:cNvCxnSpPr>
            <a:cxnSpLocks/>
          </p:cNvCxnSpPr>
          <p:nvPr/>
        </p:nvCxnSpPr>
        <p:spPr>
          <a:xfrm>
            <a:off x="1331640" y="4437112"/>
            <a:ext cx="3347878"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文本框 9">
            <a:extLst>
              <a:ext uri="{FF2B5EF4-FFF2-40B4-BE49-F238E27FC236}">
                <a16:creationId xmlns:a16="http://schemas.microsoft.com/office/drawing/2014/main" id="{89C8511B-F2C6-4BED-91B6-7B6905A2234E}"/>
              </a:ext>
            </a:extLst>
          </p:cNvPr>
          <p:cNvSpPr txBox="1"/>
          <p:nvPr/>
        </p:nvSpPr>
        <p:spPr>
          <a:xfrm>
            <a:off x="3594809" y="800885"/>
            <a:ext cx="1954381" cy="3071380"/>
          </a:xfrm>
          <a:prstGeom prst="rect">
            <a:avLst/>
          </a:prstGeom>
          <a:solidFill>
            <a:schemeClr val="tx1"/>
          </a:solidFill>
          <a:ln>
            <a:solidFill>
              <a:schemeClr val="bg1"/>
            </a:solidFill>
          </a:ln>
        </p:spPr>
        <p:txBody>
          <a:bodyPr vert="eaVert" wrap="square" rtlCol="0">
            <a:spAutoFit/>
          </a:bodyPr>
          <a:lstStyle/>
          <a:p>
            <a:r>
              <a:rPr lang="zh-CN" altLang="en-US" sz="11500" dirty="0">
                <a:solidFill>
                  <a:schemeClr val="bg1"/>
                </a:solidFill>
              </a:rPr>
              <a:t>冷战</a:t>
            </a:r>
          </a:p>
        </p:txBody>
      </p:sp>
      <p:pic>
        <p:nvPicPr>
          <p:cNvPr id="21" name="Picture 31" descr="图片1">
            <a:extLst>
              <a:ext uri="{FF2B5EF4-FFF2-40B4-BE49-F238E27FC236}">
                <a16:creationId xmlns:a16="http://schemas.microsoft.com/office/drawing/2014/main" id="{275E24BF-B89A-4779-8CD5-B741BFDCD6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7493" y="3872265"/>
            <a:ext cx="3151130" cy="1960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2" descr="u">
            <a:extLst>
              <a:ext uri="{FF2B5EF4-FFF2-40B4-BE49-F238E27FC236}">
                <a16:creationId xmlns:a16="http://schemas.microsoft.com/office/drawing/2014/main" id="{4743C9B2-B4BD-4C70-9177-C2A7F40971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573"/>
          <a:stretch>
            <a:fillRect/>
          </a:stretch>
        </p:blipFill>
        <p:spPr bwMode="auto">
          <a:xfrm>
            <a:off x="723918" y="3872265"/>
            <a:ext cx="2892047" cy="1944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68880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left)">
                                      <p:cBhvr>
                                        <p:cTn id="17" dur="10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11"/>
                                        </p:tgtEl>
                                      </p:cBhvr>
                                    </p:animEffect>
                                    <p:set>
                                      <p:cBhvr>
                                        <p:cTn id="22" dur="1" fill="hold">
                                          <p:stCondLst>
                                            <p:cond delay="499"/>
                                          </p:stCondLst>
                                        </p:cTn>
                                        <p:tgtEl>
                                          <p:spTgt spid="11"/>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8"/>
                                        </p:tgtEl>
                                      </p:cBhvr>
                                    </p:animEffect>
                                    <p:set>
                                      <p:cBhvr>
                                        <p:cTn id="28" dur="1" fill="hold">
                                          <p:stCondLst>
                                            <p:cond delay="499"/>
                                          </p:stCondLst>
                                        </p:cTn>
                                        <p:tgtEl>
                                          <p:spTgt spid="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1000"/>
                                        <p:tgtEl>
                                          <p:spTgt spid="21"/>
                                        </p:tgtEl>
                                      </p:cBhvr>
                                    </p:animEffect>
                                    <p:anim calcmode="lin" valueType="num">
                                      <p:cBhvr>
                                        <p:cTn id="39" dur="1000" fill="hold"/>
                                        <p:tgtEl>
                                          <p:spTgt spid="21"/>
                                        </p:tgtEl>
                                        <p:attrNameLst>
                                          <p:attrName>ppt_x</p:attrName>
                                        </p:attrNameLst>
                                      </p:cBhvr>
                                      <p:tavLst>
                                        <p:tav tm="0">
                                          <p:val>
                                            <p:strVal val="#ppt_x"/>
                                          </p:val>
                                        </p:tav>
                                        <p:tav tm="100000">
                                          <p:val>
                                            <p:strVal val="#ppt_x"/>
                                          </p:val>
                                        </p:tav>
                                      </p:tavLst>
                                    </p:anim>
                                    <p:anim calcmode="lin" valueType="num">
                                      <p:cBhvr>
                                        <p:cTn id="4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7" presetClass="entr" presetSubtype="10"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nimBg="1"/>
      <p:bldP spid="11" grpId="1"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a16="http://schemas.microsoft.com/office/drawing/2014/main" id="{94036669-BF5A-400B-99BC-21652516E283}"/>
              </a:ext>
            </a:extLst>
          </p:cNvPr>
          <p:cNvSpPr/>
          <p:nvPr/>
        </p:nvSpPr>
        <p:spPr>
          <a:xfrm>
            <a:off x="3984896" y="0"/>
            <a:ext cx="4493538"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国际格局的演变</a:t>
            </a:r>
          </a:p>
        </p:txBody>
      </p:sp>
      <p:sp>
        <p:nvSpPr>
          <p:cNvPr id="17" name="矩形 16">
            <a:extLst>
              <a:ext uri="{FF2B5EF4-FFF2-40B4-BE49-F238E27FC236}">
                <a16:creationId xmlns:a16="http://schemas.microsoft.com/office/drawing/2014/main" id="{3EA917D3-E4D0-474E-A17E-1100BEFF9965}"/>
              </a:ext>
            </a:extLst>
          </p:cNvPr>
          <p:cNvSpPr/>
          <p:nvPr/>
        </p:nvSpPr>
        <p:spPr>
          <a:xfrm>
            <a:off x="722463" y="1"/>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冷战的背景</a:t>
            </a:r>
          </a:p>
        </p:txBody>
      </p:sp>
      <p:sp>
        <p:nvSpPr>
          <p:cNvPr id="2" name="矩形 1">
            <a:extLst>
              <a:ext uri="{FF2B5EF4-FFF2-40B4-BE49-F238E27FC236}">
                <a16:creationId xmlns:a16="http://schemas.microsoft.com/office/drawing/2014/main" id="{C0035098-9DBB-40B1-ADCC-D416887BED04}"/>
              </a:ext>
            </a:extLst>
          </p:cNvPr>
          <p:cNvSpPr/>
          <p:nvPr/>
        </p:nvSpPr>
        <p:spPr>
          <a:xfrm>
            <a:off x="665566" y="1052736"/>
            <a:ext cx="7812868" cy="526297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indent="457200" algn="just"/>
            <a:r>
              <a:rPr lang="zh-CN" altLang="en-US" sz="2800" dirty="0"/>
              <a:t>战后初期，</a:t>
            </a:r>
            <a:r>
              <a:rPr lang="zh-CN" altLang="en-US" sz="2800" u="sng" dirty="0">
                <a:solidFill>
                  <a:srgbClr val="FF0000"/>
                </a:solidFill>
              </a:rPr>
              <a:t>德、日、意</a:t>
            </a:r>
            <a:r>
              <a:rPr lang="zh-CN" altLang="en-US" sz="2800" dirty="0"/>
              <a:t>战败而不再是国际舞台上的主角；反法西斯盟国成为左右国际局势的力量。</a:t>
            </a:r>
          </a:p>
          <a:p>
            <a:pPr indent="457200" algn="just"/>
            <a:r>
              <a:rPr lang="zh-CN" altLang="en-US" sz="2800" dirty="0"/>
              <a:t> </a:t>
            </a:r>
            <a:endParaRPr lang="en-US" altLang="zh-CN" sz="2800" dirty="0"/>
          </a:p>
          <a:p>
            <a:pPr indent="457200" algn="just"/>
            <a:r>
              <a:rPr lang="zh-CN" altLang="en-US" sz="2800" u="sng" dirty="0">
                <a:solidFill>
                  <a:srgbClr val="FF0000"/>
                </a:solidFill>
              </a:rPr>
              <a:t>英国</a:t>
            </a:r>
            <a:r>
              <a:rPr lang="zh-CN" altLang="en-US" sz="2800" dirty="0"/>
              <a:t>在战争结束时债台高筑。丘吉尔曾这样描绘：“</a:t>
            </a:r>
            <a:r>
              <a:rPr lang="zh-CN" altLang="en-US" sz="2800" u="sng" dirty="0">
                <a:solidFill>
                  <a:srgbClr val="FF0000"/>
                </a:solidFill>
              </a:rPr>
              <a:t>我的一边坐着巨大的俄国熊，另一边是巨大的北美野牛，中间坐着的是一头可怜的英国小毛驴。</a:t>
            </a:r>
            <a:r>
              <a:rPr lang="zh-CN" altLang="en-US" sz="2800" dirty="0"/>
              <a:t>”</a:t>
            </a:r>
          </a:p>
          <a:p>
            <a:pPr indent="457200" algn="just"/>
            <a:endParaRPr lang="en-US" altLang="zh-CN" sz="2800" dirty="0"/>
          </a:p>
          <a:p>
            <a:pPr indent="457200" algn="just"/>
            <a:r>
              <a:rPr lang="zh-CN" altLang="en-US" sz="2800" dirty="0"/>
              <a:t> </a:t>
            </a:r>
            <a:r>
              <a:rPr lang="zh-CN" altLang="en-US" sz="2800" u="sng" dirty="0">
                <a:solidFill>
                  <a:srgbClr val="FF0000"/>
                </a:solidFill>
              </a:rPr>
              <a:t>法国</a:t>
            </a:r>
            <a:r>
              <a:rPr lang="zh-CN" altLang="en-US" sz="2800" dirty="0"/>
              <a:t>在二战中沦亡，直到战争结束才依靠盟国的力量恢复了作为大国的政治地位，但</a:t>
            </a:r>
            <a:r>
              <a:rPr lang="zh-CN" altLang="en-US" sz="2800" u="sng" dirty="0">
                <a:solidFill>
                  <a:srgbClr val="FF0000"/>
                </a:solidFill>
              </a:rPr>
              <a:t>经济濒于瓦解，殖民帝国趋于崩溃</a:t>
            </a:r>
            <a:r>
              <a:rPr lang="zh-CN" altLang="en-US" sz="2800" dirty="0"/>
              <a:t>。</a:t>
            </a:r>
          </a:p>
        </p:txBody>
      </p:sp>
    </p:spTree>
    <p:extLst>
      <p:ext uri="{BB962C8B-B14F-4D97-AF65-F5344CB8AC3E}">
        <p14:creationId xmlns:p14="http://schemas.microsoft.com/office/powerpoint/2010/main" val="586435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1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fade">
                                      <p:cBhvr>
                                        <p:cTn id="17" dur="1000"/>
                                        <p:tgtEl>
                                          <p:spTgt spid="2">
                                            <p:txEl>
                                              <p:pRg st="0" end="0"/>
                                            </p:txEl>
                                          </p:spTgt>
                                        </p:tgtEl>
                                      </p:cBhvr>
                                    </p:animEffect>
                                    <p:anim calcmode="lin" valueType="num">
                                      <p:cBhvr>
                                        <p:cTn id="1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Effect transition="in" filter="fade">
                                      <p:cBhvr>
                                        <p:cTn id="24" dur="1000"/>
                                        <p:tgtEl>
                                          <p:spTgt spid="2">
                                            <p:txEl>
                                              <p:pRg st="2" end="2"/>
                                            </p:txEl>
                                          </p:spTgt>
                                        </p:tgtEl>
                                      </p:cBhvr>
                                    </p:animEffect>
                                    <p:anim calcmode="lin" valueType="num">
                                      <p:cBhvr>
                                        <p:cTn id="2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Effect transition="in" filter="fade">
                                      <p:cBhvr>
                                        <p:cTn id="31" dur="1000"/>
                                        <p:tgtEl>
                                          <p:spTgt spid="2">
                                            <p:txEl>
                                              <p:pRg st="4" end="4"/>
                                            </p:txEl>
                                          </p:spTgt>
                                        </p:tgtEl>
                                      </p:cBhvr>
                                    </p:animEffect>
                                    <p:anim calcmode="lin" valueType="num">
                                      <p:cBhvr>
                                        <p:cTn id="3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A6EDBAD7-A116-4CD6-9399-3AB4BAACC14E}"/>
              </a:ext>
            </a:extLst>
          </p:cNvPr>
          <p:cNvSpPr/>
          <p:nvPr/>
        </p:nvSpPr>
        <p:spPr>
          <a:xfrm>
            <a:off x="4543395" y="2081430"/>
            <a:ext cx="4518863" cy="1631216"/>
          </a:xfrm>
          <a:prstGeom prst="rect">
            <a:avLst/>
          </a:prstGeom>
          <a:solidFill>
            <a:schemeClr val="bg1"/>
          </a:solidFill>
          <a:ln>
            <a:solidFill>
              <a:schemeClr val="bg1"/>
            </a:solidFill>
          </a:ln>
        </p:spPr>
        <p:txBody>
          <a:bodyPr wrap="square">
            <a:spAutoFit/>
          </a:bodyPr>
          <a:lstStyle/>
          <a:p>
            <a:pPr algn="just"/>
            <a:r>
              <a:rPr lang="zh-CN" altLang="en-US" sz="2000" dirty="0"/>
              <a:t>材料二：美国在世界上处于</a:t>
            </a:r>
            <a:r>
              <a:rPr lang="zh-CN" altLang="en-US" sz="2000" u="sng" dirty="0">
                <a:solidFill>
                  <a:srgbClr val="FF0000"/>
                </a:solidFill>
              </a:rPr>
              <a:t>领导地位</a:t>
            </a:r>
            <a:r>
              <a:rPr lang="zh-CN" altLang="en-US" sz="2000" dirty="0"/>
              <a:t>。</a:t>
            </a:r>
            <a:r>
              <a:rPr lang="en-US" altLang="zh-CN" sz="2000" dirty="0"/>
              <a:t>……</a:t>
            </a:r>
            <a:r>
              <a:rPr lang="zh-CN" altLang="en-US" sz="2000" dirty="0"/>
              <a:t>其他任何一个伟大的领袖所担负的责任，都不能同美国今天所担负的责任相比拟。                     </a:t>
            </a:r>
          </a:p>
          <a:p>
            <a:pPr algn="r"/>
            <a:r>
              <a:rPr lang="zh-CN" altLang="en-US" sz="2000" dirty="0"/>
              <a:t>                          </a:t>
            </a:r>
            <a:r>
              <a:rPr lang="en-US" altLang="zh-CN" sz="2000" dirty="0"/>
              <a:t>——</a:t>
            </a:r>
            <a:r>
              <a:rPr lang="zh-CN" altLang="en-US" sz="2000" dirty="0"/>
              <a:t>美国总统杜鲁门</a:t>
            </a:r>
          </a:p>
        </p:txBody>
      </p:sp>
      <p:sp>
        <p:nvSpPr>
          <p:cNvPr id="191490" name="Rectangle 2"/>
          <p:cNvSpPr>
            <a:spLocks noChangeArrowheads="1"/>
          </p:cNvSpPr>
          <p:nvPr/>
        </p:nvSpPr>
        <p:spPr bwMode="auto">
          <a:xfrm>
            <a:off x="533400" y="905272"/>
            <a:ext cx="3505200" cy="1582737"/>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a:latin typeface="+mn-ea"/>
                <a:ea typeface="+mn-ea"/>
              </a:rPr>
              <a:t>1200</a:t>
            </a:r>
            <a:r>
              <a:rPr lang="zh-CN" altLang="en-US">
                <a:latin typeface="+mn-ea"/>
                <a:ea typeface="+mn-ea"/>
              </a:rPr>
              <a:t>万军队</a:t>
            </a:r>
          </a:p>
          <a:p>
            <a:pPr eaLnBrk="1" hangingPunct="1">
              <a:spcBef>
                <a:spcPct val="0"/>
              </a:spcBef>
              <a:buFontTx/>
              <a:buNone/>
            </a:pPr>
            <a:r>
              <a:rPr lang="zh-CN" altLang="en-US">
                <a:latin typeface="+mn-ea"/>
                <a:ea typeface="+mn-ea"/>
              </a:rPr>
              <a:t>近</a:t>
            </a:r>
            <a:r>
              <a:rPr lang="en-US" altLang="zh-CN">
                <a:latin typeface="+mn-ea"/>
                <a:ea typeface="+mn-ea"/>
              </a:rPr>
              <a:t>500</a:t>
            </a:r>
            <a:r>
              <a:rPr lang="zh-CN" altLang="en-US">
                <a:latin typeface="+mn-ea"/>
                <a:ea typeface="+mn-ea"/>
              </a:rPr>
              <a:t>个军事基地</a:t>
            </a:r>
          </a:p>
          <a:p>
            <a:pPr eaLnBrk="1" hangingPunct="1">
              <a:spcBef>
                <a:spcPct val="0"/>
              </a:spcBef>
              <a:buFontTx/>
              <a:buNone/>
            </a:pPr>
            <a:r>
              <a:rPr lang="zh-CN" altLang="en-US">
                <a:latin typeface="+mn-ea"/>
                <a:ea typeface="+mn-ea"/>
              </a:rPr>
              <a:t>垄断了原子弹 </a:t>
            </a:r>
          </a:p>
        </p:txBody>
      </p:sp>
      <p:sp>
        <p:nvSpPr>
          <p:cNvPr id="191491" name="Rectangle 3"/>
          <p:cNvSpPr>
            <a:spLocks noChangeArrowheads="1"/>
          </p:cNvSpPr>
          <p:nvPr/>
        </p:nvSpPr>
        <p:spPr bwMode="auto">
          <a:xfrm>
            <a:off x="533400" y="2708920"/>
            <a:ext cx="3505200" cy="3539430"/>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dirty="0">
                <a:latin typeface="+mn-ea"/>
                <a:ea typeface="+mn-ea"/>
              </a:rPr>
              <a:t>占有西方世界</a:t>
            </a:r>
          </a:p>
          <a:p>
            <a:pPr eaLnBrk="1" hangingPunct="1">
              <a:spcBef>
                <a:spcPct val="0"/>
              </a:spcBef>
              <a:buFontTx/>
              <a:buNone/>
            </a:pPr>
            <a:r>
              <a:rPr lang="zh-CN" altLang="en-US" dirty="0">
                <a:latin typeface="+mn-ea"/>
                <a:ea typeface="+mn-ea"/>
              </a:rPr>
              <a:t>工业生产的</a:t>
            </a:r>
            <a:r>
              <a:rPr lang="en-US" altLang="zh-CN" dirty="0">
                <a:latin typeface="+mn-ea"/>
                <a:ea typeface="+mn-ea"/>
              </a:rPr>
              <a:t>53.4%</a:t>
            </a:r>
          </a:p>
          <a:p>
            <a:pPr eaLnBrk="1" hangingPunct="1">
              <a:spcBef>
                <a:spcPct val="0"/>
              </a:spcBef>
              <a:buFontTx/>
              <a:buNone/>
            </a:pPr>
            <a:r>
              <a:rPr lang="zh-CN" altLang="en-US" dirty="0">
                <a:latin typeface="+mn-ea"/>
                <a:ea typeface="+mn-ea"/>
              </a:rPr>
              <a:t>对外贸易的</a:t>
            </a:r>
            <a:r>
              <a:rPr lang="en-US" altLang="zh-CN" dirty="0">
                <a:latin typeface="+mn-ea"/>
                <a:ea typeface="+mn-ea"/>
              </a:rPr>
              <a:t>32.4%</a:t>
            </a:r>
          </a:p>
          <a:p>
            <a:pPr eaLnBrk="1" hangingPunct="1">
              <a:spcBef>
                <a:spcPct val="0"/>
              </a:spcBef>
              <a:buFontTx/>
              <a:buNone/>
            </a:pPr>
            <a:r>
              <a:rPr lang="zh-CN" altLang="en-US" dirty="0">
                <a:latin typeface="+mn-ea"/>
                <a:ea typeface="+mn-ea"/>
              </a:rPr>
              <a:t>黄金储备的</a:t>
            </a:r>
            <a:r>
              <a:rPr lang="en-US" altLang="zh-CN" dirty="0">
                <a:latin typeface="+mn-ea"/>
                <a:ea typeface="+mn-ea"/>
              </a:rPr>
              <a:t>74.5%</a:t>
            </a:r>
          </a:p>
          <a:p>
            <a:pPr eaLnBrk="1" hangingPunct="1">
              <a:spcBef>
                <a:spcPct val="0"/>
              </a:spcBef>
              <a:buFontTx/>
              <a:buNone/>
            </a:pPr>
            <a:r>
              <a:rPr lang="zh-CN" altLang="en-US" dirty="0">
                <a:latin typeface="+mn-ea"/>
                <a:ea typeface="+mn-ea"/>
              </a:rPr>
              <a:t>建立以美国为中心的资本主义货币体系和国际贸易体系</a:t>
            </a:r>
            <a:endParaRPr lang="en-US" altLang="zh-CN" dirty="0">
              <a:latin typeface="+mn-ea"/>
              <a:ea typeface="+mn-ea"/>
            </a:endParaRPr>
          </a:p>
        </p:txBody>
      </p:sp>
      <p:sp>
        <p:nvSpPr>
          <p:cNvPr id="191493" name="AutoShape 5"/>
          <p:cNvSpPr>
            <a:spLocks noChangeArrowheads="1"/>
          </p:cNvSpPr>
          <p:nvPr/>
        </p:nvSpPr>
        <p:spPr bwMode="auto">
          <a:xfrm>
            <a:off x="4543397" y="1449328"/>
            <a:ext cx="1281112" cy="485775"/>
          </a:xfrm>
          <a:prstGeom prst="rightArrow">
            <a:avLst>
              <a:gd name="adj1" fmla="val 50000"/>
              <a:gd name="adj2" fmla="val 65931"/>
            </a:avLst>
          </a:prstGeom>
          <a:solidFill>
            <a:srgbClr val="FFFF99"/>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sp>
        <p:nvSpPr>
          <p:cNvPr id="191495" name="Text Box 7"/>
          <p:cNvSpPr txBox="1">
            <a:spLocks noChangeArrowheads="1"/>
          </p:cNvSpPr>
          <p:nvPr/>
        </p:nvSpPr>
        <p:spPr bwMode="auto">
          <a:xfrm>
            <a:off x="5824509" y="1415991"/>
            <a:ext cx="16827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2800" b="1" dirty="0">
                <a:solidFill>
                  <a:schemeClr val="accent2"/>
                </a:solidFill>
                <a:latin typeface="+mn-ea"/>
                <a:ea typeface="+mn-ea"/>
              </a:rPr>
              <a:t>世界最强</a:t>
            </a:r>
          </a:p>
        </p:txBody>
      </p:sp>
      <p:sp>
        <p:nvSpPr>
          <p:cNvPr id="191496" name="Text Box 8"/>
          <p:cNvSpPr txBox="1">
            <a:spLocks noChangeArrowheads="1"/>
          </p:cNvSpPr>
          <p:nvPr/>
        </p:nvSpPr>
        <p:spPr bwMode="auto">
          <a:xfrm>
            <a:off x="5824509" y="4298155"/>
            <a:ext cx="16827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2800" b="1" dirty="0">
                <a:solidFill>
                  <a:schemeClr val="accent2"/>
                </a:solidFill>
                <a:latin typeface="+mn-ea"/>
                <a:ea typeface="+mn-ea"/>
              </a:rPr>
              <a:t>世界最富</a:t>
            </a:r>
          </a:p>
        </p:txBody>
      </p:sp>
      <p:graphicFrame>
        <p:nvGraphicFramePr>
          <p:cNvPr id="191499" name="Object 2"/>
          <p:cNvGraphicFramePr>
            <a:graphicFrameLocks noChangeAspect="1"/>
          </p:cNvGraphicFramePr>
          <p:nvPr>
            <p:extLst>
              <p:ext uri="{D42A27DB-BD31-4B8C-83A1-F6EECF244321}">
                <p14:modId xmlns:p14="http://schemas.microsoft.com/office/powerpoint/2010/main" val="3180447377"/>
              </p:ext>
            </p:extLst>
          </p:nvPr>
        </p:nvGraphicFramePr>
        <p:xfrm>
          <a:off x="7639022" y="3842327"/>
          <a:ext cx="1137527" cy="1854386"/>
        </p:xfrm>
        <a:graphic>
          <a:graphicData uri="http://schemas.openxmlformats.org/presentationml/2006/ole">
            <mc:AlternateContent xmlns:mc="http://schemas.openxmlformats.org/markup-compatibility/2006">
              <mc:Choice xmlns:v="urn:schemas-microsoft-com:vml" Requires="v">
                <p:oleObj spid="_x0000_s43219" name="Clip" r:id="rId3" imgW="352102" imgH="571277" progId="MS_ClipArt_Gallery.2">
                  <p:embed/>
                </p:oleObj>
              </mc:Choice>
              <mc:Fallback>
                <p:oleObj name="Clip" r:id="rId3" imgW="352102" imgH="571277" progId="MS_ClipArt_Gallery.2">
                  <p:embed/>
                  <p:pic>
                    <p:nvPicPr>
                      <p:cNvPr id="191499"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39022" y="3842327"/>
                        <a:ext cx="1137527" cy="1854386"/>
                      </a:xfrm>
                      <a:prstGeom prst="rect">
                        <a:avLst/>
                      </a:prstGeom>
                      <a:noFill/>
                      <a:ln>
                        <a:noFill/>
                      </a:ln>
                      <a:effectLst/>
                    </p:spPr>
                  </p:pic>
                </p:oleObj>
              </mc:Fallback>
            </mc:AlternateContent>
          </a:graphicData>
        </a:graphic>
      </p:graphicFrame>
      <p:graphicFrame>
        <p:nvGraphicFramePr>
          <p:cNvPr id="191500" name="Object 3"/>
          <p:cNvGraphicFramePr>
            <a:graphicFrameLocks noChangeAspect="1"/>
          </p:cNvGraphicFramePr>
          <p:nvPr>
            <p:extLst>
              <p:ext uri="{D42A27DB-BD31-4B8C-83A1-F6EECF244321}">
                <p14:modId xmlns:p14="http://schemas.microsoft.com/office/powerpoint/2010/main" val="753963751"/>
              </p:ext>
            </p:extLst>
          </p:nvPr>
        </p:nvGraphicFramePr>
        <p:xfrm>
          <a:off x="7541333" y="1150688"/>
          <a:ext cx="1520925" cy="882774"/>
        </p:xfrm>
        <a:graphic>
          <a:graphicData uri="http://schemas.openxmlformats.org/presentationml/2006/ole">
            <mc:AlternateContent xmlns:mc="http://schemas.openxmlformats.org/markup-compatibility/2006">
              <mc:Choice xmlns:v="urn:schemas-microsoft-com:vml" Requires="v">
                <p:oleObj spid="_x0000_s43220" name="Clip" r:id="rId5" imgW="5318125" imgH="3086100" progId="MS_ClipArt_Gallery.2">
                  <p:embed/>
                </p:oleObj>
              </mc:Choice>
              <mc:Fallback>
                <p:oleObj name="Clip" r:id="rId5" imgW="5318125" imgH="3086100" progId="MS_ClipArt_Gallery.2">
                  <p:embed/>
                  <p:pic>
                    <p:nvPicPr>
                      <p:cNvPr id="19150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41333" y="1150688"/>
                        <a:ext cx="1520925" cy="882774"/>
                      </a:xfrm>
                      <a:prstGeom prst="rect">
                        <a:avLst/>
                      </a:prstGeom>
                      <a:noFill/>
                      <a:ln>
                        <a:noFill/>
                      </a:ln>
                      <a:effectLst/>
                    </p:spPr>
                  </p:pic>
                </p:oleObj>
              </mc:Fallback>
            </mc:AlternateContent>
          </a:graphicData>
        </a:graphic>
      </p:graphicFrame>
      <p:sp>
        <p:nvSpPr>
          <p:cNvPr id="191501" name="AutoShape 13"/>
          <p:cNvSpPr>
            <a:spLocks noChangeArrowheads="1"/>
          </p:cNvSpPr>
          <p:nvPr/>
        </p:nvSpPr>
        <p:spPr bwMode="auto">
          <a:xfrm>
            <a:off x="4543395" y="4314823"/>
            <a:ext cx="1281113" cy="485775"/>
          </a:xfrm>
          <a:prstGeom prst="rightArrow">
            <a:avLst>
              <a:gd name="adj1" fmla="val 50000"/>
              <a:gd name="adj2" fmla="val 65931"/>
            </a:avLst>
          </a:prstGeom>
          <a:solidFill>
            <a:srgbClr val="FFFF99"/>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mn-ea"/>
              <a:ea typeface="+mn-ea"/>
            </a:endParaRPr>
          </a:p>
        </p:txBody>
      </p:sp>
      <p:sp>
        <p:nvSpPr>
          <p:cNvPr id="16" name="矩形 15">
            <a:extLst>
              <a:ext uri="{FF2B5EF4-FFF2-40B4-BE49-F238E27FC236}">
                <a16:creationId xmlns:a16="http://schemas.microsoft.com/office/drawing/2014/main" id="{94036669-BF5A-400B-99BC-21652516E283}"/>
              </a:ext>
            </a:extLst>
          </p:cNvPr>
          <p:cNvSpPr/>
          <p:nvPr/>
        </p:nvSpPr>
        <p:spPr>
          <a:xfrm>
            <a:off x="4283968" y="0"/>
            <a:ext cx="3877985"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二战后的美国</a:t>
            </a:r>
          </a:p>
        </p:txBody>
      </p:sp>
      <p:sp>
        <p:nvSpPr>
          <p:cNvPr id="17" name="矩形 16">
            <a:extLst>
              <a:ext uri="{FF2B5EF4-FFF2-40B4-BE49-F238E27FC236}">
                <a16:creationId xmlns:a16="http://schemas.microsoft.com/office/drawing/2014/main" id="{3EA917D3-E4D0-474E-A17E-1100BEFF9965}"/>
              </a:ext>
            </a:extLst>
          </p:cNvPr>
          <p:cNvSpPr/>
          <p:nvPr/>
        </p:nvSpPr>
        <p:spPr>
          <a:xfrm>
            <a:off x="1021535" y="1"/>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冷战的背景</a:t>
            </a:r>
          </a:p>
        </p:txBody>
      </p:sp>
      <p:sp>
        <p:nvSpPr>
          <p:cNvPr id="19" name="矩形 18">
            <a:extLst>
              <a:ext uri="{FF2B5EF4-FFF2-40B4-BE49-F238E27FC236}">
                <a16:creationId xmlns:a16="http://schemas.microsoft.com/office/drawing/2014/main" id="{7CDAB305-DBED-4FAF-9D30-1968BA6DFAF1}"/>
              </a:ext>
            </a:extLst>
          </p:cNvPr>
          <p:cNvSpPr/>
          <p:nvPr/>
        </p:nvSpPr>
        <p:spPr>
          <a:xfrm>
            <a:off x="4427984" y="2066799"/>
            <a:ext cx="3505200" cy="2093923"/>
          </a:xfrm>
          <a:prstGeom prst="rect">
            <a:avLst/>
          </a:prstGeom>
          <a:noFill/>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just"/>
            <a:r>
              <a:rPr lang="zh-CN" altLang="en-US" sz="4400" dirty="0">
                <a:gradFill rotWithShape="0">
                  <a:gsLst>
                    <a:gs pos="0">
                      <a:srgbClr val="FFE701"/>
                    </a:gs>
                    <a:gs pos="100000">
                      <a:srgbClr val="FE3E02"/>
                    </a:gs>
                  </a:gsLst>
                  <a:lin ang="5400000" scaled="1"/>
                  <a:tileRect/>
                </a:gradFill>
                <a:latin typeface="+mn-ea"/>
              </a:rPr>
              <a:t>称霸世界</a:t>
            </a:r>
            <a:endParaRPr lang="en-US" altLang="zh-CN" sz="4400" dirty="0">
              <a:gradFill rotWithShape="0">
                <a:gsLst>
                  <a:gs pos="0">
                    <a:srgbClr val="FFE701"/>
                  </a:gs>
                  <a:gs pos="100000">
                    <a:srgbClr val="FE3E02"/>
                  </a:gs>
                </a:gsLst>
                <a:lin ang="5400000" scaled="1"/>
                <a:tileRect/>
              </a:gradFill>
              <a:latin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1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1490"/>
                                        </p:tgtEl>
                                        <p:attrNameLst>
                                          <p:attrName>style.visibility</p:attrName>
                                        </p:attrNameLst>
                                      </p:cBhvr>
                                      <p:to>
                                        <p:strVal val="visible"/>
                                      </p:to>
                                    </p:set>
                                    <p:animEffect transition="in" filter="dissolve">
                                      <p:cBhvr>
                                        <p:cTn id="12" dur="500"/>
                                        <p:tgtEl>
                                          <p:spTgt spid="191490"/>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191493"/>
                                        </p:tgtEl>
                                        <p:attrNameLst>
                                          <p:attrName>style.visibility</p:attrName>
                                        </p:attrNameLst>
                                      </p:cBhvr>
                                      <p:to>
                                        <p:strVal val="visible"/>
                                      </p:to>
                                    </p:set>
                                    <p:anim calcmode="lin" valueType="num">
                                      <p:cBhvr>
                                        <p:cTn id="17" dur="1000" fill="hold"/>
                                        <p:tgtEl>
                                          <p:spTgt spid="191493"/>
                                        </p:tgtEl>
                                        <p:attrNameLst>
                                          <p:attrName>ppt_w</p:attrName>
                                        </p:attrNameLst>
                                      </p:cBhvr>
                                      <p:tavLst>
                                        <p:tav tm="0">
                                          <p:val>
                                            <p:strVal val="#ppt_w*0.70"/>
                                          </p:val>
                                        </p:tav>
                                        <p:tav tm="100000">
                                          <p:val>
                                            <p:strVal val="#ppt_w"/>
                                          </p:val>
                                        </p:tav>
                                      </p:tavLst>
                                    </p:anim>
                                    <p:anim calcmode="lin" valueType="num">
                                      <p:cBhvr>
                                        <p:cTn id="18" dur="1000" fill="hold"/>
                                        <p:tgtEl>
                                          <p:spTgt spid="191493"/>
                                        </p:tgtEl>
                                        <p:attrNameLst>
                                          <p:attrName>ppt_h</p:attrName>
                                        </p:attrNameLst>
                                      </p:cBhvr>
                                      <p:tavLst>
                                        <p:tav tm="0">
                                          <p:val>
                                            <p:strVal val="#ppt_h"/>
                                          </p:val>
                                        </p:tav>
                                        <p:tav tm="100000">
                                          <p:val>
                                            <p:strVal val="#ppt_h"/>
                                          </p:val>
                                        </p:tav>
                                      </p:tavLst>
                                    </p:anim>
                                    <p:animEffect transition="in" filter="fade">
                                      <p:cBhvr>
                                        <p:cTn id="19" dur="1000"/>
                                        <p:tgtEl>
                                          <p:spTgt spid="191493"/>
                                        </p:tgtEl>
                                      </p:cBhvr>
                                    </p:animEffect>
                                  </p:childTnLst>
                                </p:cTn>
                              </p:par>
                            </p:childTnLst>
                          </p:cTn>
                        </p:par>
                      </p:childTnLst>
                    </p:cTn>
                  </p:par>
                  <p:par>
                    <p:cTn id="20" fill="hold">
                      <p:stCondLst>
                        <p:cond delay="indefinite"/>
                      </p:stCondLst>
                      <p:childTnLst>
                        <p:par>
                          <p:cTn id="21" fill="hold">
                            <p:stCondLst>
                              <p:cond delay="0"/>
                            </p:stCondLst>
                            <p:childTnLst>
                              <p:par>
                                <p:cTn id="22" presetID="27" presetClass="entr" presetSubtype="0" fill="hold" grpId="0" nodeType="clickEffect">
                                  <p:stCondLst>
                                    <p:cond delay="0"/>
                                  </p:stCondLst>
                                  <p:iterate type="lt">
                                    <p:tmPct val="50000"/>
                                  </p:iterate>
                                  <p:childTnLst>
                                    <p:set>
                                      <p:cBhvr>
                                        <p:cTn id="23" dur="1" fill="hold">
                                          <p:stCondLst>
                                            <p:cond delay="0"/>
                                          </p:stCondLst>
                                        </p:cTn>
                                        <p:tgtEl>
                                          <p:spTgt spid="191495"/>
                                        </p:tgtEl>
                                        <p:attrNameLst>
                                          <p:attrName>style.visibility</p:attrName>
                                        </p:attrNameLst>
                                      </p:cBhvr>
                                      <p:to>
                                        <p:strVal val="visible"/>
                                      </p:to>
                                    </p:set>
                                    <p:anim calcmode="discrete" valueType="clr">
                                      <p:cBhvr override="childStyle">
                                        <p:cTn id="24" dur="1000"/>
                                        <p:tgtEl>
                                          <p:spTgt spid="191495"/>
                                        </p:tgtEl>
                                        <p:attrNameLst>
                                          <p:attrName>style.color</p:attrName>
                                        </p:attrNameLst>
                                      </p:cBhvr>
                                      <p:tavLst>
                                        <p:tav tm="0">
                                          <p:val>
                                            <p:clrVal>
                                              <a:schemeClr val="accent2"/>
                                            </p:clrVal>
                                          </p:val>
                                        </p:tav>
                                        <p:tav tm="50000">
                                          <p:val>
                                            <p:clrVal>
                                              <a:schemeClr val="hlink"/>
                                            </p:clrVal>
                                          </p:val>
                                        </p:tav>
                                      </p:tavLst>
                                    </p:anim>
                                    <p:anim calcmode="discrete" valueType="clr">
                                      <p:cBhvr>
                                        <p:cTn id="25" dur="1000"/>
                                        <p:tgtEl>
                                          <p:spTgt spid="191495"/>
                                        </p:tgtEl>
                                        <p:attrNameLst>
                                          <p:attrName>fillcolor</p:attrName>
                                        </p:attrNameLst>
                                      </p:cBhvr>
                                      <p:tavLst>
                                        <p:tav tm="0">
                                          <p:val>
                                            <p:clrVal>
                                              <a:schemeClr val="accent2"/>
                                            </p:clrVal>
                                          </p:val>
                                        </p:tav>
                                        <p:tav tm="50000">
                                          <p:val>
                                            <p:clrVal>
                                              <a:schemeClr val="hlink"/>
                                            </p:clrVal>
                                          </p:val>
                                        </p:tav>
                                      </p:tavLst>
                                    </p:anim>
                                    <p:set>
                                      <p:cBhvr>
                                        <p:cTn id="26" dur="1000"/>
                                        <p:tgtEl>
                                          <p:spTgt spid="191495"/>
                                        </p:tgtEl>
                                        <p:attrNameLst>
                                          <p:attrName>fill.type</p:attrName>
                                        </p:attrNameLst>
                                      </p:cBhvr>
                                      <p:to>
                                        <p:strVal val="solid"/>
                                      </p:to>
                                    </p:set>
                                  </p:childTnLst>
                                </p:cTn>
                              </p:par>
                            </p:childTnLst>
                          </p:cTn>
                        </p:par>
                        <p:par>
                          <p:cTn id="27" fill="hold">
                            <p:stCondLst>
                              <p:cond delay="2500"/>
                            </p:stCondLst>
                            <p:childTnLst>
                              <p:par>
                                <p:cTn id="28" presetID="55" presetClass="entr" presetSubtype="0" fill="hold" nodeType="afterEffect">
                                  <p:stCondLst>
                                    <p:cond delay="0"/>
                                  </p:stCondLst>
                                  <p:childTnLst>
                                    <p:set>
                                      <p:cBhvr>
                                        <p:cTn id="29" dur="1" fill="hold">
                                          <p:stCondLst>
                                            <p:cond delay="0"/>
                                          </p:stCondLst>
                                        </p:cTn>
                                        <p:tgtEl>
                                          <p:spTgt spid="191500"/>
                                        </p:tgtEl>
                                        <p:attrNameLst>
                                          <p:attrName>style.visibility</p:attrName>
                                        </p:attrNameLst>
                                      </p:cBhvr>
                                      <p:to>
                                        <p:strVal val="visible"/>
                                      </p:to>
                                    </p:set>
                                    <p:anim calcmode="lin" valueType="num">
                                      <p:cBhvr>
                                        <p:cTn id="30" dur="1000" fill="hold"/>
                                        <p:tgtEl>
                                          <p:spTgt spid="191500"/>
                                        </p:tgtEl>
                                        <p:attrNameLst>
                                          <p:attrName>ppt_w</p:attrName>
                                        </p:attrNameLst>
                                      </p:cBhvr>
                                      <p:tavLst>
                                        <p:tav tm="0">
                                          <p:val>
                                            <p:strVal val="#ppt_w*0.70"/>
                                          </p:val>
                                        </p:tav>
                                        <p:tav tm="100000">
                                          <p:val>
                                            <p:strVal val="#ppt_w"/>
                                          </p:val>
                                        </p:tav>
                                      </p:tavLst>
                                    </p:anim>
                                    <p:anim calcmode="lin" valueType="num">
                                      <p:cBhvr>
                                        <p:cTn id="31" dur="1000" fill="hold"/>
                                        <p:tgtEl>
                                          <p:spTgt spid="191500"/>
                                        </p:tgtEl>
                                        <p:attrNameLst>
                                          <p:attrName>ppt_h</p:attrName>
                                        </p:attrNameLst>
                                      </p:cBhvr>
                                      <p:tavLst>
                                        <p:tav tm="0">
                                          <p:val>
                                            <p:strVal val="#ppt_h"/>
                                          </p:val>
                                        </p:tav>
                                        <p:tav tm="100000">
                                          <p:val>
                                            <p:strVal val="#ppt_h"/>
                                          </p:val>
                                        </p:tav>
                                      </p:tavLst>
                                    </p:anim>
                                    <p:animEffect transition="in" filter="fade">
                                      <p:cBhvr>
                                        <p:cTn id="32" dur="1000"/>
                                        <p:tgtEl>
                                          <p:spTgt spid="191500"/>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91491"/>
                                        </p:tgtEl>
                                        <p:attrNameLst>
                                          <p:attrName>style.visibility</p:attrName>
                                        </p:attrNameLst>
                                      </p:cBhvr>
                                      <p:to>
                                        <p:strVal val="visible"/>
                                      </p:to>
                                    </p:set>
                                    <p:animEffect transition="in" filter="dissolve">
                                      <p:cBhvr>
                                        <p:cTn id="37" dur="500"/>
                                        <p:tgtEl>
                                          <p:spTgt spid="191491"/>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191501"/>
                                        </p:tgtEl>
                                        <p:attrNameLst>
                                          <p:attrName>style.visibility</p:attrName>
                                        </p:attrNameLst>
                                      </p:cBhvr>
                                      <p:to>
                                        <p:strVal val="visible"/>
                                      </p:to>
                                    </p:set>
                                    <p:anim calcmode="lin" valueType="num">
                                      <p:cBhvr>
                                        <p:cTn id="42" dur="1000" fill="hold"/>
                                        <p:tgtEl>
                                          <p:spTgt spid="191501"/>
                                        </p:tgtEl>
                                        <p:attrNameLst>
                                          <p:attrName>ppt_w</p:attrName>
                                        </p:attrNameLst>
                                      </p:cBhvr>
                                      <p:tavLst>
                                        <p:tav tm="0">
                                          <p:val>
                                            <p:strVal val="#ppt_w*0.70"/>
                                          </p:val>
                                        </p:tav>
                                        <p:tav tm="100000">
                                          <p:val>
                                            <p:strVal val="#ppt_w"/>
                                          </p:val>
                                        </p:tav>
                                      </p:tavLst>
                                    </p:anim>
                                    <p:anim calcmode="lin" valueType="num">
                                      <p:cBhvr>
                                        <p:cTn id="43" dur="1000" fill="hold"/>
                                        <p:tgtEl>
                                          <p:spTgt spid="191501"/>
                                        </p:tgtEl>
                                        <p:attrNameLst>
                                          <p:attrName>ppt_h</p:attrName>
                                        </p:attrNameLst>
                                      </p:cBhvr>
                                      <p:tavLst>
                                        <p:tav tm="0">
                                          <p:val>
                                            <p:strVal val="#ppt_h"/>
                                          </p:val>
                                        </p:tav>
                                        <p:tav tm="100000">
                                          <p:val>
                                            <p:strVal val="#ppt_h"/>
                                          </p:val>
                                        </p:tav>
                                      </p:tavLst>
                                    </p:anim>
                                    <p:animEffect transition="in" filter="fade">
                                      <p:cBhvr>
                                        <p:cTn id="44" dur="1000"/>
                                        <p:tgtEl>
                                          <p:spTgt spid="191501"/>
                                        </p:tgtEl>
                                      </p:cBhvr>
                                    </p:animEffect>
                                  </p:childTnLst>
                                </p:cTn>
                              </p:par>
                            </p:childTnLst>
                          </p:cTn>
                        </p:par>
                      </p:childTnLst>
                    </p:cTn>
                  </p:par>
                  <p:par>
                    <p:cTn id="45" fill="hold">
                      <p:stCondLst>
                        <p:cond delay="indefinite"/>
                      </p:stCondLst>
                      <p:childTnLst>
                        <p:par>
                          <p:cTn id="46" fill="hold">
                            <p:stCondLst>
                              <p:cond delay="0"/>
                            </p:stCondLst>
                            <p:childTnLst>
                              <p:par>
                                <p:cTn id="47" presetID="27" presetClass="entr" presetSubtype="0" fill="hold" grpId="0" nodeType="clickEffect">
                                  <p:stCondLst>
                                    <p:cond delay="0"/>
                                  </p:stCondLst>
                                  <p:iterate type="lt">
                                    <p:tmPct val="50000"/>
                                  </p:iterate>
                                  <p:childTnLst>
                                    <p:set>
                                      <p:cBhvr>
                                        <p:cTn id="48" dur="1" fill="hold">
                                          <p:stCondLst>
                                            <p:cond delay="0"/>
                                          </p:stCondLst>
                                        </p:cTn>
                                        <p:tgtEl>
                                          <p:spTgt spid="191496"/>
                                        </p:tgtEl>
                                        <p:attrNameLst>
                                          <p:attrName>style.visibility</p:attrName>
                                        </p:attrNameLst>
                                      </p:cBhvr>
                                      <p:to>
                                        <p:strVal val="visible"/>
                                      </p:to>
                                    </p:set>
                                    <p:anim calcmode="discrete" valueType="clr">
                                      <p:cBhvr override="childStyle">
                                        <p:cTn id="49" dur="1000"/>
                                        <p:tgtEl>
                                          <p:spTgt spid="191496"/>
                                        </p:tgtEl>
                                        <p:attrNameLst>
                                          <p:attrName>style.color</p:attrName>
                                        </p:attrNameLst>
                                      </p:cBhvr>
                                      <p:tavLst>
                                        <p:tav tm="0">
                                          <p:val>
                                            <p:clrVal>
                                              <a:schemeClr val="accent2"/>
                                            </p:clrVal>
                                          </p:val>
                                        </p:tav>
                                        <p:tav tm="50000">
                                          <p:val>
                                            <p:clrVal>
                                              <a:schemeClr val="hlink"/>
                                            </p:clrVal>
                                          </p:val>
                                        </p:tav>
                                      </p:tavLst>
                                    </p:anim>
                                    <p:anim calcmode="discrete" valueType="clr">
                                      <p:cBhvr>
                                        <p:cTn id="50" dur="1000"/>
                                        <p:tgtEl>
                                          <p:spTgt spid="191496"/>
                                        </p:tgtEl>
                                        <p:attrNameLst>
                                          <p:attrName>fillcolor</p:attrName>
                                        </p:attrNameLst>
                                      </p:cBhvr>
                                      <p:tavLst>
                                        <p:tav tm="0">
                                          <p:val>
                                            <p:clrVal>
                                              <a:schemeClr val="accent2"/>
                                            </p:clrVal>
                                          </p:val>
                                        </p:tav>
                                        <p:tav tm="50000">
                                          <p:val>
                                            <p:clrVal>
                                              <a:schemeClr val="hlink"/>
                                            </p:clrVal>
                                          </p:val>
                                        </p:tav>
                                      </p:tavLst>
                                    </p:anim>
                                    <p:set>
                                      <p:cBhvr>
                                        <p:cTn id="51" dur="1000"/>
                                        <p:tgtEl>
                                          <p:spTgt spid="191496"/>
                                        </p:tgtEl>
                                        <p:attrNameLst>
                                          <p:attrName>fill.type</p:attrName>
                                        </p:attrNameLst>
                                      </p:cBhvr>
                                      <p:to>
                                        <p:strVal val="solid"/>
                                      </p:to>
                                    </p:set>
                                  </p:childTnLst>
                                </p:cTn>
                              </p:par>
                            </p:childTnLst>
                          </p:cTn>
                        </p:par>
                        <p:par>
                          <p:cTn id="52" fill="hold">
                            <p:stCondLst>
                              <p:cond delay="2500"/>
                            </p:stCondLst>
                            <p:childTnLst>
                              <p:par>
                                <p:cTn id="53" presetID="55" presetClass="entr" presetSubtype="0" fill="hold" nodeType="afterEffect">
                                  <p:stCondLst>
                                    <p:cond delay="0"/>
                                  </p:stCondLst>
                                  <p:childTnLst>
                                    <p:set>
                                      <p:cBhvr>
                                        <p:cTn id="54" dur="1" fill="hold">
                                          <p:stCondLst>
                                            <p:cond delay="0"/>
                                          </p:stCondLst>
                                        </p:cTn>
                                        <p:tgtEl>
                                          <p:spTgt spid="191499"/>
                                        </p:tgtEl>
                                        <p:attrNameLst>
                                          <p:attrName>style.visibility</p:attrName>
                                        </p:attrNameLst>
                                      </p:cBhvr>
                                      <p:to>
                                        <p:strVal val="visible"/>
                                      </p:to>
                                    </p:set>
                                    <p:anim calcmode="lin" valueType="num">
                                      <p:cBhvr>
                                        <p:cTn id="55" dur="1000" fill="hold"/>
                                        <p:tgtEl>
                                          <p:spTgt spid="191499"/>
                                        </p:tgtEl>
                                        <p:attrNameLst>
                                          <p:attrName>ppt_w</p:attrName>
                                        </p:attrNameLst>
                                      </p:cBhvr>
                                      <p:tavLst>
                                        <p:tav tm="0">
                                          <p:val>
                                            <p:strVal val="#ppt_w*0.70"/>
                                          </p:val>
                                        </p:tav>
                                        <p:tav tm="100000">
                                          <p:val>
                                            <p:strVal val="#ppt_w"/>
                                          </p:val>
                                        </p:tav>
                                      </p:tavLst>
                                    </p:anim>
                                    <p:anim calcmode="lin" valueType="num">
                                      <p:cBhvr>
                                        <p:cTn id="56" dur="1000" fill="hold"/>
                                        <p:tgtEl>
                                          <p:spTgt spid="191499"/>
                                        </p:tgtEl>
                                        <p:attrNameLst>
                                          <p:attrName>ppt_h</p:attrName>
                                        </p:attrNameLst>
                                      </p:cBhvr>
                                      <p:tavLst>
                                        <p:tav tm="0">
                                          <p:val>
                                            <p:strVal val="#ppt_h"/>
                                          </p:val>
                                        </p:tav>
                                        <p:tav tm="100000">
                                          <p:val>
                                            <p:strVal val="#ppt_h"/>
                                          </p:val>
                                        </p:tav>
                                      </p:tavLst>
                                    </p:anim>
                                    <p:animEffect transition="in" filter="fade">
                                      <p:cBhvr>
                                        <p:cTn id="57" dur="1000"/>
                                        <p:tgtEl>
                                          <p:spTgt spid="19149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fade">
                                      <p:cBhvr>
                                        <p:cTn id="62" dur="500"/>
                                        <p:tgtEl>
                                          <p:spTgt spid="3"/>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blinds(horizontal)">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1490" grpId="0" animBg="1"/>
      <p:bldP spid="191491" grpId="0" animBg="1"/>
      <p:bldP spid="191493" grpId="0" animBg="1"/>
      <p:bldP spid="191495" grpId="0"/>
      <p:bldP spid="191496" grpId="0"/>
      <p:bldP spid="191501"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a:extLst>
              <a:ext uri="{FF2B5EF4-FFF2-40B4-BE49-F238E27FC236}">
                <a16:creationId xmlns:a16="http://schemas.microsoft.com/office/drawing/2014/main" id="{94036669-BF5A-400B-99BC-21652516E283}"/>
              </a:ext>
            </a:extLst>
          </p:cNvPr>
          <p:cNvSpPr/>
          <p:nvPr/>
        </p:nvSpPr>
        <p:spPr>
          <a:xfrm>
            <a:off x="4283968" y="0"/>
            <a:ext cx="3877985"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二战后的苏联</a:t>
            </a:r>
          </a:p>
        </p:txBody>
      </p:sp>
      <p:sp>
        <p:nvSpPr>
          <p:cNvPr id="17" name="矩形 16">
            <a:extLst>
              <a:ext uri="{FF2B5EF4-FFF2-40B4-BE49-F238E27FC236}">
                <a16:creationId xmlns:a16="http://schemas.microsoft.com/office/drawing/2014/main" id="{3EA917D3-E4D0-474E-A17E-1100BEFF9965}"/>
              </a:ext>
            </a:extLst>
          </p:cNvPr>
          <p:cNvSpPr/>
          <p:nvPr/>
        </p:nvSpPr>
        <p:spPr>
          <a:xfrm>
            <a:off x="1021535" y="1"/>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冷战的背景</a:t>
            </a:r>
          </a:p>
        </p:txBody>
      </p:sp>
      <p:sp>
        <p:nvSpPr>
          <p:cNvPr id="5" name="Text Box 122">
            <a:extLst>
              <a:ext uri="{FF2B5EF4-FFF2-40B4-BE49-F238E27FC236}">
                <a16:creationId xmlns:a16="http://schemas.microsoft.com/office/drawing/2014/main" id="{13A124B9-CE8D-4E99-A1BD-794A9DD5EF90}"/>
              </a:ext>
            </a:extLst>
          </p:cNvPr>
          <p:cNvSpPr txBox="1">
            <a:spLocks noChangeArrowheads="1"/>
          </p:cNvSpPr>
          <p:nvPr/>
        </p:nvSpPr>
        <p:spPr bwMode="auto">
          <a:xfrm>
            <a:off x="1333500" y="5373216"/>
            <a:ext cx="6477000" cy="1333635"/>
          </a:xfrm>
          <a:prstGeom prst="rect">
            <a:avLst/>
          </a:prstGeom>
          <a:solidFill>
            <a:srgbClr val="FFFFFF"/>
          </a:solidFill>
          <a:ln w="28575">
            <a:solidFill>
              <a:srgbClr val="FFCCCC"/>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spcBef>
                <a:spcPct val="0"/>
              </a:spcBef>
              <a:buFontTx/>
              <a:buNone/>
            </a:pPr>
            <a:r>
              <a:rPr kumimoji="1" lang="zh-CN" altLang="en-US" sz="3600" dirty="0">
                <a:latin typeface="宋体" panose="02010600030101010101" pitchFamily="2" charset="-122"/>
              </a:rPr>
              <a:t>苏联在战后实力大大增强，成为</a:t>
            </a:r>
            <a:r>
              <a:rPr kumimoji="1" lang="zh-CN" altLang="en-US" sz="3600" u="sng" dirty="0">
                <a:solidFill>
                  <a:srgbClr val="FF0000"/>
                </a:solidFill>
                <a:latin typeface="宋体" panose="02010600030101010101" pitchFamily="2" charset="-122"/>
              </a:rPr>
              <a:t>唯一能与美国抗衡</a:t>
            </a:r>
            <a:r>
              <a:rPr kumimoji="1" lang="zh-CN" altLang="en-US" sz="3600" dirty="0">
                <a:latin typeface="宋体" panose="02010600030101010101" pitchFamily="2" charset="-122"/>
              </a:rPr>
              <a:t>的国家。</a:t>
            </a:r>
          </a:p>
        </p:txBody>
      </p:sp>
      <p:sp>
        <p:nvSpPr>
          <p:cNvPr id="6" name="Text Box 127">
            <a:extLst>
              <a:ext uri="{FF2B5EF4-FFF2-40B4-BE49-F238E27FC236}">
                <a16:creationId xmlns:a16="http://schemas.microsoft.com/office/drawing/2014/main" id="{4FAAE7E2-7B72-4A19-A6D7-AEF082B011FE}"/>
              </a:ext>
            </a:extLst>
          </p:cNvPr>
          <p:cNvSpPr txBox="1">
            <a:spLocks noChangeArrowheads="1"/>
          </p:cNvSpPr>
          <p:nvPr/>
        </p:nvSpPr>
        <p:spPr bwMode="auto">
          <a:xfrm>
            <a:off x="746553" y="1026922"/>
            <a:ext cx="7650894" cy="4150367"/>
          </a:xfrm>
          <a:prstGeom prst="rect">
            <a:avLst/>
          </a:prstGeom>
          <a:solidFill>
            <a:srgbClr val="FFFFFF"/>
          </a:solidFill>
          <a:ln w="28575">
            <a:solidFill>
              <a:srgbClr val="FFCCCC"/>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indent="457200" algn="just" eaLnBrk="1" hangingPunct="1">
              <a:lnSpc>
                <a:spcPct val="120000"/>
              </a:lnSpc>
              <a:spcBef>
                <a:spcPct val="0"/>
              </a:spcBef>
              <a:buFontTx/>
              <a:buNone/>
            </a:pPr>
            <a:r>
              <a:rPr lang="zh-CN" altLang="en-US" u="sng" dirty="0">
                <a:solidFill>
                  <a:srgbClr val="FF0000"/>
                </a:solidFill>
                <a:latin typeface="宋体" panose="02010600030101010101" pitchFamily="2" charset="-122"/>
              </a:rPr>
              <a:t>军事力量空前强大</a:t>
            </a:r>
            <a:r>
              <a:rPr lang="zh-CN" altLang="en-US" dirty="0">
                <a:latin typeface="宋体" panose="02010600030101010101" pitchFamily="2" charset="-122"/>
              </a:rPr>
              <a:t>，到</a:t>
            </a:r>
            <a:r>
              <a:rPr lang="en-US" altLang="zh-CN" dirty="0">
                <a:latin typeface="宋体" panose="02010600030101010101" pitchFamily="2" charset="-122"/>
              </a:rPr>
              <a:t>1945</a:t>
            </a:r>
            <a:r>
              <a:rPr lang="zh-CN" altLang="en-US" dirty="0">
                <a:latin typeface="宋体" panose="02010600030101010101" pitchFamily="2" charset="-122"/>
              </a:rPr>
              <a:t>年，拥有军队</a:t>
            </a:r>
            <a:r>
              <a:rPr lang="en-US" altLang="zh-CN" dirty="0">
                <a:latin typeface="宋体" panose="02010600030101010101" pitchFamily="2" charset="-122"/>
              </a:rPr>
              <a:t>1140</a:t>
            </a:r>
            <a:r>
              <a:rPr lang="zh-CN" altLang="en-US" dirty="0">
                <a:latin typeface="宋体" panose="02010600030101010101" pitchFamily="2" charset="-122"/>
              </a:rPr>
              <a:t>万人，军事工业仅次于美国。</a:t>
            </a:r>
          </a:p>
          <a:p>
            <a:pPr indent="457200" algn="just" eaLnBrk="1" hangingPunct="1">
              <a:lnSpc>
                <a:spcPct val="120000"/>
              </a:lnSpc>
              <a:spcBef>
                <a:spcPct val="0"/>
              </a:spcBef>
              <a:buFontTx/>
              <a:buNone/>
            </a:pPr>
            <a:r>
              <a:rPr lang="zh-CN" altLang="en-US" dirty="0">
                <a:latin typeface="宋体" panose="02010600030101010101" pitchFamily="2" charset="-122"/>
              </a:rPr>
              <a:t>扩大了</a:t>
            </a:r>
            <a:r>
              <a:rPr lang="zh-CN" altLang="en-US" u="sng" dirty="0">
                <a:solidFill>
                  <a:srgbClr val="FF0000"/>
                </a:solidFill>
                <a:latin typeface="宋体" panose="02010600030101010101" pitchFamily="2" charset="-122"/>
              </a:rPr>
              <a:t>领土面积</a:t>
            </a:r>
            <a:r>
              <a:rPr lang="zh-CN" altLang="en-US" dirty="0">
                <a:latin typeface="宋体" panose="02010600030101010101" pitchFamily="2" charset="-122"/>
              </a:rPr>
              <a:t>，西部邻国的一些地区先后划入苏联版图。</a:t>
            </a:r>
          </a:p>
          <a:p>
            <a:pPr indent="457200" algn="just" eaLnBrk="1" hangingPunct="1">
              <a:lnSpc>
                <a:spcPct val="120000"/>
              </a:lnSpc>
              <a:spcBef>
                <a:spcPct val="0"/>
              </a:spcBef>
              <a:buFontTx/>
              <a:buNone/>
            </a:pPr>
            <a:r>
              <a:rPr lang="en-US" altLang="zh-CN" dirty="0">
                <a:latin typeface="宋体" panose="02010600030101010101" pitchFamily="2" charset="-122"/>
              </a:rPr>
              <a:t>1949</a:t>
            </a:r>
            <a:r>
              <a:rPr lang="zh-CN" altLang="en-US" dirty="0">
                <a:latin typeface="宋体" panose="02010600030101010101" pitchFamily="2" charset="-122"/>
              </a:rPr>
              <a:t>年</a:t>
            </a:r>
            <a:r>
              <a:rPr lang="en-US" altLang="zh-CN" dirty="0">
                <a:latin typeface="宋体" panose="02010600030101010101" pitchFamily="2" charset="-122"/>
              </a:rPr>
              <a:t>9</a:t>
            </a:r>
            <a:r>
              <a:rPr lang="zh-CN" altLang="en-US" dirty="0">
                <a:latin typeface="宋体" panose="02010600030101010101" pitchFamily="2" charset="-122"/>
              </a:rPr>
              <a:t>月</a:t>
            </a:r>
            <a:r>
              <a:rPr lang="en-US" altLang="zh-CN" dirty="0">
                <a:latin typeface="宋体" panose="02010600030101010101" pitchFamily="2" charset="-122"/>
              </a:rPr>
              <a:t>25</a:t>
            </a:r>
            <a:r>
              <a:rPr lang="zh-CN" altLang="en-US" dirty="0">
                <a:latin typeface="宋体" panose="02010600030101010101" pitchFamily="2" charset="-122"/>
              </a:rPr>
              <a:t>日，正式宣布第一颗</a:t>
            </a:r>
            <a:r>
              <a:rPr lang="zh-CN" altLang="en-US" u="sng" dirty="0">
                <a:solidFill>
                  <a:srgbClr val="FF0000"/>
                </a:solidFill>
                <a:latin typeface="宋体" panose="02010600030101010101" pitchFamily="2" charset="-122"/>
              </a:rPr>
              <a:t>原子弹制造成功</a:t>
            </a:r>
            <a:r>
              <a:rPr lang="zh-CN" altLang="en-US" dirty="0">
                <a:latin typeface="宋体" panose="02010600030101010101" pitchFamily="2" charset="-122"/>
              </a:rPr>
              <a:t>。进一步增强了</a:t>
            </a:r>
            <a:r>
              <a:rPr lang="zh-CN" altLang="en-US" dirty="0">
                <a:solidFill>
                  <a:srgbClr val="002060"/>
                </a:solidFill>
                <a:latin typeface="宋体" panose="02010600030101010101" pitchFamily="2" charset="-122"/>
              </a:rPr>
              <a:t>国际威望</a:t>
            </a:r>
            <a:r>
              <a:rPr lang="zh-CN" altLang="en-US" dirty="0">
                <a:latin typeface="宋体" panose="02010600030101010101" pitchFamily="2" charset="-122"/>
              </a:rPr>
              <a:t>和对世界事务的影响。</a:t>
            </a:r>
          </a:p>
        </p:txBody>
      </p:sp>
    </p:spTree>
    <p:extLst>
      <p:ext uri="{BB962C8B-B14F-4D97-AF65-F5344CB8AC3E}">
        <p14:creationId xmlns:p14="http://schemas.microsoft.com/office/powerpoint/2010/main" val="30160405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1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outVertical)">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83415AB4-A8D1-49CB-A7E7-9A12666DEACB}"/>
              </a:ext>
            </a:extLst>
          </p:cNvPr>
          <p:cNvSpPr/>
          <p:nvPr/>
        </p:nvSpPr>
        <p:spPr>
          <a:xfrm>
            <a:off x="3203848" y="376382"/>
            <a:ext cx="5760640" cy="267765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zh-CN" altLang="en-US" sz="2800" dirty="0"/>
              <a:t>“美国有领导自由世界的使命，以</a:t>
            </a:r>
            <a:r>
              <a:rPr lang="zh-CN" altLang="en-US" sz="2800" u="sng" dirty="0">
                <a:solidFill>
                  <a:srgbClr val="FF0000"/>
                </a:solidFill>
              </a:rPr>
              <a:t>防止共产主义的渗入</a:t>
            </a:r>
            <a:r>
              <a:rPr lang="zh-CN" altLang="en-US" sz="2800" dirty="0"/>
              <a:t>。我们赢得了胜利，把领导世界的持续重担放在美国人头上，</a:t>
            </a:r>
            <a:r>
              <a:rPr lang="zh-CN" altLang="en-US" sz="2800" u="sng" dirty="0">
                <a:solidFill>
                  <a:srgbClr val="FF0000"/>
                </a:solidFill>
              </a:rPr>
              <a:t>全世界应该采取美国的制度</a:t>
            </a:r>
            <a:r>
              <a:rPr lang="zh-CN" altLang="en-US" sz="2800" dirty="0"/>
              <a:t>。”              </a:t>
            </a:r>
          </a:p>
          <a:p>
            <a:pPr algn="r"/>
            <a:r>
              <a:rPr lang="zh-CN" altLang="en-US" sz="2800" dirty="0"/>
              <a:t>                                </a:t>
            </a:r>
            <a:r>
              <a:rPr lang="en-US" altLang="zh-CN" sz="2800" dirty="0"/>
              <a:t>——</a:t>
            </a:r>
            <a:r>
              <a:rPr lang="zh-CN" altLang="en-US" sz="2800" dirty="0"/>
              <a:t>杜鲁门</a:t>
            </a:r>
          </a:p>
        </p:txBody>
      </p:sp>
      <p:pic>
        <p:nvPicPr>
          <p:cNvPr id="46082" name="Picture 2" descr="https://timgsa.baidu.com/timg?image&amp;quality=80&amp;size=b9999_10000&amp;sec=1543142486264&amp;di=fb4e65a47e2da50c47043890d599d4ca&amp;imgtype=0&amp;src=http%3A%2F%2Fpic.kekenet.com%2F2018%2F0806%2F41901533546155.png">
            <a:extLst>
              <a:ext uri="{FF2B5EF4-FFF2-40B4-BE49-F238E27FC236}">
                <a16:creationId xmlns:a16="http://schemas.microsoft.com/office/drawing/2014/main" id="{2C725E58-AC7F-4423-810A-5F87770368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2880320" cy="30531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4" name="Picture 2" descr="https://gss0.bdstatic.com/94o3dSag_xI4khGkpoWK1HF6hhy/baike/c0%3Dbaike80%2C5%2C5%2C80%2C26/sign=9bc07884d958ccbf0fb1bd6878b1d75b/8ad4b31c8701a18bafc8c379962f07082838fee1.jpg">
            <a:extLst>
              <a:ext uri="{FF2B5EF4-FFF2-40B4-BE49-F238E27FC236}">
                <a16:creationId xmlns:a16="http://schemas.microsoft.com/office/drawing/2014/main" id="{E3619298-8AF2-4367-A7A8-E36ACA09B62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483"/>
          <a:stretch/>
        </p:blipFill>
        <p:spPr bwMode="auto">
          <a:xfrm>
            <a:off x="6084168" y="3640343"/>
            <a:ext cx="2880320" cy="30531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5" name="矩形 4">
            <a:extLst>
              <a:ext uri="{FF2B5EF4-FFF2-40B4-BE49-F238E27FC236}">
                <a16:creationId xmlns:a16="http://schemas.microsoft.com/office/drawing/2014/main" id="{EBAA0627-1D29-4EAF-9175-B9FB6A4A479D}"/>
              </a:ext>
            </a:extLst>
          </p:cNvPr>
          <p:cNvSpPr/>
          <p:nvPr/>
        </p:nvSpPr>
        <p:spPr>
          <a:xfrm>
            <a:off x="163719" y="3616221"/>
            <a:ext cx="5760640" cy="304698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zh-CN" altLang="en-US" sz="2400" dirty="0"/>
              <a:t>“战时，要保持团结并不太难，因为有一个打败共同敌人的目标，这一点谁都清楚。艰难的工作在战后，那时，</a:t>
            </a:r>
            <a:r>
              <a:rPr lang="zh-CN" altLang="en-US" sz="2400" u="sng" dirty="0">
                <a:solidFill>
                  <a:srgbClr val="FF0000"/>
                </a:solidFill>
              </a:rPr>
              <a:t>各种不同的利害关系往往会使同盟分裂</a:t>
            </a:r>
            <a:r>
              <a:rPr lang="zh-CN" altLang="en-US" sz="2400" dirty="0"/>
              <a:t>。”</a:t>
            </a:r>
            <a:endParaRPr lang="en-US" altLang="zh-CN" sz="2400" dirty="0"/>
          </a:p>
          <a:p>
            <a:pPr indent="457200" algn="just"/>
            <a:r>
              <a:rPr lang="zh-CN" altLang="en-US" sz="2400" dirty="0"/>
              <a:t>“只要</a:t>
            </a:r>
            <a:r>
              <a:rPr lang="zh-CN" altLang="en-US" sz="2400" u="sng" dirty="0">
                <a:solidFill>
                  <a:srgbClr val="FF0000"/>
                </a:solidFill>
              </a:rPr>
              <a:t>资本主义制度</a:t>
            </a:r>
            <a:r>
              <a:rPr lang="zh-CN" altLang="en-US" sz="2400" dirty="0"/>
              <a:t>存在，战争就不可避免，和平是不会有的。苏联人民必须对战争有所准备。”    </a:t>
            </a:r>
            <a:endParaRPr lang="en-US" altLang="zh-CN" sz="2400" dirty="0"/>
          </a:p>
          <a:p>
            <a:pPr indent="457200" algn="r"/>
            <a:r>
              <a:rPr lang="en-US" altLang="zh-CN" sz="2400" dirty="0"/>
              <a:t>——</a:t>
            </a:r>
            <a:r>
              <a:rPr lang="zh-CN" altLang="en-US" sz="2400" dirty="0"/>
              <a:t>斯大林</a:t>
            </a:r>
          </a:p>
        </p:txBody>
      </p:sp>
      <p:sp>
        <p:nvSpPr>
          <p:cNvPr id="6" name="矩形 5">
            <a:extLst>
              <a:ext uri="{FF2B5EF4-FFF2-40B4-BE49-F238E27FC236}">
                <a16:creationId xmlns:a16="http://schemas.microsoft.com/office/drawing/2014/main" id="{D9DC1627-F85B-446C-869C-90FAFF213B66}"/>
              </a:ext>
            </a:extLst>
          </p:cNvPr>
          <p:cNvSpPr/>
          <p:nvPr/>
        </p:nvSpPr>
        <p:spPr>
          <a:xfrm>
            <a:off x="1763688" y="1591494"/>
            <a:ext cx="5040560" cy="2981652"/>
          </a:xfrm>
          <a:prstGeom prst="rect">
            <a:avLst/>
          </a:prstGeom>
          <a:noFill/>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lstStyle/>
          <a:p>
            <a:pPr algn="just"/>
            <a:r>
              <a:rPr lang="zh-CN" altLang="en-US" sz="4400" dirty="0">
                <a:gradFill rotWithShape="0">
                  <a:gsLst>
                    <a:gs pos="0">
                      <a:srgbClr val="FFE701"/>
                    </a:gs>
                    <a:gs pos="100000">
                      <a:srgbClr val="FE3E02"/>
                    </a:gs>
                  </a:gsLst>
                  <a:lin ang="5400000" scaled="1"/>
                  <a:tileRect/>
                </a:gradFill>
                <a:latin typeface="+mn-ea"/>
              </a:rPr>
              <a:t>社会制度差异</a:t>
            </a:r>
            <a:endParaRPr lang="en-US" altLang="zh-CN" sz="4400" dirty="0">
              <a:gradFill rotWithShape="0">
                <a:gsLst>
                  <a:gs pos="0">
                    <a:srgbClr val="FFE701"/>
                  </a:gs>
                  <a:gs pos="100000">
                    <a:srgbClr val="FE3E02"/>
                  </a:gs>
                </a:gsLst>
                <a:lin ang="5400000" scaled="1"/>
                <a:tileRect/>
              </a:gradFill>
              <a:latin typeface="+mn-ea"/>
            </a:endParaRPr>
          </a:p>
          <a:p>
            <a:pPr algn="just"/>
            <a:r>
              <a:rPr lang="zh-CN" altLang="en-US" sz="4400" dirty="0">
                <a:gradFill rotWithShape="0">
                  <a:gsLst>
                    <a:gs pos="0">
                      <a:srgbClr val="FFE701"/>
                    </a:gs>
                    <a:gs pos="100000">
                      <a:srgbClr val="FE3E02"/>
                    </a:gs>
                  </a:gsLst>
                  <a:lin ang="5400000" scaled="1"/>
                  <a:tileRect/>
                </a:gradFill>
                <a:latin typeface="+mn-ea"/>
              </a:rPr>
              <a:t>意识形态对立</a:t>
            </a:r>
            <a:endParaRPr lang="en-US" altLang="zh-CN" sz="4400" dirty="0">
              <a:gradFill rotWithShape="0">
                <a:gsLst>
                  <a:gs pos="0">
                    <a:srgbClr val="FFE701"/>
                  </a:gs>
                  <a:gs pos="100000">
                    <a:srgbClr val="FE3E02"/>
                  </a:gs>
                </a:gsLst>
                <a:lin ang="5400000" scaled="1"/>
                <a:tileRect/>
              </a:gradFill>
              <a:latin typeface="+mn-ea"/>
            </a:endParaRPr>
          </a:p>
        </p:txBody>
      </p:sp>
    </p:spTree>
    <p:extLst>
      <p:ext uri="{BB962C8B-B14F-4D97-AF65-F5344CB8AC3E}">
        <p14:creationId xmlns:p14="http://schemas.microsoft.com/office/powerpoint/2010/main" val="2812336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dissolve">
                                      <p:cBhvr>
                                        <p:cTn id="7" dur="500"/>
                                        <p:tgtEl>
                                          <p:spTgt spid="4608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6" name="Text Box 8">
            <a:extLst>
              <a:ext uri="{FF2B5EF4-FFF2-40B4-BE49-F238E27FC236}">
                <a16:creationId xmlns:a16="http://schemas.microsoft.com/office/drawing/2014/main" id="{EDA432B2-D298-4603-84AF-0D563D1C34AF}"/>
              </a:ext>
            </a:extLst>
          </p:cNvPr>
          <p:cNvSpPr txBox="1">
            <a:spLocks noChangeArrowheads="1"/>
          </p:cNvSpPr>
          <p:nvPr/>
        </p:nvSpPr>
        <p:spPr bwMode="auto">
          <a:xfrm>
            <a:off x="1808721" y="6096570"/>
            <a:ext cx="2085974" cy="650875"/>
          </a:xfrm>
          <a:prstGeom prst="rect">
            <a:avLst/>
          </a:prstGeom>
          <a:solidFill>
            <a:srgbClr val="FFFF00"/>
          </a:solidFill>
          <a:ln w="9525">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dirty="0">
                <a:solidFill>
                  <a:srgbClr val="000000"/>
                </a:solidFill>
                <a:latin typeface="+mn-ea"/>
                <a:ea typeface="+mn-ea"/>
              </a:rPr>
              <a:t>国家制度</a:t>
            </a:r>
          </a:p>
        </p:txBody>
      </p:sp>
      <p:grpSp>
        <p:nvGrpSpPr>
          <p:cNvPr id="2" name="Group 18">
            <a:extLst>
              <a:ext uri="{FF2B5EF4-FFF2-40B4-BE49-F238E27FC236}">
                <a16:creationId xmlns:a16="http://schemas.microsoft.com/office/drawing/2014/main" id="{6308148D-67B5-4C65-A905-33227356B373}"/>
              </a:ext>
            </a:extLst>
          </p:cNvPr>
          <p:cNvGrpSpPr>
            <a:grpSpLocks/>
          </p:cNvGrpSpPr>
          <p:nvPr/>
        </p:nvGrpSpPr>
        <p:grpSpPr bwMode="auto">
          <a:xfrm>
            <a:off x="333933" y="5355208"/>
            <a:ext cx="1449388" cy="1066800"/>
            <a:chOff x="206" y="2811"/>
            <a:chExt cx="913" cy="672"/>
          </a:xfrm>
          <a:solidFill>
            <a:srgbClr val="FFFF00"/>
          </a:solidFill>
        </p:grpSpPr>
        <p:sp>
          <p:nvSpPr>
            <p:cNvPr id="7184" name="Text Box 6">
              <a:extLst>
                <a:ext uri="{FF2B5EF4-FFF2-40B4-BE49-F238E27FC236}">
                  <a16:creationId xmlns:a16="http://schemas.microsoft.com/office/drawing/2014/main" id="{33DF79FB-80F2-4940-94E5-72176F1048C5}"/>
                </a:ext>
              </a:extLst>
            </p:cNvPr>
            <p:cNvSpPr txBox="1">
              <a:spLocks noChangeArrowheads="1"/>
            </p:cNvSpPr>
            <p:nvPr/>
          </p:nvSpPr>
          <p:spPr bwMode="auto">
            <a:xfrm>
              <a:off x="206" y="2841"/>
              <a:ext cx="465" cy="642"/>
            </a:xfrm>
            <a:prstGeom prst="rect">
              <a:avLst/>
            </a:prstGeom>
            <a:grpFill/>
            <a:ln w="9525">
              <a:solidFill>
                <a:schemeClr val="tx1"/>
              </a:solidFill>
              <a:miter lim="800000"/>
              <a:headEnd/>
              <a:tailEnd/>
            </a:ln>
          </p:spPr>
          <p:txBody>
            <a:bodyPr vert="eaVert">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a:solidFill>
                    <a:srgbClr val="000000"/>
                  </a:solidFill>
                  <a:latin typeface="+mn-ea"/>
                  <a:ea typeface="+mn-ea"/>
                </a:rPr>
                <a:t>矛盾</a:t>
              </a:r>
            </a:p>
          </p:txBody>
        </p:sp>
        <p:sp>
          <p:nvSpPr>
            <p:cNvPr id="7185" name="Line 7">
              <a:extLst>
                <a:ext uri="{FF2B5EF4-FFF2-40B4-BE49-F238E27FC236}">
                  <a16:creationId xmlns:a16="http://schemas.microsoft.com/office/drawing/2014/main" id="{EE3E4D79-0336-420F-B4F5-4E35A9D973EF}"/>
                </a:ext>
              </a:extLst>
            </p:cNvPr>
            <p:cNvSpPr>
              <a:spLocks noChangeShapeType="1"/>
            </p:cNvSpPr>
            <p:nvPr/>
          </p:nvSpPr>
          <p:spPr bwMode="auto">
            <a:xfrm flipV="1">
              <a:off x="687" y="2811"/>
              <a:ext cx="432" cy="288"/>
            </a:xfrm>
            <a:prstGeom prst="line">
              <a:avLst/>
            </a:prstGeom>
            <a:grpFill/>
            <a:ln w="38100">
              <a:solidFill>
                <a:srgbClr val="800080"/>
              </a:solidFill>
              <a:round/>
              <a:headEnd/>
              <a:tailEnd type="triangle" w="med" len="med"/>
            </a:ln>
            <a:extLst/>
          </p:spPr>
          <p:txBody>
            <a:bodyPr/>
            <a:lstStyle/>
            <a:p>
              <a:pPr algn="ctr"/>
              <a:endParaRPr lang="zh-CN" altLang="en-US">
                <a:latin typeface="+mn-ea"/>
                <a:ea typeface="+mn-ea"/>
              </a:endParaRPr>
            </a:p>
          </p:txBody>
        </p:sp>
        <p:sp>
          <p:nvSpPr>
            <p:cNvPr id="7186" name="Line 9">
              <a:extLst>
                <a:ext uri="{FF2B5EF4-FFF2-40B4-BE49-F238E27FC236}">
                  <a16:creationId xmlns:a16="http://schemas.microsoft.com/office/drawing/2014/main" id="{F1F0EE3E-70D3-4A44-9176-A2D88E4071EB}"/>
                </a:ext>
              </a:extLst>
            </p:cNvPr>
            <p:cNvSpPr>
              <a:spLocks noChangeShapeType="1"/>
            </p:cNvSpPr>
            <p:nvPr/>
          </p:nvSpPr>
          <p:spPr bwMode="auto">
            <a:xfrm>
              <a:off x="687" y="3195"/>
              <a:ext cx="432" cy="288"/>
            </a:xfrm>
            <a:prstGeom prst="line">
              <a:avLst/>
            </a:prstGeom>
            <a:grpFill/>
            <a:ln w="38100">
              <a:solidFill>
                <a:srgbClr val="800080"/>
              </a:solidFill>
              <a:round/>
              <a:headEnd/>
              <a:tailEnd type="triangle" w="med" len="med"/>
            </a:ln>
            <a:extLst/>
          </p:spPr>
          <p:txBody>
            <a:bodyPr/>
            <a:lstStyle/>
            <a:p>
              <a:pPr algn="ctr"/>
              <a:endParaRPr lang="zh-CN" altLang="en-US">
                <a:latin typeface="+mn-ea"/>
                <a:ea typeface="+mn-ea"/>
              </a:endParaRPr>
            </a:p>
          </p:txBody>
        </p:sp>
      </p:grpSp>
      <p:sp>
        <p:nvSpPr>
          <p:cNvPr id="35848" name="Text Box 10">
            <a:extLst>
              <a:ext uri="{FF2B5EF4-FFF2-40B4-BE49-F238E27FC236}">
                <a16:creationId xmlns:a16="http://schemas.microsoft.com/office/drawing/2014/main" id="{A974F413-24C6-47F7-ADDE-E2CC54CE2BDD}"/>
              </a:ext>
            </a:extLst>
          </p:cNvPr>
          <p:cNvSpPr txBox="1">
            <a:spLocks noChangeArrowheads="1"/>
          </p:cNvSpPr>
          <p:nvPr/>
        </p:nvSpPr>
        <p:spPr bwMode="auto">
          <a:xfrm>
            <a:off x="1808721" y="5008452"/>
            <a:ext cx="2057400" cy="650875"/>
          </a:xfrm>
          <a:prstGeom prst="rect">
            <a:avLst/>
          </a:prstGeom>
          <a:solidFill>
            <a:srgbClr val="FFFF00"/>
          </a:solid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a:solidFill>
                  <a:srgbClr val="000000"/>
                </a:solidFill>
                <a:latin typeface="+mn-ea"/>
                <a:ea typeface="+mn-ea"/>
              </a:rPr>
              <a:t>国家利益</a:t>
            </a:r>
          </a:p>
        </p:txBody>
      </p:sp>
      <p:grpSp>
        <p:nvGrpSpPr>
          <p:cNvPr id="3" name="Group 19">
            <a:extLst>
              <a:ext uri="{FF2B5EF4-FFF2-40B4-BE49-F238E27FC236}">
                <a16:creationId xmlns:a16="http://schemas.microsoft.com/office/drawing/2014/main" id="{2825BC8A-24F0-4E70-B7EC-E4E5D41D776A}"/>
              </a:ext>
            </a:extLst>
          </p:cNvPr>
          <p:cNvGrpSpPr>
            <a:grpSpLocks/>
          </p:cNvGrpSpPr>
          <p:nvPr/>
        </p:nvGrpSpPr>
        <p:grpSpPr bwMode="auto">
          <a:xfrm>
            <a:off x="3894695" y="6065115"/>
            <a:ext cx="5087938" cy="650875"/>
            <a:chOff x="2397" y="2614"/>
            <a:chExt cx="3205" cy="410"/>
          </a:xfrm>
          <a:solidFill>
            <a:srgbClr val="FFFF00"/>
          </a:solidFill>
        </p:grpSpPr>
        <p:sp>
          <p:nvSpPr>
            <p:cNvPr id="7182" name="Line 11">
              <a:extLst>
                <a:ext uri="{FF2B5EF4-FFF2-40B4-BE49-F238E27FC236}">
                  <a16:creationId xmlns:a16="http://schemas.microsoft.com/office/drawing/2014/main" id="{A8510F1F-4F42-4DB6-A595-0CCC0746C3DE}"/>
                </a:ext>
              </a:extLst>
            </p:cNvPr>
            <p:cNvSpPr>
              <a:spLocks noChangeShapeType="1"/>
            </p:cNvSpPr>
            <p:nvPr/>
          </p:nvSpPr>
          <p:spPr bwMode="auto">
            <a:xfrm>
              <a:off x="2397" y="2826"/>
              <a:ext cx="528" cy="0"/>
            </a:xfrm>
            <a:prstGeom prst="line">
              <a:avLst/>
            </a:prstGeom>
            <a:grpFill/>
            <a:ln w="38100">
              <a:solidFill>
                <a:srgbClr val="800080"/>
              </a:solidFill>
              <a:round/>
              <a:headEnd/>
              <a:tailEnd/>
            </a:ln>
            <a:extLst/>
          </p:spPr>
          <p:txBody>
            <a:bodyPr/>
            <a:lstStyle/>
            <a:p>
              <a:pPr algn="ctr"/>
              <a:endParaRPr lang="zh-CN" altLang="en-US">
                <a:latin typeface="+mn-ea"/>
                <a:ea typeface="+mn-ea"/>
              </a:endParaRPr>
            </a:p>
          </p:txBody>
        </p:sp>
        <p:sp>
          <p:nvSpPr>
            <p:cNvPr id="7183" name="Text Box 12">
              <a:extLst>
                <a:ext uri="{FF2B5EF4-FFF2-40B4-BE49-F238E27FC236}">
                  <a16:creationId xmlns:a16="http://schemas.microsoft.com/office/drawing/2014/main" id="{877833D7-E952-42A8-86EE-902D11503C69}"/>
                </a:ext>
              </a:extLst>
            </p:cNvPr>
            <p:cNvSpPr txBox="1">
              <a:spLocks noChangeArrowheads="1"/>
            </p:cNvSpPr>
            <p:nvPr/>
          </p:nvSpPr>
          <p:spPr bwMode="auto">
            <a:xfrm>
              <a:off x="2925" y="2614"/>
              <a:ext cx="2677" cy="410"/>
            </a:xfrm>
            <a:prstGeom prst="rect">
              <a:avLst/>
            </a:prstGeom>
            <a:grpFill/>
            <a:ln w="9525">
              <a:solidFill>
                <a:schemeClr val="tx1"/>
              </a:solidFill>
              <a:miter lim="800000"/>
              <a:headEnd/>
              <a:tailEnd/>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dirty="0">
                  <a:solidFill>
                    <a:srgbClr val="000000"/>
                  </a:solidFill>
                  <a:latin typeface="+mn-ea"/>
                  <a:ea typeface="+mn-ea"/>
                </a:rPr>
                <a:t>姓“资”还是“社”</a:t>
              </a:r>
            </a:p>
          </p:txBody>
        </p:sp>
      </p:grpSp>
      <p:grpSp>
        <p:nvGrpSpPr>
          <p:cNvPr id="4" name="Group 20">
            <a:extLst>
              <a:ext uri="{FF2B5EF4-FFF2-40B4-BE49-F238E27FC236}">
                <a16:creationId xmlns:a16="http://schemas.microsoft.com/office/drawing/2014/main" id="{0F69F836-3F29-4777-9DD3-11A6FED48451}"/>
              </a:ext>
            </a:extLst>
          </p:cNvPr>
          <p:cNvGrpSpPr>
            <a:grpSpLocks/>
          </p:cNvGrpSpPr>
          <p:nvPr/>
        </p:nvGrpSpPr>
        <p:grpSpPr bwMode="auto">
          <a:xfrm>
            <a:off x="3878499" y="5008452"/>
            <a:ext cx="2932112" cy="650875"/>
            <a:chOff x="2397" y="3258"/>
            <a:chExt cx="1847" cy="410"/>
          </a:xfrm>
          <a:solidFill>
            <a:srgbClr val="FFFF00"/>
          </a:solidFill>
        </p:grpSpPr>
        <p:sp>
          <p:nvSpPr>
            <p:cNvPr id="7180" name="Line 14">
              <a:extLst>
                <a:ext uri="{FF2B5EF4-FFF2-40B4-BE49-F238E27FC236}">
                  <a16:creationId xmlns:a16="http://schemas.microsoft.com/office/drawing/2014/main" id="{2D80D05C-6F56-4F88-B3B7-A89A8D91110B}"/>
                </a:ext>
              </a:extLst>
            </p:cNvPr>
            <p:cNvSpPr>
              <a:spLocks noChangeShapeType="1"/>
            </p:cNvSpPr>
            <p:nvPr/>
          </p:nvSpPr>
          <p:spPr bwMode="auto">
            <a:xfrm>
              <a:off x="2397" y="3450"/>
              <a:ext cx="589" cy="0"/>
            </a:xfrm>
            <a:prstGeom prst="line">
              <a:avLst/>
            </a:prstGeom>
            <a:grpFill/>
            <a:ln w="38100">
              <a:solidFill>
                <a:srgbClr val="800080"/>
              </a:solidFill>
              <a:round/>
              <a:headEnd/>
              <a:tailEnd/>
            </a:ln>
            <a:extLst/>
          </p:spPr>
          <p:txBody>
            <a:bodyPr/>
            <a:lstStyle/>
            <a:p>
              <a:pPr algn="ctr"/>
              <a:endParaRPr lang="zh-CN" altLang="en-US" dirty="0">
                <a:latin typeface="+mn-ea"/>
                <a:ea typeface="+mn-ea"/>
              </a:endParaRPr>
            </a:p>
          </p:txBody>
        </p:sp>
        <p:sp>
          <p:nvSpPr>
            <p:cNvPr id="7181" name="Text Box 15">
              <a:extLst>
                <a:ext uri="{FF2B5EF4-FFF2-40B4-BE49-F238E27FC236}">
                  <a16:creationId xmlns:a16="http://schemas.microsoft.com/office/drawing/2014/main" id="{972C754F-8632-45A4-AEC1-60BD329A8108}"/>
                </a:ext>
              </a:extLst>
            </p:cNvPr>
            <p:cNvSpPr txBox="1">
              <a:spLocks noChangeArrowheads="1"/>
            </p:cNvSpPr>
            <p:nvPr/>
          </p:nvSpPr>
          <p:spPr bwMode="auto">
            <a:xfrm>
              <a:off x="2939" y="3258"/>
              <a:ext cx="1305" cy="410"/>
            </a:xfrm>
            <a:prstGeom prst="rect">
              <a:avLst/>
            </a:prstGeom>
            <a:grpFill/>
            <a:ln w="9525">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a:solidFill>
                    <a:srgbClr val="000000"/>
                  </a:solidFill>
                  <a:latin typeface="+mn-ea"/>
                  <a:ea typeface="+mn-ea"/>
                </a:rPr>
                <a:t>世界霸权</a:t>
              </a:r>
            </a:p>
          </p:txBody>
        </p:sp>
      </p:grpSp>
      <p:pic>
        <p:nvPicPr>
          <p:cNvPr id="7175" name="Picture 14" descr="图片3">
            <a:extLst>
              <a:ext uri="{FF2B5EF4-FFF2-40B4-BE49-F238E27FC236}">
                <a16:creationId xmlns:a16="http://schemas.microsoft.com/office/drawing/2014/main" id="{0F4C4A0C-F7EF-4B87-8111-EF5428A93ED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 y="661480"/>
            <a:ext cx="4375515" cy="384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15" descr="图片4">
            <a:extLst>
              <a:ext uri="{FF2B5EF4-FFF2-40B4-BE49-F238E27FC236}">
                <a16:creationId xmlns:a16="http://schemas.microsoft.com/office/drawing/2014/main" id="{84523D76-3822-44C7-9FBC-29183FC050A3}"/>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29376" y="667649"/>
            <a:ext cx="4710683" cy="3841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1" name="Picture 16" descr="未命名222">
            <a:extLst>
              <a:ext uri="{FF2B5EF4-FFF2-40B4-BE49-F238E27FC236}">
                <a16:creationId xmlns:a16="http://schemas.microsoft.com/office/drawing/2014/main" id="{37C16C0F-5262-4E99-A691-73AAD65ADC72}"/>
              </a:ext>
            </a:extLst>
          </p:cNvPr>
          <p:cNvPicPr>
            <a:picLocks noChangeAspect="1" noChangeArrowheads="1"/>
          </p:cNvPicPr>
          <p:nvPr/>
        </p:nvPicPr>
        <p:blipFill>
          <a:blip r:embed="rId4"/>
          <a:srcRect/>
          <a:stretch>
            <a:fillRect/>
          </a:stretch>
        </p:blipFill>
        <p:spPr bwMode="auto">
          <a:xfrm>
            <a:off x="1131225" y="6581"/>
            <a:ext cx="7273925" cy="549275"/>
          </a:xfrm>
          <a:prstGeom prst="rect">
            <a:avLst/>
          </a:prstGeom>
          <a:noFill/>
          <a:ln w="9525">
            <a:noFill/>
            <a:miter lim="800000"/>
            <a:headEnd/>
            <a:tailEnd/>
          </a:ln>
          <a:effectLst>
            <a:outerShdw dist="107763" dir="2700000" algn="ctr" rotWithShape="0">
              <a:srgbClr val="808080">
                <a:alpha val="50000"/>
              </a:srgbClr>
            </a:outerShdw>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5848"/>
                                        </p:tgtEl>
                                        <p:attrNameLst>
                                          <p:attrName>style.visibility</p:attrName>
                                        </p:attrNameLst>
                                      </p:cBhvr>
                                      <p:to>
                                        <p:strVal val="visible"/>
                                      </p:to>
                                    </p:set>
                                    <p:animEffect transition="in" filter="blinds(horizontal)">
                                      <p:cBhvr>
                                        <p:cTn id="12" dur="500"/>
                                        <p:tgtEl>
                                          <p:spTgt spid="3584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125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5846"/>
                                        </p:tgtEl>
                                        <p:attrNameLst>
                                          <p:attrName>style.visibility</p:attrName>
                                        </p:attrNameLst>
                                      </p:cBhvr>
                                      <p:to>
                                        <p:strVal val="visible"/>
                                      </p:to>
                                    </p:set>
                                    <p:animEffect transition="in" filter="blinds(horizontal)">
                                      <p:cBhvr>
                                        <p:cTn id="22" dur="500"/>
                                        <p:tgtEl>
                                          <p:spTgt spid="3584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animBg="1"/>
      <p:bldP spid="3584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73EC27B6-2A2F-489A-A27F-D1029F795AB5}"/>
              </a:ext>
            </a:extLst>
          </p:cNvPr>
          <p:cNvSpPr txBox="1">
            <a:spLocks noChangeArrowheads="1"/>
          </p:cNvSpPr>
          <p:nvPr/>
        </p:nvSpPr>
        <p:spPr bwMode="auto">
          <a:xfrm>
            <a:off x="627062" y="548680"/>
            <a:ext cx="7889875" cy="3962400"/>
          </a:xfrm>
          <a:prstGeom prst="rect">
            <a:avLst/>
          </a:prstGeom>
          <a:solidFill>
            <a:srgbClr val="CCFFCC">
              <a:alpha val="61176"/>
            </a:srgbClr>
          </a:solidFill>
          <a:ln w="28575">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lnSpc>
                <a:spcPts val="4400"/>
              </a:lnSpc>
              <a:spcBef>
                <a:spcPct val="0"/>
              </a:spcBef>
              <a:buFontTx/>
              <a:buNone/>
            </a:pPr>
            <a:r>
              <a:rPr lang="zh-CN" altLang="en-US" sz="2800" dirty="0">
                <a:latin typeface="+mn-ea"/>
                <a:ea typeface="+mn-ea"/>
                <a:cs typeface="楷体_GB2312"/>
              </a:rPr>
              <a:t>    </a:t>
            </a:r>
            <a:r>
              <a:rPr lang="zh-CN" altLang="en-US" sz="2800" dirty="0">
                <a:latin typeface="+mn-ea"/>
                <a:ea typeface="+mn-ea"/>
              </a:rPr>
              <a:t>1946年1月20日，美国参议员伯纳德在国会发表演说，他把以</a:t>
            </a:r>
            <a:r>
              <a:rPr lang="zh-CN" altLang="en-US" sz="2800" u="sng" dirty="0">
                <a:solidFill>
                  <a:srgbClr val="FF0000"/>
                </a:solidFill>
                <a:latin typeface="+mn-ea"/>
                <a:ea typeface="+mn-ea"/>
              </a:rPr>
              <a:t>苏联为首的社会主义国家</a:t>
            </a:r>
            <a:r>
              <a:rPr lang="zh-CN" altLang="en-US" sz="2800" dirty="0">
                <a:latin typeface="+mn-ea"/>
                <a:ea typeface="+mn-ea"/>
              </a:rPr>
              <a:t>说成是</a:t>
            </a:r>
            <a:r>
              <a:rPr lang="zh-CN" altLang="en-US" sz="2800" u="sng" dirty="0">
                <a:solidFill>
                  <a:srgbClr val="FF0000"/>
                </a:solidFill>
                <a:latin typeface="+mn-ea"/>
                <a:ea typeface="+mn-ea"/>
              </a:rPr>
              <a:t>美国和资本主义世界</a:t>
            </a:r>
            <a:r>
              <a:rPr lang="zh-CN" altLang="en-US" sz="2800" dirty="0">
                <a:latin typeface="+mn-ea"/>
                <a:ea typeface="+mn-ea"/>
              </a:rPr>
              <a:t>的最大敌人，提出“对付这样的敌人在不排除武装进攻的前提下，应</a:t>
            </a:r>
            <a:r>
              <a:rPr lang="zh-CN" altLang="en-US" sz="2800" u="sng" dirty="0">
                <a:solidFill>
                  <a:srgbClr val="FF0000"/>
                </a:solidFill>
                <a:latin typeface="+mn-ea"/>
                <a:ea typeface="+mn-ea"/>
              </a:rPr>
              <a:t>多从特殊的政治手段、外交手段、经济手段、文化手段进行渗透</a:t>
            </a:r>
            <a:r>
              <a:rPr lang="zh-CN" altLang="en-US" sz="2800" dirty="0">
                <a:latin typeface="+mn-ea"/>
                <a:ea typeface="+mn-ea"/>
              </a:rPr>
              <a:t>。……我为这种渗透取个新名词，叫做‘冷战’。”</a:t>
            </a:r>
          </a:p>
        </p:txBody>
      </p:sp>
      <p:sp>
        <p:nvSpPr>
          <p:cNvPr id="3" name="文本框 2">
            <a:extLst>
              <a:ext uri="{FF2B5EF4-FFF2-40B4-BE49-F238E27FC236}">
                <a16:creationId xmlns:a16="http://schemas.microsoft.com/office/drawing/2014/main" id="{0DB74F5D-0F24-466A-9C49-7B35880D1653}"/>
              </a:ext>
            </a:extLst>
          </p:cNvPr>
          <p:cNvSpPr txBox="1"/>
          <p:nvPr/>
        </p:nvSpPr>
        <p:spPr>
          <a:xfrm>
            <a:off x="342796" y="4797152"/>
            <a:ext cx="8458405" cy="175432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indent="457200" algn="just"/>
            <a:r>
              <a:rPr lang="zh-CN" altLang="en-US" sz="3600" dirty="0"/>
              <a:t>第二次世界大战后的</a:t>
            </a:r>
            <a:r>
              <a:rPr lang="en-US" altLang="zh-CN" sz="3600" dirty="0"/>
              <a:t>40</a:t>
            </a:r>
            <a:r>
              <a:rPr lang="zh-CN" altLang="en-US" sz="3600" dirty="0"/>
              <a:t>多年间，以美、苏为首的</a:t>
            </a:r>
            <a:r>
              <a:rPr lang="zh-CN" altLang="en-US" sz="3600" u="sng" dirty="0">
                <a:solidFill>
                  <a:srgbClr val="FF0000"/>
                </a:solidFill>
              </a:rPr>
              <a:t>两大集团</a:t>
            </a:r>
            <a:r>
              <a:rPr lang="zh-CN" altLang="en-US" sz="3600" dirty="0"/>
              <a:t>之间</a:t>
            </a:r>
            <a:r>
              <a:rPr lang="zh-CN" altLang="en-US" sz="3600" u="sng" dirty="0">
                <a:solidFill>
                  <a:srgbClr val="FF0000"/>
                </a:solidFill>
              </a:rPr>
              <a:t>既非战争又非和</a:t>
            </a:r>
            <a:r>
              <a:rPr lang="zh-CN" altLang="en-US" sz="3600" dirty="0"/>
              <a:t>平的</a:t>
            </a:r>
            <a:r>
              <a:rPr lang="zh-CN" altLang="en-US" sz="3600" u="sng" dirty="0">
                <a:solidFill>
                  <a:srgbClr val="FF0000"/>
                </a:solidFill>
              </a:rPr>
              <a:t>对峙与竞争</a:t>
            </a:r>
            <a:r>
              <a:rPr lang="zh-CN" altLang="en-US" sz="3600" dirty="0"/>
              <a:t>状态。</a:t>
            </a:r>
          </a:p>
        </p:txBody>
      </p:sp>
    </p:spTree>
    <p:extLst>
      <p:ext uri="{BB962C8B-B14F-4D97-AF65-F5344CB8AC3E}">
        <p14:creationId xmlns:p14="http://schemas.microsoft.com/office/powerpoint/2010/main" val="2312633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C91DB185-A480-477E-9778-09254BADE029}"/>
              </a:ext>
            </a:extLst>
          </p:cNvPr>
          <p:cNvSpPr/>
          <p:nvPr/>
        </p:nvSpPr>
        <p:spPr>
          <a:xfrm>
            <a:off x="359532" y="982176"/>
            <a:ext cx="8424936" cy="489364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zh-CN" altLang="en-US" sz="2400" dirty="0">
                <a:latin typeface="+mn-ea"/>
                <a:ea typeface="+mn-ea"/>
              </a:rPr>
              <a:t>今天希腊这个国家的生存，受到</a:t>
            </a:r>
            <a:r>
              <a:rPr lang="zh-CN" altLang="en-US" sz="2400" u="sng" dirty="0">
                <a:solidFill>
                  <a:srgbClr val="FF0000"/>
                </a:solidFill>
                <a:latin typeface="+mn-ea"/>
                <a:ea typeface="+mn-ea"/>
              </a:rPr>
              <a:t>共产党</a:t>
            </a:r>
            <a:r>
              <a:rPr lang="zh-CN" altLang="en-US" sz="2400" dirty="0">
                <a:latin typeface="+mn-ea"/>
                <a:ea typeface="+mn-ea"/>
              </a:rPr>
              <a:t>领导的数千武装人员</a:t>
            </a:r>
            <a:r>
              <a:rPr lang="zh-CN" altLang="en-US" sz="2400" u="sng" dirty="0">
                <a:solidFill>
                  <a:srgbClr val="FF0000"/>
                </a:solidFill>
                <a:latin typeface="+mn-ea"/>
                <a:ea typeface="+mn-ea"/>
              </a:rPr>
              <a:t>恐怖活动的威胁</a:t>
            </a:r>
            <a:r>
              <a:rPr lang="zh-CN" altLang="en-US" sz="2400" dirty="0">
                <a:latin typeface="+mn-ea"/>
                <a:ea typeface="+mn-ea"/>
              </a:rPr>
              <a:t>。</a:t>
            </a:r>
            <a:endParaRPr lang="en-US" altLang="zh-CN" sz="2400" dirty="0">
              <a:latin typeface="+mn-ea"/>
              <a:ea typeface="+mn-ea"/>
            </a:endParaRPr>
          </a:p>
          <a:p>
            <a:pPr indent="457200" algn="just"/>
            <a:r>
              <a:rPr lang="zh-CN" altLang="en-US" sz="2400" dirty="0">
                <a:latin typeface="+mn-ea"/>
              </a:rPr>
              <a:t>在世界历史的现阶段，几乎每一个民族都必须在</a:t>
            </a:r>
            <a:r>
              <a:rPr lang="zh-CN" altLang="en-US" sz="2400" u="sng" dirty="0">
                <a:solidFill>
                  <a:srgbClr val="FF0000"/>
                </a:solidFill>
                <a:latin typeface="+mn-ea"/>
              </a:rPr>
              <a:t>两种生活方式</a:t>
            </a:r>
            <a:r>
              <a:rPr lang="zh-CN" altLang="en-US" sz="2400" dirty="0">
                <a:latin typeface="+mn-ea"/>
              </a:rPr>
              <a:t>之中选择其一。这种选择大都不是自由的选择。</a:t>
            </a:r>
            <a:endParaRPr lang="en-US" altLang="zh-CN" sz="2400" dirty="0">
              <a:latin typeface="+mn-ea"/>
              <a:ea typeface="+mn-ea"/>
            </a:endParaRPr>
          </a:p>
          <a:p>
            <a:pPr indent="457200" algn="just"/>
            <a:r>
              <a:rPr lang="zh-CN" altLang="en-US" sz="2400" dirty="0">
                <a:latin typeface="+mn-ea"/>
                <a:ea typeface="+mn-ea"/>
              </a:rPr>
              <a:t>一种生活方式是基于多数人的意志，其特点为</a:t>
            </a:r>
            <a:r>
              <a:rPr lang="zh-CN" altLang="en-US" sz="2400" u="sng" dirty="0">
                <a:solidFill>
                  <a:srgbClr val="FF0000"/>
                </a:solidFill>
                <a:latin typeface="+mn-ea"/>
                <a:ea typeface="+mn-ea"/>
              </a:rPr>
              <a:t>自由制度</a:t>
            </a:r>
            <a:r>
              <a:rPr lang="zh-CN" altLang="en-US" sz="2400" dirty="0">
                <a:latin typeface="+mn-ea"/>
                <a:ea typeface="+mn-ea"/>
              </a:rPr>
              <a:t>，代议制政府，自由选举，个人自由之保障，言论与信仰之自由，免于政治压迫。</a:t>
            </a:r>
          </a:p>
          <a:p>
            <a:pPr indent="457200" algn="just"/>
            <a:r>
              <a:rPr lang="zh-CN" altLang="en-US" sz="2400" dirty="0">
                <a:latin typeface="+mn-ea"/>
                <a:ea typeface="+mn-ea"/>
              </a:rPr>
              <a:t>第二种生活方式基于强加予多数人头上的少数人意志。它所依靠的是</a:t>
            </a:r>
            <a:r>
              <a:rPr lang="zh-CN" altLang="en-US" sz="2400" u="sng" dirty="0">
                <a:solidFill>
                  <a:srgbClr val="FF0000"/>
                </a:solidFill>
                <a:latin typeface="+mn-ea"/>
                <a:ea typeface="+mn-ea"/>
              </a:rPr>
              <a:t>恐怖和压迫</a:t>
            </a:r>
            <a:r>
              <a:rPr lang="zh-CN" altLang="en-US" sz="2400" dirty="0">
                <a:latin typeface="+mn-ea"/>
                <a:ea typeface="+mn-ea"/>
              </a:rPr>
              <a:t>，操纵下的报纸和广播，内定的选举和对个人自由之压制。</a:t>
            </a:r>
            <a:endParaRPr lang="en-US" altLang="zh-CN" sz="2400" dirty="0">
              <a:latin typeface="+mn-ea"/>
              <a:ea typeface="+mn-ea"/>
            </a:endParaRPr>
          </a:p>
          <a:p>
            <a:pPr indent="457200" algn="just"/>
            <a:r>
              <a:rPr lang="zh-CN" altLang="en-US" sz="2400" dirty="0">
                <a:latin typeface="+mn-ea"/>
                <a:ea typeface="+mn-ea"/>
              </a:rPr>
              <a:t>世界上许多国家的人民在违反其意愿的情况下，被迫接受</a:t>
            </a:r>
            <a:r>
              <a:rPr lang="zh-CN" altLang="en-US" sz="2400" u="sng" dirty="0">
                <a:solidFill>
                  <a:srgbClr val="FF0000"/>
                </a:solidFill>
                <a:latin typeface="+mn-ea"/>
                <a:ea typeface="+mn-ea"/>
              </a:rPr>
              <a:t>极权</a:t>
            </a:r>
            <a:r>
              <a:rPr lang="zh-CN" altLang="en-US" sz="2400" u="sng" dirty="0">
                <a:solidFill>
                  <a:srgbClr val="FF0000"/>
                </a:solidFill>
                <a:latin typeface="+mn-ea"/>
              </a:rPr>
              <a:t>政体</a:t>
            </a:r>
            <a:r>
              <a:rPr lang="zh-CN" altLang="en-US" sz="2400" dirty="0">
                <a:latin typeface="+mn-ea"/>
                <a:ea typeface="+mn-ea"/>
              </a:rPr>
              <a:t>。</a:t>
            </a:r>
            <a:endParaRPr lang="en-US" altLang="zh-CN" sz="2400" dirty="0">
              <a:latin typeface="+mn-ea"/>
              <a:ea typeface="+mn-ea"/>
            </a:endParaRPr>
          </a:p>
          <a:p>
            <a:pPr indent="457200" algn="r"/>
            <a:r>
              <a:rPr lang="en-US" altLang="zh-CN" sz="2400" dirty="0">
                <a:latin typeface="+mn-ea"/>
                <a:ea typeface="+mn-ea"/>
              </a:rPr>
              <a:t>——1947</a:t>
            </a:r>
            <a:r>
              <a:rPr lang="zh-CN" altLang="en-US" sz="2400" dirty="0">
                <a:latin typeface="+mn-ea"/>
                <a:ea typeface="+mn-ea"/>
              </a:rPr>
              <a:t>年杜鲁门国会咨文节选</a:t>
            </a:r>
          </a:p>
        </p:txBody>
      </p:sp>
      <p:sp>
        <p:nvSpPr>
          <p:cNvPr id="3" name="矩形 2">
            <a:extLst>
              <a:ext uri="{FF2B5EF4-FFF2-40B4-BE49-F238E27FC236}">
                <a16:creationId xmlns:a16="http://schemas.microsoft.com/office/drawing/2014/main" id="{755CB762-6E01-4B5D-98DF-20D623CDB595}"/>
              </a:ext>
            </a:extLst>
          </p:cNvPr>
          <p:cNvSpPr/>
          <p:nvPr/>
        </p:nvSpPr>
        <p:spPr>
          <a:xfrm>
            <a:off x="4860032" y="0"/>
            <a:ext cx="3262432"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杜鲁门主义</a:t>
            </a:r>
          </a:p>
        </p:txBody>
      </p:sp>
      <p:sp>
        <p:nvSpPr>
          <p:cNvPr id="4" name="矩形 3">
            <a:extLst>
              <a:ext uri="{FF2B5EF4-FFF2-40B4-BE49-F238E27FC236}">
                <a16:creationId xmlns:a16="http://schemas.microsoft.com/office/drawing/2014/main" id="{722FC7BE-455E-44F7-ACE8-6BD6BA410655}"/>
              </a:ext>
            </a:extLst>
          </p:cNvPr>
          <p:cNvSpPr/>
          <p:nvPr/>
        </p:nvSpPr>
        <p:spPr>
          <a:xfrm>
            <a:off x="982047" y="0"/>
            <a:ext cx="3877985"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冷战正式开始</a:t>
            </a:r>
          </a:p>
        </p:txBody>
      </p:sp>
      <p:sp>
        <p:nvSpPr>
          <p:cNvPr id="5" name="文本框 4">
            <a:extLst>
              <a:ext uri="{FF2B5EF4-FFF2-40B4-BE49-F238E27FC236}">
                <a16:creationId xmlns:a16="http://schemas.microsoft.com/office/drawing/2014/main" id="{8CCB5718-FC03-4BB3-AFE0-2520B6D18DA6}"/>
              </a:ext>
            </a:extLst>
          </p:cNvPr>
          <p:cNvSpPr txBox="1"/>
          <p:nvPr/>
        </p:nvSpPr>
        <p:spPr>
          <a:xfrm>
            <a:off x="1295636" y="5990555"/>
            <a:ext cx="6552728" cy="707886"/>
          </a:xfrm>
          <a:prstGeom prst="rect">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pPr algn="ctr"/>
            <a:r>
              <a:rPr lang="zh-CN" altLang="en-US" sz="4000" dirty="0"/>
              <a:t>杜鲁门主义：遏制共产主义</a:t>
            </a:r>
          </a:p>
        </p:txBody>
      </p:sp>
    </p:spTree>
    <p:extLst>
      <p:ext uri="{BB962C8B-B14F-4D97-AF65-F5344CB8AC3E}">
        <p14:creationId xmlns:p14="http://schemas.microsoft.com/office/powerpoint/2010/main" val="35904573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125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wipe(left)">
                                      <p:cBhvr>
                                        <p:cTn id="4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C91DB185-A480-477E-9778-09254BADE029}"/>
              </a:ext>
            </a:extLst>
          </p:cNvPr>
          <p:cNvSpPr/>
          <p:nvPr/>
        </p:nvSpPr>
        <p:spPr>
          <a:xfrm>
            <a:off x="359532" y="1206669"/>
            <a:ext cx="8424936" cy="15696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zh-CN" altLang="en-US" sz="2400" dirty="0">
                <a:latin typeface="+mn-ea"/>
              </a:rPr>
              <a:t>极权政制的种子，是靠</a:t>
            </a:r>
            <a:r>
              <a:rPr lang="zh-CN" altLang="en-US" sz="2400" u="sng" dirty="0">
                <a:solidFill>
                  <a:srgbClr val="FF0000"/>
                </a:solidFill>
                <a:latin typeface="+mn-ea"/>
              </a:rPr>
              <a:t>悲惨和匮乏</a:t>
            </a:r>
            <a:r>
              <a:rPr lang="zh-CN" altLang="en-US" sz="2400" dirty="0">
                <a:latin typeface="+mn-ea"/>
              </a:rPr>
              <a:t>滋养发育的。它们在</a:t>
            </a:r>
            <a:r>
              <a:rPr lang="zh-CN" altLang="en-US" sz="2400" u="sng" dirty="0">
                <a:solidFill>
                  <a:srgbClr val="FF0000"/>
                </a:solidFill>
                <a:latin typeface="+mn-ea"/>
              </a:rPr>
              <a:t>贫穷和动乱</a:t>
            </a:r>
            <a:r>
              <a:rPr lang="zh-CN" altLang="en-US" sz="2400" dirty="0">
                <a:latin typeface="+mn-ea"/>
              </a:rPr>
              <a:t>的灾难土地上蔓延滋长。当一个民族对于</a:t>
            </a:r>
            <a:r>
              <a:rPr lang="zh-CN" altLang="en-US" sz="2400" u="sng" dirty="0">
                <a:solidFill>
                  <a:srgbClr val="FF0000"/>
                </a:solidFill>
                <a:latin typeface="+mn-ea"/>
              </a:rPr>
              <a:t>较好生</a:t>
            </a:r>
            <a:r>
              <a:rPr lang="zh-CN" altLang="en-US" sz="2400" dirty="0">
                <a:latin typeface="+mn-ea"/>
              </a:rPr>
              <a:t>活的希望绝灭之后，这类种子便会长大成株。</a:t>
            </a:r>
            <a:endParaRPr lang="en-US" altLang="zh-CN" sz="2400" dirty="0">
              <a:latin typeface="+mn-ea"/>
            </a:endParaRPr>
          </a:p>
          <a:p>
            <a:pPr indent="457200" algn="r"/>
            <a:r>
              <a:rPr lang="en-US" altLang="zh-CN" sz="2400" dirty="0">
                <a:latin typeface="+mn-ea"/>
                <a:ea typeface="+mn-ea"/>
              </a:rPr>
              <a:t>——1947</a:t>
            </a:r>
            <a:r>
              <a:rPr lang="zh-CN" altLang="en-US" sz="2400" dirty="0">
                <a:latin typeface="+mn-ea"/>
                <a:ea typeface="+mn-ea"/>
              </a:rPr>
              <a:t>年杜鲁门国会咨文节选</a:t>
            </a:r>
          </a:p>
        </p:txBody>
      </p:sp>
      <p:sp>
        <p:nvSpPr>
          <p:cNvPr id="3" name="矩形 2">
            <a:extLst>
              <a:ext uri="{FF2B5EF4-FFF2-40B4-BE49-F238E27FC236}">
                <a16:creationId xmlns:a16="http://schemas.microsoft.com/office/drawing/2014/main" id="{755CB762-6E01-4B5D-98DF-20D623CDB595}"/>
              </a:ext>
            </a:extLst>
          </p:cNvPr>
          <p:cNvSpPr/>
          <p:nvPr/>
        </p:nvSpPr>
        <p:spPr>
          <a:xfrm>
            <a:off x="4499992" y="0"/>
            <a:ext cx="3262432"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马歇尔计划</a:t>
            </a:r>
          </a:p>
        </p:txBody>
      </p:sp>
      <p:sp>
        <p:nvSpPr>
          <p:cNvPr id="4" name="矩形 3">
            <a:extLst>
              <a:ext uri="{FF2B5EF4-FFF2-40B4-BE49-F238E27FC236}">
                <a16:creationId xmlns:a16="http://schemas.microsoft.com/office/drawing/2014/main" id="{722FC7BE-455E-44F7-ACE8-6BD6BA410655}"/>
              </a:ext>
            </a:extLst>
          </p:cNvPr>
          <p:cNvSpPr/>
          <p:nvPr/>
        </p:nvSpPr>
        <p:spPr>
          <a:xfrm>
            <a:off x="1237560" y="-1"/>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冷战的表现</a:t>
            </a:r>
          </a:p>
        </p:txBody>
      </p:sp>
      <p:sp>
        <p:nvSpPr>
          <p:cNvPr id="6" name="矩形 5">
            <a:extLst>
              <a:ext uri="{FF2B5EF4-FFF2-40B4-BE49-F238E27FC236}">
                <a16:creationId xmlns:a16="http://schemas.microsoft.com/office/drawing/2014/main" id="{3FCD258A-ADBB-46B1-9F9E-F8A45AB38201}"/>
              </a:ext>
            </a:extLst>
          </p:cNvPr>
          <p:cNvSpPr/>
          <p:nvPr/>
        </p:nvSpPr>
        <p:spPr>
          <a:xfrm>
            <a:off x="3059832" y="3284984"/>
            <a:ext cx="5724636" cy="304698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zh-CN" altLang="en-US" sz="2400" dirty="0">
                <a:latin typeface="+mn-ea"/>
                <a:ea typeface="+mn-ea"/>
              </a:rPr>
              <a:t>美国应该做任何她能够做的来</a:t>
            </a:r>
            <a:r>
              <a:rPr lang="zh-CN" altLang="en-US" sz="2400" u="sng" dirty="0">
                <a:solidFill>
                  <a:srgbClr val="FF0000"/>
                </a:solidFill>
                <a:latin typeface="+mn-ea"/>
                <a:ea typeface="+mn-ea"/>
              </a:rPr>
              <a:t>帮助世界经济的恢复</a:t>
            </a:r>
            <a:r>
              <a:rPr lang="zh-CN" altLang="en-US" sz="2400" dirty="0">
                <a:latin typeface="+mn-ea"/>
                <a:ea typeface="+mn-ea"/>
              </a:rPr>
              <a:t>。若不如此，将不会有</a:t>
            </a:r>
            <a:r>
              <a:rPr lang="zh-CN" altLang="en-US" sz="2400" u="sng" dirty="0">
                <a:solidFill>
                  <a:srgbClr val="FF0000"/>
                </a:solidFill>
                <a:latin typeface="+mn-ea"/>
                <a:ea typeface="+mn-ea"/>
              </a:rPr>
              <a:t>政治稳定</a:t>
            </a:r>
            <a:r>
              <a:rPr lang="zh-CN" altLang="en-US" sz="2400" dirty="0">
                <a:latin typeface="+mn-ea"/>
                <a:ea typeface="+mn-ea"/>
              </a:rPr>
              <a:t>和有保障的和平。</a:t>
            </a:r>
            <a:endParaRPr lang="en-US" altLang="zh-CN" sz="2400" dirty="0">
              <a:latin typeface="+mn-ea"/>
              <a:ea typeface="+mn-ea"/>
            </a:endParaRPr>
          </a:p>
          <a:p>
            <a:pPr indent="457200" algn="just"/>
            <a:r>
              <a:rPr lang="zh-CN" altLang="en-US" sz="2400" dirty="0">
                <a:latin typeface="+mn-ea"/>
              </a:rPr>
              <a:t>它的</a:t>
            </a:r>
            <a:r>
              <a:rPr lang="zh-CN" altLang="en-US" sz="2400" dirty="0">
                <a:latin typeface="+mn-ea"/>
                <a:ea typeface="+mn-ea"/>
              </a:rPr>
              <a:t>目的应该是世界范围内的经济复苏，以</a:t>
            </a:r>
            <a:r>
              <a:rPr lang="zh-CN" altLang="en-US" sz="2400" u="sng" dirty="0">
                <a:solidFill>
                  <a:srgbClr val="FF0000"/>
                </a:solidFill>
                <a:latin typeface="+mn-ea"/>
                <a:ea typeface="+mn-ea"/>
              </a:rPr>
              <a:t>使得自由体制能存在的政治和社会条件得以出现</a:t>
            </a:r>
            <a:r>
              <a:rPr lang="zh-CN" altLang="en-US" sz="2400" dirty="0">
                <a:latin typeface="+mn-ea"/>
                <a:ea typeface="+mn-ea"/>
              </a:rPr>
              <a:t>。</a:t>
            </a:r>
            <a:endParaRPr lang="en-US" altLang="zh-CN" sz="2400" dirty="0">
              <a:latin typeface="+mn-ea"/>
            </a:endParaRPr>
          </a:p>
          <a:p>
            <a:pPr indent="457200" algn="just"/>
            <a:r>
              <a:rPr lang="en-US" altLang="zh-CN" sz="2400" dirty="0">
                <a:latin typeface="+mn-ea"/>
                <a:ea typeface="+mn-ea"/>
              </a:rPr>
              <a:t>——1947</a:t>
            </a:r>
            <a:r>
              <a:rPr lang="zh-CN" altLang="en-US" sz="2400" dirty="0">
                <a:latin typeface="+mn-ea"/>
                <a:ea typeface="+mn-ea"/>
              </a:rPr>
              <a:t>年美国国务卿马歇尔在哈佛大学演讲</a:t>
            </a:r>
          </a:p>
        </p:txBody>
      </p:sp>
      <p:pic>
        <p:nvPicPr>
          <p:cNvPr id="7" name="图片 6">
            <a:extLst>
              <a:ext uri="{FF2B5EF4-FFF2-40B4-BE49-F238E27FC236}">
                <a16:creationId xmlns:a16="http://schemas.microsoft.com/office/drawing/2014/main" id="{7CFF16F6-63F9-4052-90DD-B563429E1991}"/>
              </a:ext>
            </a:extLst>
          </p:cNvPr>
          <p:cNvPicPr>
            <a:picLocks noChangeAspect="1"/>
          </p:cNvPicPr>
          <p:nvPr/>
        </p:nvPicPr>
        <p:blipFill>
          <a:blip r:embed="rId2"/>
          <a:stretch>
            <a:fillRect/>
          </a:stretch>
        </p:blipFill>
        <p:spPr>
          <a:xfrm>
            <a:off x="359532" y="3284984"/>
            <a:ext cx="2406796" cy="3046988"/>
          </a:xfrm>
          <a:prstGeom prst="rect">
            <a:avLst/>
          </a:prstGeom>
        </p:spPr>
      </p:pic>
    </p:spTree>
    <p:extLst>
      <p:ext uri="{BB962C8B-B14F-4D97-AF65-F5344CB8AC3E}">
        <p14:creationId xmlns:p14="http://schemas.microsoft.com/office/powerpoint/2010/main" val="42655683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50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ssolv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ssolve">
                                      <p:cBhvr>
                                        <p:cTn id="19" dur="500"/>
                                        <p:tgtEl>
                                          <p:spTgt spid="6"/>
                                        </p:tgtEl>
                                      </p:cBhvr>
                                    </p:animEffect>
                                  </p:childTnLst>
                                </p:cTn>
                              </p:par>
                              <p:par>
                                <p:cTn id="20" presetID="9" presetClass="entr" presetSubtype="0" fill="hold" nodeType="with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dissolve">
                                      <p:cBhvr>
                                        <p:cTn id="22" dur="5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1000"/>
                                        <p:tgtEl>
                                          <p:spTgt spid="6">
                                            <p:txEl>
                                              <p:pRg st="0" end="0"/>
                                            </p:txEl>
                                          </p:spTgt>
                                        </p:tgtEl>
                                      </p:cBhvr>
                                    </p:animEffect>
                                    <p:anim calcmode="lin" valueType="num">
                                      <p:cBhvr>
                                        <p:cTn id="2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Effect transition="in" filter="fade">
                                      <p:cBhvr>
                                        <p:cTn id="34" dur="1000"/>
                                        <p:tgtEl>
                                          <p:spTgt spid="6">
                                            <p:txEl>
                                              <p:pRg st="1" end="1"/>
                                            </p:txEl>
                                          </p:spTgt>
                                        </p:tgtEl>
                                      </p:cBhvr>
                                    </p:animEffect>
                                    <p:anim calcmode="lin" valueType="num">
                                      <p:cBhvr>
                                        <p:cTn id="3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wipe(left)">
                                      <p:cBhvr>
                                        <p:cTn id="4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0CF20ED7-130B-4C61-82D9-1DA8CBC3100A}"/>
              </a:ext>
            </a:extLst>
          </p:cNvPr>
          <p:cNvPicPr>
            <a:picLocks noChangeAspect="1"/>
          </p:cNvPicPr>
          <p:nvPr/>
        </p:nvPicPr>
        <p:blipFill>
          <a:blip r:embed="rId2"/>
          <a:stretch>
            <a:fillRect/>
          </a:stretch>
        </p:blipFill>
        <p:spPr>
          <a:xfrm>
            <a:off x="971600" y="0"/>
            <a:ext cx="7200800" cy="6858000"/>
          </a:xfrm>
          <a:prstGeom prst="rect">
            <a:avLst/>
          </a:prstGeom>
        </p:spPr>
      </p:pic>
      <p:pic>
        <p:nvPicPr>
          <p:cNvPr id="52226" name="Picture 2" descr="https://timgsa.baidu.com/timg?image&amp;quality=80&amp;size=b9999_10000&amp;sec=1543150846407&amp;di=46762e1e42be0908bee279e948629717&amp;imgtype=0&amp;src=http%3A%2F%2Fpic.1010jiajiao.com%2Fpic1%2F1220%2F14%2F08%2F21%2F1220140821113048416516.files%2Fimage013.jpg">
            <a:extLst>
              <a:ext uri="{FF2B5EF4-FFF2-40B4-BE49-F238E27FC236}">
                <a16:creationId xmlns:a16="http://schemas.microsoft.com/office/drawing/2014/main" id="{F16FE0AD-52BB-4A4D-9892-E21F90D145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37"/>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67143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2226"/>
                                        </p:tgtEl>
                                        <p:attrNameLst>
                                          <p:attrName>style.visibility</p:attrName>
                                        </p:attrNameLst>
                                      </p:cBhvr>
                                      <p:to>
                                        <p:strVal val="visible"/>
                                      </p:to>
                                    </p:set>
                                    <p:anim calcmode="lin" valueType="num">
                                      <p:cBhvr>
                                        <p:cTn id="7" dur="1000" fill="hold"/>
                                        <p:tgtEl>
                                          <p:spTgt spid="52226"/>
                                        </p:tgtEl>
                                        <p:attrNameLst>
                                          <p:attrName>ppt_w</p:attrName>
                                        </p:attrNameLst>
                                      </p:cBhvr>
                                      <p:tavLst>
                                        <p:tav tm="0">
                                          <p:val>
                                            <p:fltVal val="0"/>
                                          </p:val>
                                        </p:tav>
                                        <p:tav tm="100000">
                                          <p:val>
                                            <p:strVal val="#ppt_w"/>
                                          </p:val>
                                        </p:tav>
                                      </p:tavLst>
                                    </p:anim>
                                    <p:anim calcmode="lin" valueType="num">
                                      <p:cBhvr>
                                        <p:cTn id="8" dur="1000" fill="hold"/>
                                        <p:tgtEl>
                                          <p:spTgt spid="52226"/>
                                        </p:tgtEl>
                                        <p:attrNameLst>
                                          <p:attrName>ppt_h</p:attrName>
                                        </p:attrNameLst>
                                      </p:cBhvr>
                                      <p:tavLst>
                                        <p:tav tm="0">
                                          <p:val>
                                            <p:fltVal val="0"/>
                                          </p:val>
                                        </p:tav>
                                        <p:tav tm="100000">
                                          <p:val>
                                            <p:strVal val="#ppt_h"/>
                                          </p:val>
                                        </p:tav>
                                      </p:tavLst>
                                    </p:anim>
                                    <p:animEffect transition="in" filter="fade">
                                      <p:cBhvr>
                                        <p:cTn id="9" dur="1000"/>
                                        <p:tgtEl>
                                          <p:spTgt spid="52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timgsa.baidu.com/timg?image&amp;quality=80&amp;size=b9999_10000&amp;sec=1543146806804&amp;di=ddafc466498b7a4ae36cce1fd32f27aa&amp;imgtype=0&amp;src=http%3A%2F%2Fimage.xcar.com.cn%2Fattachments%2Fa%2Fday_180405%2F2018040509_6779f3bc559f32de6d22192BaSThp0Z2.jpg">
            <a:extLst>
              <a:ext uri="{FF2B5EF4-FFF2-40B4-BE49-F238E27FC236}">
                <a16:creationId xmlns:a16="http://schemas.microsoft.com/office/drawing/2014/main" id="{C535DE77-D15B-4F43-9631-A2A42A7316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506" r="5189"/>
          <a:stretch/>
        </p:blipFill>
        <p:spPr bwMode="auto">
          <a:xfrm>
            <a:off x="251520" y="2112891"/>
            <a:ext cx="5150220" cy="4607782"/>
          </a:xfrm>
          <a:prstGeom prst="rect">
            <a:avLst/>
          </a:prstGeom>
          <a:noFill/>
          <a:extLst>
            <a:ext uri="{909E8E84-426E-40DD-AFC4-6F175D3DCCD1}">
              <a14:hiddenFill xmlns:a14="http://schemas.microsoft.com/office/drawing/2010/main">
                <a:solidFill>
                  <a:srgbClr val="FFFFFF"/>
                </a:solidFill>
              </a14:hiddenFill>
            </a:ext>
          </a:extLst>
        </p:spPr>
      </p:pic>
      <p:sp>
        <p:nvSpPr>
          <p:cNvPr id="2" name="文本框 1">
            <a:extLst>
              <a:ext uri="{FF2B5EF4-FFF2-40B4-BE49-F238E27FC236}">
                <a16:creationId xmlns:a16="http://schemas.microsoft.com/office/drawing/2014/main" id="{E42A55C0-B415-4921-BDDF-58F24141DE9C}"/>
              </a:ext>
            </a:extLst>
          </p:cNvPr>
          <p:cNvSpPr txBox="1"/>
          <p:nvPr/>
        </p:nvSpPr>
        <p:spPr>
          <a:xfrm>
            <a:off x="6007242" y="4416782"/>
            <a:ext cx="2499556" cy="2308324"/>
          </a:xfrm>
          <a:prstGeom prst="rect">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pPr algn="just"/>
            <a:r>
              <a:rPr lang="zh-CN" altLang="en-US" sz="3600" dirty="0"/>
              <a:t>恢复经济，</a:t>
            </a:r>
            <a:endParaRPr lang="en-US" altLang="zh-CN" sz="3600" dirty="0"/>
          </a:p>
          <a:p>
            <a:pPr algn="just"/>
            <a:r>
              <a:rPr lang="zh-CN" altLang="en-US" sz="3600" dirty="0"/>
              <a:t>控制西欧，</a:t>
            </a:r>
            <a:endParaRPr lang="en-US" altLang="zh-CN" sz="3600" dirty="0"/>
          </a:p>
          <a:p>
            <a:pPr algn="just"/>
            <a:r>
              <a:rPr lang="zh-CN" altLang="en-US" sz="3600" dirty="0"/>
              <a:t>遏制苏联，</a:t>
            </a:r>
            <a:endParaRPr lang="en-US" altLang="zh-CN" sz="3600" dirty="0"/>
          </a:p>
          <a:p>
            <a:pPr algn="just"/>
            <a:r>
              <a:rPr lang="zh-CN" altLang="en-US" sz="3600" dirty="0"/>
              <a:t>称霸世界。</a:t>
            </a:r>
          </a:p>
        </p:txBody>
      </p:sp>
      <p:sp>
        <p:nvSpPr>
          <p:cNvPr id="3" name="文本框 2">
            <a:extLst>
              <a:ext uri="{FF2B5EF4-FFF2-40B4-BE49-F238E27FC236}">
                <a16:creationId xmlns:a16="http://schemas.microsoft.com/office/drawing/2014/main" id="{C519809C-144D-4F57-82B6-AA4037F7B84B}"/>
              </a:ext>
            </a:extLst>
          </p:cNvPr>
          <p:cNvSpPr txBox="1"/>
          <p:nvPr/>
        </p:nvSpPr>
        <p:spPr>
          <a:xfrm>
            <a:off x="251520" y="116632"/>
            <a:ext cx="8640960" cy="181588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en-US" altLang="zh-CN" sz="2800" dirty="0"/>
              <a:t>1948</a:t>
            </a:r>
            <a:r>
              <a:rPr lang="zh-CN" altLang="en-US" sz="2800" dirty="0"/>
              <a:t>－</a:t>
            </a:r>
            <a:r>
              <a:rPr lang="en-US" altLang="zh-CN" sz="2800" dirty="0"/>
              <a:t>1950</a:t>
            </a:r>
            <a:r>
              <a:rPr lang="zh-CN" altLang="en-US" sz="2800" dirty="0"/>
              <a:t>年，共有</a:t>
            </a:r>
            <a:r>
              <a:rPr lang="en-US" altLang="zh-CN" sz="2800" dirty="0"/>
              <a:t>16</a:t>
            </a:r>
            <a:r>
              <a:rPr lang="zh-CN" altLang="en-US" sz="2800" dirty="0"/>
              <a:t>个国家（基本为西欧国家）接受了美国</a:t>
            </a:r>
            <a:r>
              <a:rPr lang="en-US" altLang="zh-CN" sz="2800" dirty="0"/>
              <a:t>100</a:t>
            </a:r>
            <a:r>
              <a:rPr lang="zh-CN" altLang="en-US" sz="2800" dirty="0"/>
              <a:t>多亿美元的援助，其中</a:t>
            </a:r>
            <a:r>
              <a:rPr lang="en-US" altLang="zh-CN" sz="2800" dirty="0"/>
              <a:t>90%</a:t>
            </a:r>
            <a:r>
              <a:rPr lang="zh-CN" altLang="en-US" sz="2800" dirty="0"/>
              <a:t>是赠予，</a:t>
            </a:r>
            <a:r>
              <a:rPr lang="en-US" altLang="zh-CN" sz="2800" dirty="0"/>
              <a:t>10%</a:t>
            </a:r>
            <a:r>
              <a:rPr lang="zh-CN" altLang="en-US" sz="2800" dirty="0"/>
              <a:t>是贷款，因此</a:t>
            </a:r>
            <a:r>
              <a:rPr lang="zh-CN" altLang="en-US" sz="2800" u="sng" dirty="0">
                <a:solidFill>
                  <a:srgbClr val="FF0000"/>
                </a:solidFill>
              </a:rPr>
              <a:t>丘吉尔把“马歇尔计划”称为“人类历史上最慷慨”的举动</a:t>
            </a:r>
            <a:r>
              <a:rPr lang="zh-CN" altLang="en-US" sz="2800" dirty="0"/>
              <a:t>。</a:t>
            </a:r>
          </a:p>
        </p:txBody>
      </p:sp>
      <p:pic>
        <p:nvPicPr>
          <p:cNvPr id="6" name="图片 5">
            <a:extLst>
              <a:ext uri="{FF2B5EF4-FFF2-40B4-BE49-F238E27FC236}">
                <a16:creationId xmlns:a16="http://schemas.microsoft.com/office/drawing/2014/main" id="{A168E323-5659-494A-BE6A-777682FF1359}"/>
              </a:ext>
            </a:extLst>
          </p:cNvPr>
          <p:cNvPicPr>
            <a:picLocks noChangeAspect="1"/>
          </p:cNvPicPr>
          <p:nvPr/>
        </p:nvPicPr>
        <p:blipFill rotWithShape="1">
          <a:blip r:embed="rId3"/>
          <a:srcRect l="1532" t="888" r="1619" b="1658"/>
          <a:stretch/>
        </p:blipFill>
        <p:spPr>
          <a:xfrm>
            <a:off x="251520" y="2117324"/>
            <a:ext cx="5150220" cy="4608512"/>
          </a:xfrm>
          <a:prstGeom prst="rect">
            <a:avLst/>
          </a:prstGeom>
        </p:spPr>
      </p:pic>
      <p:sp>
        <p:nvSpPr>
          <p:cNvPr id="7" name="矩形 6">
            <a:extLst>
              <a:ext uri="{FF2B5EF4-FFF2-40B4-BE49-F238E27FC236}">
                <a16:creationId xmlns:a16="http://schemas.microsoft.com/office/drawing/2014/main" id="{84EC60AF-65C9-4A20-940D-7641D4E4D2D1}"/>
              </a:ext>
            </a:extLst>
          </p:cNvPr>
          <p:cNvSpPr/>
          <p:nvPr/>
        </p:nvSpPr>
        <p:spPr>
          <a:xfrm>
            <a:off x="5672844" y="2117324"/>
            <a:ext cx="3168352" cy="224676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zh-CN" altLang="en-US" sz="2800" dirty="0"/>
              <a:t>“我们每接受一笔贷款，我们的独立便减少一分。”          </a:t>
            </a:r>
            <a:endParaRPr lang="en-US" altLang="zh-CN" sz="2800" dirty="0"/>
          </a:p>
          <a:p>
            <a:pPr algn="just"/>
            <a:r>
              <a:rPr lang="zh-CN" altLang="en-US" sz="2800" dirty="0"/>
              <a:t> </a:t>
            </a:r>
            <a:r>
              <a:rPr lang="en-US" altLang="zh-CN" sz="2800" dirty="0"/>
              <a:t>——</a:t>
            </a:r>
            <a:r>
              <a:rPr lang="zh-CN" altLang="en-US" sz="2800" dirty="0"/>
              <a:t>法国总理乔治</a:t>
            </a:r>
            <a:r>
              <a:rPr lang="en-US" altLang="zh-CN" sz="2800" dirty="0"/>
              <a:t>·</a:t>
            </a:r>
            <a:r>
              <a:rPr lang="zh-CN" altLang="en-US" sz="2800" dirty="0"/>
              <a:t>皮杜尔    </a:t>
            </a:r>
          </a:p>
        </p:txBody>
      </p:sp>
    </p:spTree>
    <p:extLst>
      <p:ext uri="{BB962C8B-B14F-4D97-AF65-F5344CB8AC3E}">
        <p14:creationId xmlns:p14="http://schemas.microsoft.com/office/powerpoint/2010/main" val="27539149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1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755CB762-6E01-4B5D-98DF-20D623CDB595}"/>
              </a:ext>
            </a:extLst>
          </p:cNvPr>
          <p:cNvSpPr/>
          <p:nvPr/>
        </p:nvSpPr>
        <p:spPr>
          <a:xfrm>
            <a:off x="3650570" y="0"/>
            <a:ext cx="5109091"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北大西洋公约组织</a:t>
            </a:r>
          </a:p>
        </p:txBody>
      </p:sp>
      <p:sp>
        <p:nvSpPr>
          <p:cNvPr id="4" name="矩形 3">
            <a:extLst>
              <a:ext uri="{FF2B5EF4-FFF2-40B4-BE49-F238E27FC236}">
                <a16:creationId xmlns:a16="http://schemas.microsoft.com/office/drawing/2014/main" id="{722FC7BE-455E-44F7-ACE8-6BD6BA410655}"/>
              </a:ext>
            </a:extLst>
          </p:cNvPr>
          <p:cNvSpPr/>
          <p:nvPr/>
        </p:nvSpPr>
        <p:spPr>
          <a:xfrm>
            <a:off x="388138" y="-1"/>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冷战的表现</a:t>
            </a:r>
          </a:p>
        </p:txBody>
      </p:sp>
      <p:sp>
        <p:nvSpPr>
          <p:cNvPr id="6" name="矩形 5">
            <a:extLst>
              <a:ext uri="{FF2B5EF4-FFF2-40B4-BE49-F238E27FC236}">
                <a16:creationId xmlns:a16="http://schemas.microsoft.com/office/drawing/2014/main" id="{3FCD258A-ADBB-46B1-9F9E-F8A45AB38201}"/>
              </a:ext>
            </a:extLst>
          </p:cNvPr>
          <p:cNvSpPr/>
          <p:nvPr/>
        </p:nvSpPr>
        <p:spPr>
          <a:xfrm>
            <a:off x="4497106" y="1124744"/>
            <a:ext cx="4258756" cy="526297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en-US" altLang="zh-CN" sz="2800" dirty="0">
                <a:latin typeface="+mn-ea"/>
              </a:rPr>
              <a:t>1949</a:t>
            </a:r>
            <a:r>
              <a:rPr lang="zh-CN" altLang="en-US" sz="2800" dirty="0">
                <a:latin typeface="+mn-ea"/>
              </a:rPr>
              <a:t>年，美、英、法等 </a:t>
            </a:r>
            <a:r>
              <a:rPr lang="en-US" altLang="zh-CN" sz="2800" dirty="0">
                <a:latin typeface="+mn-ea"/>
              </a:rPr>
              <a:t>12</a:t>
            </a:r>
            <a:r>
              <a:rPr lang="zh-CN" altLang="en-US" sz="2800" dirty="0">
                <a:latin typeface="+mn-ea"/>
              </a:rPr>
              <a:t>个国家在华盛顿成立了 </a:t>
            </a:r>
            <a:r>
              <a:rPr lang="zh-CN" altLang="en-US" sz="2800" u="sng" dirty="0">
                <a:solidFill>
                  <a:srgbClr val="FF0000"/>
                </a:solidFill>
                <a:latin typeface="+mn-ea"/>
              </a:rPr>
              <a:t>“北大西洋公约组织”，简称“北约”</a:t>
            </a:r>
            <a:r>
              <a:rPr lang="zh-CN" altLang="en-US" sz="2800" dirty="0">
                <a:latin typeface="+mn-ea"/>
              </a:rPr>
              <a:t>，总部设在比利时的布鲁塞尔。</a:t>
            </a:r>
            <a:endParaRPr lang="en-US" altLang="zh-CN" sz="2800" dirty="0">
              <a:latin typeface="+mn-ea"/>
            </a:endParaRPr>
          </a:p>
          <a:p>
            <a:pPr indent="457200" algn="just"/>
            <a:r>
              <a:rPr lang="zh-CN" altLang="en-US" sz="2800" dirty="0">
                <a:latin typeface="+mn-ea"/>
              </a:rPr>
              <a:t>公约规定：任何一个成员国如果受到武装攻击，缔约国将作出集体反应；各缔约国决心维护</a:t>
            </a:r>
            <a:r>
              <a:rPr lang="zh-CN" altLang="en-US" sz="2800" u="sng" dirty="0">
                <a:solidFill>
                  <a:srgbClr val="FF0000"/>
                </a:solidFill>
                <a:latin typeface="+mn-ea"/>
              </a:rPr>
              <a:t>共同的社会制度和文化传统</a:t>
            </a:r>
            <a:r>
              <a:rPr lang="zh-CN" altLang="en-US" sz="2800" dirty="0">
                <a:latin typeface="+mn-ea"/>
              </a:rPr>
              <a:t>。</a:t>
            </a:r>
            <a:endParaRPr lang="en-US" altLang="zh-CN" sz="2800" dirty="0">
              <a:latin typeface="+mn-ea"/>
            </a:endParaRPr>
          </a:p>
          <a:p>
            <a:pPr indent="457200" algn="just"/>
            <a:r>
              <a:rPr lang="zh-CN" altLang="en-US" sz="2800" dirty="0">
                <a:latin typeface="+mn-ea"/>
              </a:rPr>
              <a:t>一个资本主义性质的军事政治集团成立了。</a:t>
            </a:r>
          </a:p>
        </p:txBody>
      </p:sp>
      <p:pic>
        <p:nvPicPr>
          <p:cNvPr id="5" name="图片 4">
            <a:extLst>
              <a:ext uri="{FF2B5EF4-FFF2-40B4-BE49-F238E27FC236}">
                <a16:creationId xmlns:a16="http://schemas.microsoft.com/office/drawing/2014/main" id="{DA9A347E-BA10-45F9-8DB8-8342BBF0443D}"/>
              </a:ext>
            </a:extLst>
          </p:cNvPr>
          <p:cNvPicPr>
            <a:picLocks noChangeAspect="1"/>
          </p:cNvPicPr>
          <p:nvPr/>
        </p:nvPicPr>
        <p:blipFill>
          <a:blip r:embed="rId2"/>
          <a:stretch>
            <a:fillRect/>
          </a:stretch>
        </p:blipFill>
        <p:spPr>
          <a:xfrm>
            <a:off x="388138" y="1052736"/>
            <a:ext cx="3609727" cy="3233713"/>
          </a:xfrm>
          <a:prstGeom prst="rect">
            <a:avLst/>
          </a:prstGeom>
        </p:spPr>
      </p:pic>
      <p:pic>
        <p:nvPicPr>
          <p:cNvPr id="55300" name="Picture 4" descr="https://timgsa.baidu.com/timg?image&amp;quality=80&amp;size=b9999_10000&amp;sec=1543152094582&amp;di=8709822d1e26b7178635aff0119c0318&amp;imgtype=0&amp;src=http%3A%2F%2Fimgsrc.baidu.com%2Fimgad%2Fpic%2Fitem%2F0b7b02087bf40ad18842c2f15d2c11dfa9ecce7a.jpg">
            <a:extLst>
              <a:ext uri="{FF2B5EF4-FFF2-40B4-BE49-F238E27FC236}">
                <a16:creationId xmlns:a16="http://schemas.microsoft.com/office/drawing/2014/main" id="{5CC04DE3-2278-4D44-B029-1DFEA4E3FDE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9783"/>
          <a:stretch/>
        </p:blipFill>
        <p:spPr bwMode="auto">
          <a:xfrm>
            <a:off x="388138" y="4286449"/>
            <a:ext cx="3609727" cy="2280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16574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5300"/>
                                        </p:tgtEl>
                                        <p:attrNameLst>
                                          <p:attrName>style.visibility</p:attrName>
                                        </p:attrNameLst>
                                      </p:cBhvr>
                                      <p:to>
                                        <p:strVal val="visible"/>
                                      </p:to>
                                    </p:set>
                                    <p:animEffect transition="in" filter="wipe(down)">
                                      <p:cBhvr>
                                        <p:cTn id="22" dur="5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u">
            <a:extLst>
              <a:ext uri="{FF2B5EF4-FFF2-40B4-BE49-F238E27FC236}">
                <a16:creationId xmlns:a16="http://schemas.microsoft.com/office/drawing/2014/main" id="{981F6C55-D206-4591-80D9-0FC43A70F492}"/>
              </a:ext>
            </a:extLst>
          </p:cNvPr>
          <p:cNvPicPr>
            <a:picLocks noChangeArrowheads="1"/>
          </p:cNvPicPr>
          <p:nvPr/>
        </p:nvPicPr>
        <p:blipFill>
          <a:blip r:embed="rId3">
            <a:extLst>
              <a:ext uri="{28A0092B-C50C-407E-A947-70E740481C1C}">
                <a14:useLocalDpi xmlns:a14="http://schemas.microsoft.com/office/drawing/2010/main" val="0"/>
              </a:ext>
            </a:extLst>
          </a:blip>
          <a:srcRect b="6573"/>
          <a:stretch>
            <a:fillRect/>
          </a:stretch>
        </p:blipFill>
        <p:spPr bwMode="auto">
          <a:xfrm>
            <a:off x="1715172" y="1008063"/>
            <a:ext cx="2003029"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3" descr="图片1">
            <a:extLst>
              <a:ext uri="{FF2B5EF4-FFF2-40B4-BE49-F238E27FC236}">
                <a16:creationId xmlns:a16="http://schemas.microsoft.com/office/drawing/2014/main" id="{ABFD43E2-8948-4036-9607-687523142C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2891" y="1008063"/>
            <a:ext cx="1994895"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 Box 4">
            <a:extLst>
              <a:ext uri="{FF2B5EF4-FFF2-40B4-BE49-F238E27FC236}">
                <a16:creationId xmlns:a16="http://schemas.microsoft.com/office/drawing/2014/main" id="{FE16A2F0-BA70-44A3-A4C0-D24DB599B800}"/>
              </a:ext>
            </a:extLst>
          </p:cNvPr>
          <p:cNvSpPr txBox="1">
            <a:spLocks noChangeArrowheads="1"/>
          </p:cNvSpPr>
          <p:nvPr/>
        </p:nvSpPr>
        <p:spPr bwMode="auto">
          <a:xfrm>
            <a:off x="1535590" y="411818"/>
            <a:ext cx="2362190" cy="523220"/>
          </a:xfrm>
          <a:prstGeom prst="rect">
            <a:avLst/>
          </a:prstGeom>
          <a:solidFill>
            <a:schemeClr val="bg1"/>
          </a:solidFill>
          <a:ln>
            <a:solidFill>
              <a:schemeClr val="bg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20000"/>
              </a:spcBef>
            </a:pPr>
            <a:r>
              <a:rPr lang="zh-CN" altLang="en-US" sz="2800" dirty="0">
                <a:solidFill>
                  <a:srgbClr val="006600"/>
                </a:solidFill>
                <a:latin typeface="宋体" panose="02010600030101010101" pitchFamily="2" charset="-122"/>
              </a:rPr>
              <a:t>资本主义阵营</a:t>
            </a:r>
          </a:p>
        </p:txBody>
      </p:sp>
      <p:sp>
        <p:nvSpPr>
          <p:cNvPr id="17413" name="Text Box 5">
            <a:extLst>
              <a:ext uri="{FF2B5EF4-FFF2-40B4-BE49-F238E27FC236}">
                <a16:creationId xmlns:a16="http://schemas.microsoft.com/office/drawing/2014/main" id="{3E03556B-5DFD-41CB-BF0A-87132EE4757D}"/>
              </a:ext>
            </a:extLst>
          </p:cNvPr>
          <p:cNvSpPr txBox="1">
            <a:spLocks noChangeArrowheads="1"/>
          </p:cNvSpPr>
          <p:nvPr/>
        </p:nvSpPr>
        <p:spPr bwMode="auto">
          <a:xfrm>
            <a:off x="5546368" y="411818"/>
            <a:ext cx="2327940" cy="523220"/>
          </a:xfrm>
          <a:prstGeom prst="rect">
            <a:avLst/>
          </a:prstGeom>
          <a:solidFill>
            <a:schemeClr val="bg1"/>
          </a:solidFill>
          <a:ln>
            <a:solidFill>
              <a:schemeClr val="bg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20000"/>
              </a:spcBef>
            </a:pPr>
            <a:r>
              <a:rPr lang="zh-CN" altLang="en-US" sz="2800" dirty="0">
                <a:solidFill>
                  <a:srgbClr val="FF0000"/>
                </a:solidFill>
                <a:latin typeface="+mn-ea"/>
                <a:ea typeface="+mn-ea"/>
              </a:rPr>
              <a:t>社会主义阵营</a:t>
            </a:r>
          </a:p>
        </p:txBody>
      </p:sp>
      <p:sp>
        <p:nvSpPr>
          <p:cNvPr id="17414" name="AutoShape 6">
            <a:extLst>
              <a:ext uri="{FF2B5EF4-FFF2-40B4-BE49-F238E27FC236}">
                <a16:creationId xmlns:a16="http://schemas.microsoft.com/office/drawing/2014/main" id="{ABD01E35-6A96-4884-9564-459931A37846}"/>
              </a:ext>
            </a:extLst>
          </p:cNvPr>
          <p:cNvSpPr>
            <a:spLocks noChangeArrowheads="1"/>
          </p:cNvSpPr>
          <p:nvPr/>
        </p:nvSpPr>
        <p:spPr bwMode="auto">
          <a:xfrm>
            <a:off x="4220245" y="4220403"/>
            <a:ext cx="990600" cy="304800"/>
          </a:xfrm>
          <a:prstGeom prst="leftRightArrow">
            <a:avLst>
              <a:gd name="adj1" fmla="val 50000"/>
              <a:gd name="adj2" fmla="val 650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800">
              <a:latin typeface="宋体" panose="02010600030101010101" pitchFamily="2" charset="-122"/>
            </a:endParaRPr>
          </a:p>
        </p:txBody>
      </p:sp>
      <p:sp>
        <p:nvSpPr>
          <p:cNvPr id="17415" name="AutoShape 7">
            <a:extLst>
              <a:ext uri="{FF2B5EF4-FFF2-40B4-BE49-F238E27FC236}">
                <a16:creationId xmlns:a16="http://schemas.microsoft.com/office/drawing/2014/main" id="{21B19C8D-CD98-4A77-9635-687D118E09CD}"/>
              </a:ext>
            </a:extLst>
          </p:cNvPr>
          <p:cNvSpPr>
            <a:spLocks noChangeArrowheads="1"/>
          </p:cNvSpPr>
          <p:nvPr/>
        </p:nvSpPr>
        <p:spPr bwMode="auto">
          <a:xfrm>
            <a:off x="4221929" y="5633210"/>
            <a:ext cx="990600" cy="304800"/>
          </a:xfrm>
          <a:prstGeom prst="leftRightArrow">
            <a:avLst>
              <a:gd name="adj1" fmla="val 50000"/>
              <a:gd name="adj2" fmla="val 650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800">
              <a:latin typeface="宋体" panose="02010600030101010101" pitchFamily="2" charset="-122"/>
            </a:endParaRPr>
          </a:p>
        </p:txBody>
      </p:sp>
      <p:sp>
        <p:nvSpPr>
          <p:cNvPr id="17416" name="Text Box 8">
            <a:extLst>
              <a:ext uri="{FF2B5EF4-FFF2-40B4-BE49-F238E27FC236}">
                <a16:creationId xmlns:a16="http://schemas.microsoft.com/office/drawing/2014/main" id="{D2F4EC0F-B830-435F-9081-80C35ACB5BE6}"/>
              </a:ext>
            </a:extLst>
          </p:cNvPr>
          <p:cNvSpPr txBox="1">
            <a:spLocks noChangeArrowheads="1"/>
          </p:cNvSpPr>
          <p:nvPr/>
        </p:nvSpPr>
        <p:spPr bwMode="auto">
          <a:xfrm>
            <a:off x="1694455" y="3917432"/>
            <a:ext cx="2052265" cy="954087"/>
          </a:xfrm>
          <a:prstGeom prst="rect">
            <a:avLst/>
          </a:prstGeom>
          <a:solidFill>
            <a:schemeClr val="bg1"/>
          </a:solidFill>
          <a:ln>
            <a:solidFill>
              <a:schemeClr val="bg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20000"/>
              </a:spcBef>
            </a:pPr>
            <a:r>
              <a:rPr lang="zh-CN" altLang="en-US" sz="2800" dirty="0">
                <a:solidFill>
                  <a:srgbClr val="006600"/>
                </a:solidFill>
                <a:latin typeface="宋体" panose="02010600030101010101" pitchFamily="2" charset="-122"/>
              </a:rPr>
              <a:t>马歇尔计划（</a:t>
            </a:r>
            <a:r>
              <a:rPr lang="zh-CN" altLang="zh-CN" sz="2800" dirty="0">
                <a:solidFill>
                  <a:srgbClr val="006600"/>
                </a:solidFill>
                <a:latin typeface="宋体" panose="02010600030101010101" pitchFamily="2" charset="-122"/>
              </a:rPr>
              <a:t>194</a:t>
            </a:r>
            <a:r>
              <a:rPr lang="en-US" altLang="zh-CN" sz="2800" dirty="0">
                <a:solidFill>
                  <a:srgbClr val="006600"/>
                </a:solidFill>
                <a:latin typeface="宋体" panose="02010600030101010101" pitchFamily="2" charset="-122"/>
              </a:rPr>
              <a:t>7</a:t>
            </a:r>
            <a:r>
              <a:rPr lang="zh-CN" altLang="en-US" sz="2800" dirty="0">
                <a:solidFill>
                  <a:srgbClr val="006600"/>
                </a:solidFill>
                <a:latin typeface="宋体" panose="02010600030101010101" pitchFamily="2" charset="-122"/>
              </a:rPr>
              <a:t>）</a:t>
            </a:r>
          </a:p>
        </p:txBody>
      </p:sp>
      <p:sp>
        <p:nvSpPr>
          <p:cNvPr id="17418" name="Text Box 10">
            <a:extLst>
              <a:ext uri="{FF2B5EF4-FFF2-40B4-BE49-F238E27FC236}">
                <a16:creationId xmlns:a16="http://schemas.microsoft.com/office/drawing/2014/main" id="{0A359757-B571-4079-BBEB-66DCCC3D7B28}"/>
              </a:ext>
            </a:extLst>
          </p:cNvPr>
          <p:cNvSpPr txBox="1">
            <a:spLocks noChangeArrowheads="1"/>
          </p:cNvSpPr>
          <p:nvPr/>
        </p:nvSpPr>
        <p:spPr bwMode="auto">
          <a:xfrm>
            <a:off x="1692456" y="5314324"/>
            <a:ext cx="2025745" cy="954088"/>
          </a:xfrm>
          <a:prstGeom prst="rect">
            <a:avLst/>
          </a:prstGeom>
          <a:solidFill>
            <a:schemeClr val="bg1"/>
          </a:solidFill>
          <a:ln>
            <a:solidFill>
              <a:schemeClr val="bg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20000"/>
              </a:spcBef>
            </a:pPr>
            <a:r>
              <a:rPr lang="zh-CN" altLang="en-US" sz="2800">
                <a:solidFill>
                  <a:srgbClr val="006600"/>
                </a:solidFill>
                <a:latin typeface="宋体" panose="02010600030101010101" pitchFamily="2" charset="-122"/>
              </a:rPr>
              <a:t>北约组织（</a:t>
            </a:r>
            <a:r>
              <a:rPr lang="zh-CN" altLang="zh-CN" sz="2800">
                <a:solidFill>
                  <a:srgbClr val="006600"/>
                </a:solidFill>
                <a:latin typeface="宋体" panose="02010600030101010101" pitchFamily="2" charset="-122"/>
              </a:rPr>
              <a:t>1949</a:t>
            </a:r>
            <a:r>
              <a:rPr lang="zh-CN" altLang="en-US" sz="2800">
                <a:solidFill>
                  <a:srgbClr val="006600"/>
                </a:solidFill>
                <a:latin typeface="宋体" panose="02010600030101010101" pitchFamily="2" charset="-122"/>
              </a:rPr>
              <a:t>）</a:t>
            </a:r>
          </a:p>
        </p:txBody>
      </p:sp>
      <p:sp>
        <p:nvSpPr>
          <p:cNvPr id="17420" name="Line 12">
            <a:extLst>
              <a:ext uri="{FF2B5EF4-FFF2-40B4-BE49-F238E27FC236}">
                <a16:creationId xmlns:a16="http://schemas.microsoft.com/office/drawing/2014/main" id="{CA0F92B5-734F-45C2-9017-8E902746FE1F}"/>
              </a:ext>
            </a:extLst>
          </p:cNvPr>
          <p:cNvSpPr>
            <a:spLocks noChangeShapeType="1"/>
          </p:cNvSpPr>
          <p:nvPr/>
        </p:nvSpPr>
        <p:spPr bwMode="auto">
          <a:xfrm flipH="1">
            <a:off x="1421286" y="137646"/>
            <a:ext cx="0" cy="631580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zh-CN" altLang="en-US" sz="2800">
              <a:latin typeface="宋体" panose="02010600030101010101" pitchFamily="2" charset="-122"/>
            </a:endParaRPr>
          </a:p>
        </p:txBody>
      </p:sp>
      <p:sp>
        <p:nvSpPr>
          <p:cNvPr id="17421" name="Line 13">
            <a:extLst>
              <a:ext uri="{FF2B5EF4-FFF2-40B4-BE49-F238E27FC236}">
                <a16:creationId xmlns:a16="http://schemas.microsoft.com/office/drawing/2014/main" id="{AB9A7340-C76D-4E59-9FD7-92F99002AC88}"/>
              </a:ext>
            </a:extLst>
          </p:cNvPr>
          <p:cNvSpPr>
            <a:spLocks noChangeShapeType="1"/>
          </p:cNvSpPr>
          <p:nvPr/>
        </p:nvSpPr>
        <p:spPr bwMode="auto">
          <a:xfrm>
            <a:off x="259235" y="2266156"/>
            <a:ext cx="850347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zh-CN" altLang="en-US" sz="2800" dirty="0">
              <a:latin typeface="宋体" panose="02010600030101010101" pitchFamily="2" charset="-122"/>
            </a:endParaRPr>
          </a:p>
        </p:txBody>
      </p:sp>
      <p:sp>
        <p:nvSpPr>
          <p:cNvPr id="17422" name="Line 14">
            <a:extLst>
              <a:ext uri="{FF2B5EF4-FFF2-40B4-BE49-F238E27FC236}">
                <a16:creationId xmlns:a16="http://schemas.microsoft.com/office/drawing/2014/main" id="{6B76D13D-19CD-4838-8AB1-C2D0F6680992}"/>
              </a:ext>
            </a:extLst>
          </p:cNvPr>
          <p:cNvSpPr>
            <a:spLocks noChangeShapeType="1"/>
          </p:cNvSpPr>
          <p:nvPr/>
        </p:nvSpPr>
        <p:spPr bwMode="auto">
          <a:xfrm flipV="1">
            <a:off x="270349" y="3636723"/>
            <a:ext cx="8503473" cy="2008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zh-CN" altLang="en-US" sz="2800">
              <a:latin typeface="宋体" panose="02010600030101010101" pitchFamily="2" charset="-122"/>
            </a:endParaRPr>
          </a:p>
        </p:txBody>
      </p:sp>
      <p:sp>
        <p:nvSpPr>
          <p:cNvPr id="17423" name="Text Box 15">
            <a:extLst>
              <a:ext uri="{FF2B5EF4-FFF2-40B4-BE49-F238E27FC236}">
                <a16:creationId xmlns:a16="http://schemas.microsoft.com/office/drawing/2014/main" id="{C9D5EE3D-ADD3-4625-AC30-549373FE847A}"/>
              </a:ext>
            </a:extLst>
          </p:cNvPr>
          <p:cNvSpPr txBox="1">
            <a:spLocks noChangeArrowheads="1"/>
          </p:cNvSpPr>
          <p:nvPr/>
        </p:nvSpPr>
        <p:spPr bwMode="auto">
          <a:xfrm>
            <a:off x="335628" y="3704966"/>
            <a:ext cx="947734" cy="1323439"/>
          </a:xfrm>
          <a:prstGeom prst="rect">
            <a:avLst/>
          </a:prstGeom>
          <a:solidFill>
            <a:srgbClr val="FFFF00"/>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dirty="0">
                <a:latin typeface="宋体" panose="02010600030101010101" pitchFamily="2" charset="-122"/>
              </a:rPr>
              <a:t>经济</a:t>
            </a:r>
          </a:p>
        </p:txBody>
      </p:sp>
      <p:sp>
        <p:nvSpPr>
          <p:cNvPr id="17424" name="Text Box 16">
            <a:extLst>
              <a:ext uri="{FF2B5EF4-FFF2-40B4-BE49-F238E27FC236}">
                <a16:creationId xmlns:a16="http://schemas.microsoft.com/office/drawing/2014/main" id="{DA0773C8-32C3-4A5C-9C4B-327A7E4A1203}"/>
              </a:ext>
            </a:extLst>
          </p:cNvPr>
          <p:cNvSpPr txBox="1">
            <a:spLocks noChangeArrowheads="1"/>
          </p:cNvSpPr>
          <p:nvPr/>
        </p:nvSpPr>
        <p:spPr bwMode="auto">
          <a:xfrm>
            <a:off x="337589" y="5130008"/>
            <a:ext cx="947734" cy="1323439"/>
          </a:xfrm>
          <a:prstGeom prst="rect">
            <a:avLst/>
          </a:prstGeom>
          <a:solidFill>
            <a:srgbClr val="FFFF00"/>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dirty="0">
                <a:latin typeface="宋体" panose="02010600030101010101" pitchFamily="2" charset="-122"/>
              </a:rPr>
              <a:t>军事</a:t>
            </a:r>
          </a:p>
        </p:txBody>
      </p:sp>
      <p:sp>
        <p:nvSpPr>
          <p:cNvPr id="17425" name="AutoShape 17">
            <a:extLst>
              <a:ext uri="{FF2B5EF4-FFF2-40B4-BE49-F238E27FC236}">
                <a16:creationId xmlns:a16="http://schemas.microsoft.com/office/drawing/2014/main" id="{FE051116-9C37-4EF0-8872-583110515727}"/>
              </a:ext>
            </a:extLst>
          </p:cNvPr>
          <p:cNvSpPr>
            <a:spLocks noChangeArrowheads="1"/>
          </p:cNvSpPr>
          <p:nvPr/>
        </p:nvSpPr>
        <p:spPr bwMode="auto">
          <a:xfrm>
            <a:off x="4220246" y="1421722"/>
            <a:ext cx="990600" cy="304800"/>
          </a:xfrm>
          <a:prstGeom prst="leftRightArrow">
            <a:avLst>
              <a:gd name="adj1" fmla="val 50000"/>
              <a:gd name="adj2" fmla="val 650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800">
              <a:latin typeface="宋体" panose="02010600030101010101" pitchFamily="2" charset="-122"/>
            </a:endParaRPr>
          </a:p>
        </p:txBody>
      </p:sp>
      <p:sp>
        <p:nvSpPr>
          <p:cNvPr id="17427" name="Line 19">
            <a:extLst>
              <a:ext uri="{FF2B5EF4-FFF2-40B4-BE49-F238E27FC236}">
                <a16:creationId xmlns:a16="http://schemas.microsoft.com/office/drawing/2014/main" id="{27212588-6D93-4A50-9A69-219E3C86C760}"/>
              </a:ext>
            </a:extLst>
          </p:cNvPr>
          <p:cNvSpPr>
            <a:spLocks noChangeShapeType="1"/>
          </p:cNvSpPr>
          <p:nvPr/>
        </p:nvSpPr>
        <p:spPr bwMode="auto">
          <a:xfrm>
            <a:off x="270348" y="5079206"/>
            <a:ext cx="8492359"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zh-CN" altLang="en-US" sz="2800" dirty="0">
              <a:latin typeface="宋体" panose="02010600030101010101" pitchFamily="2" charset="-122"/>
            </a:endParaRPr>
          </a:p>
        </p:txBody>
      </p:sp>
      <p:sp>
        <p:nvSpPr>
          <p:cNvPr id="17428" name="Text Box 20">
            <a:extLst>
              <a:ext uri="{FF2B5EF4-FFF2-40B4-BE49-F238E27FC236}">
                <a16:creationId xmlns:a16="http://schemas.microsoft.com/office/drawing/2014/main" id="{228E52A7-ED43-45CE-AF62-969EA712564F}"/>
              </a:ext>
            </a:extLst>
          </p:cNvPr>
          <p:cNvSpPr txBox="1">
            <a:spLocks noChangeArrowheads="1"/>
          </p:cNvSpPr>
          <p:nvPr/>
        </p:nvSpPr>
        <p:spPr bwMode="auto">
          <a:xfrm>
            <a:off x="1691680" y="2474912"/>
            <a:ext cx="2050011" cy="954088"/>
          </a:xfrm>
          <a:prstGeom prst="rect">
            <a:avLst/>
          </a:prstGeom>
          <a:solidFill>
            <a:schemeClr val="bg1"/>
          </a:solidFill>
          <a:ln>
            <a:solidFill>
              <a:schemeClr val="bg1"/>
            </a:solid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800" dirty="0">
                <a:solidFill>
                  <a:srgbClr val="006600"/>
                </a:solidFill>
                <a:latin typeface="宋体" panose="02010600030101010101" pitchFamily="2" charset="-122"/>
              </a:rPr>
              <a:t>杜鲁门主义（</a:t>
            </a:r>
            <a:r>
              <a:rPr lang="zh-CN" altLang="zh-CN" sz="2800" dirty="0">
                <a:solidFill>
                  <a:srgbClr val="006600"/>
                </a:solidFill>
                <a:latin typeface="宋体" panose="02010600030101010101" pitchFamily="2" charset="-122"/>
              </a:rPr>
              <a:t>1947</a:t>
            </a:r>
            <a:r>
              <a:rPr lang="zh-CN" altLang="en-US" sz="2800" dirty="0">
                <a:solidFill>
                  <a:srgbClr val="006600"/>
                </a:solidFill>
                <a:latin typeface="宋体" panose="02010600030101010101" pitchFamily="2" charset="-122"/>
              </a:rPr>
              <a:t>年）</a:t>
            </a:r>
          </a:p>
        </p:txBody>
      </p:sp>
      <p:sp>
        <p:nvSpPr>
          <p:cNvPr id="17430" name="Text Box 22">
            <a:extLst>
              <a:ext uri="{FF2B5EF4-FFF2-40B4-BE49-F238E27FC236}">
                <a16:creationId xmlns:a16="http://schemas.microsoft.com/office/drawing/2014/main" id="{BB584A13-195F-4E0A-ACC1-8F3B76701066}"/>
              </a:ext>
            </a:extLst>
          </p:cNvPr>
          <p:cNvSpPr txBox="1">
            <a:spLocks noChangeArrowheads="1"/>
          </p:cNvSpPr>
          <p:nvPr/>
        </p:nvSpPr>
        <p:spPr bwMode="auto">
          <a:xfrm>
            <a:off x="335628" y="2293506"/>
            <a:ext cx="947734" cy="1323439"/>
          </a:xfrm>
          <a:prstGeom prst="rect">
            <a:avLst/>
          </a:prstGeom>
          <a:solidFill>
            <a:srgbClr val="FFFF00"/>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4000" dirty="0">
                <a:latin typeface="宋体" panose="02010600030101010101" pitchFamily="2" charset="-122"/>
              </a:rPr>
              <a:t>政治</a:t>
            </a:r>
          </a:p>
        </p:txBody>
      </p:sp>
      <p:sp>
        <p:nvSpPr>
          <p:cNvPr id="17431" name="AutoShape 23">
            <a:extLst>
              <a:ext uri="{FF2B5EF4-FFF2-40B4-BE49-F238E27FC236}">
                <a16:creationId xmlns:a16="http://schemas.microsoft.com/office/drawing/2014/main" id="{75C76ED8-046E-4D97-B075-9C283E8B18BD}"/>
              </a:ext>
            </a:extLst>
          </p:cNvPr>
          <p:cNvSpPr>
            <a:spLocks noChangeArrowheads="1"/>
          </p:cNvSpPr>
          <p:nvPr/>
        </p:nvSpPr>
        <p:spPr bwMode="auto">
          <a:xfrm>
            <a:off x="4226389" y="2793322"/>
            <a:ext cx="990600" cy="304800"/>
          </a:xfrm>
          <a:prstGeom prst="leftRightArrow">
            <a:avLst>
              <a:gd name="adj1" fmla="val 50000"/>
              <a:gd name="adj2" fmla="val 65000"/>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en-US" sz="2800">
              <a:latin typeface="宋体" panose="02010600030101010101" pitchFamily="2" charset="-122"/>
            </a:endParaRPr>
          </a:p>
        </p:txBody>
      </p:sp>
      <p:sp>
        <p:nvSpPr>
          <p:cNvPr id="2" name="矩形 1">
            <a:extLst>
              <a:ext uri="{FF2B5EF4-FFF2-40B4-BE49-F238E27FC236}">
                <a16:creationId xmlns:a16="http://schemas.microsoft.com/office/drawing/2014/main" id="{2AD996AA-0AFF-49C9-8F44-CA4832FCF795}"/>
              </a:ext>
            </a:extLst>
          </p:cNvPr>
          <p:cNvSpPr/>
          <p:nvPr/>
        </p:nvSpPr>
        <p:spPr>
          <a:xfrm>
            <a:off x="5699265" y="2474893"/>
            <a:ext cx="3063444" cy="954107"/>
          </a:xfrm>
          <a:prstGeom prst="rect">
            <a:avLst/>
          </a:prstGeom>
          <a:solidFill>
            <a:schemeClr val="bg1"/>
          </a:solidFill>
          <a:ln>
            <a:solidFill>
              <a:schemeClr val="bg1"/>
            </a:solidFill>
          </a:ln>
        </p:spPr>
        <p:txBody>
          <a:bodyPr wrap="square">
            <a:spAutoFit/>
          </a:bodyPr>
          <a:lstStyle/>
          <a:p>
            <a:pPr algn="ctr"/>
            <a:r>
              <a:rPr lang="zh-CN" altLang="en-US" sz="2800" dirty="0">
                <a:solidFill>
                  <a:srgbClr val="FF0000"/>
                </a:solidFill>
                <a:latin typeface="+mn-ea"/>
                <a:ea typeface="+mn-ea"/>
              </a:rPr>
              <a:t>共产党和工人党情报局（</a:t>
            </a:r>
            <a:r>
              <a:rPr lang="en-US" altLang="zh-CN" sz="2800" dirty="0">
                <a:solidFill>
                  <a:srgbClr val="FF0000"/>
                </a:solidFill>
                <a:latin typeface="+mn-ea"/>
                <a:ea typeface="+mn-ea"/>
              </a:rPr>
              <a:t>1947</a:t>
            </a:r>
            <a:r>
              <a:rPr lang="zh-CN" altLang="en-US" sz="2800" dirty="0">
                <a:solidFill>
                  <a:srgbClr val="FF0000"/>
                </a:solidFill>
                <a:latin typeface="+mn-ea"/>
                <a:ea typeface="+mn-ea"/>
              </a:rPr>
              <a:t>年）</a:t>
            </a:r>
          </a:p>
        </p:txBody>
      </p:sp>
      <p:sp>
        <p:nvSpPr>
          <p:cNvPr id="3" name="矩形 2">
            <a:extLst>
              <a:ext uri="{FF2B5EF4-FFF2-40B4-BE49-F238E27FC236}">
                <a16:creationId xmlns:a16="http://schemas.microsoft.com/office/drawing/2014/main" id="{2F3F436A-5BC0-4FE5-A00E-7C444980A964}"/>
              </a:ext>
            </a:extLst>
          </p:cNvPr>
          <p:cNvSpPr/>
          <p:nvPr/>
        </p:nvSpPr>
        <p:spPr>
          <a:xfrm>
            <a:off x="5684370" y="3912041"/>
            <a:ext cx="2721916" cy="954107"/>
          </a:xfrm>
          <a:prstGeom prst="rect">
            <a:avLst/>
          </a:prstGeom>
          <a:solidFill>
            <a:schemeClr val="bg1"/>
          </a:solidFill>
          <a:ln>
            <a:solidFill>
              <a:schemeClr val="bg1"/>
            </a:solidFill>
          </a:ln>
        </p:spPr>
        <p:txBody>
          <a:bodyPr wrap="square">
            <a:spAutoFit/>
          </a:bodyPr>
          <a:lstStyle/>
          <a:p>
            <a:pPr algn="ctr"/>
            <a:r>
              <a:rPr lang="zh-CN" altLang="en-US" sz="2800" dirty="0">
                <a:solidFill>
                  <a:srgbClr val="FF0000"/>
                </a:solidFill>
                <a:latin typeface="+mn-ea"/>
                <a:ea typeface="+mn-ea"/>
              </a:rPr>
              <a:t>经济互助委员会</a:t>
            </a:r>
            <a:endParaRPr lang="en-US" altLang="zh-CN" sz="2800" dirty="0">
              <a:solidFill>
                <a:srgbClr val="FF0000"/>
              </a:solidFill>
              <a:latin typeface="+mn-ea"/>
              <a:ea typeface="+mn-ea"/>
            </a:endParaRPr>
          </a:p>
          <a:p>
            <a:pPr algn="ctr"/>
            <a:r>
              <a:rPr lang="zh-CN" altLang="en-US" sz="2800" dirty="0">
                <a:solidFill>
                  <a:srgbClr val="FF0000"/>
                </a:solidFill>
                <a:latin typeface="+mn-ea"/>
                <a:ea typeface="+mn-ea"/>
              </a:rPr>
              <a:t>（</a:t>
            </a:r>
            <a:r>
              <a:rPr lang="en-US" altLang="zh-CN" sz="2800" dirty="0">
                <a:solidFill>
                  <a:srgbClr val="FF0000"/>
                </a:solidFill>
                <a:latin typeface="+mn-ea"/>
                <a:ea typeface="+mn-ea"/>
              </a:rPr>
              <a:t>1949</a:t>
            </a:r>
            <a:r>
              <a:rPr lang="zh-CN" altLang="en-US" sz="2800" dirty="0">
                <a:solidFill>
                  <a:srgbClr val="FF0000"/>
                </a:solidFill>
                <a:latin typeface="+mn-ea"/>
                <a:ea typeface="+mn-ea"/>
              </a:rPr>
              <a:t>）</a:t>
            </a:r>
          </a:p>
        </p:txBody>
      </p:sp>
      <p:sp>
        <p:nvSpPr>
          <p:cNvPr id="4" name="文本框 3">
            <a:extLst>
              <a:ext uri="{FF2B5EF4-FFF2-40B4-BE49-F238E27FC236}">
                <a16:creationId xmlns:a16="http://schemas.microsoft.com/office/drawing/2014/main" id="{995E3E5E-7580-4118-841B-1C34CBAA3AB8}"/>
              </a:ext>
            </a:extLst>
          </p:cNvPr>
          <p:cNvSpPr txBox="1"/>
          <p:nvPr/>
        </p:nvSpPr>
        <p:spPr>
          <a:xfrm>
            <a:off x="5716833" y="5314324"/>
            <a:ext cx="2050007" cy="954107"/>
          </a:xfrm>
          <a:prstGeom prst="rect">
            <a:avLst/>
          </a:prstGeom>
          <a:solidFill>
            <a:schemeClr val="bg1"/>
          </a:solidFill>
          <a:ln>
            <a:solidFill>
              <a:schemeClr val="bg1"/>
            </a:solidFill>
          </a:ln>
        </p:spPr>
        <p:txBody>
          <a:bodyPr wrap="square" rtlCol="0">
            <a:spAutoFit/>
          </a:bodyPr>
          <a:lstStyle/>
          <a:p>
            <a:pPr algn="ctr"/>
            <a:r>
              <a:rPr lang="zh-CN" altLang="en-US" sz="2800" dirty="0">
                <a:solidFill>
                  <a:srgbClr val="FF0000"/>
                </a:solidFill>
                <a:latin typeface="+mn-ea"/>
                <a:ea typeface="+mn-ea"/>
              </a:rPr>
              <a:t>华约组织</a:t>
            </a:r>
            <a:endParaRPr lang="en-US" altLang="zh-CN" sz="2800" dirty="0">
              <a:solidFill>
                <a:srgbClr val="FF0000"/>
              </a:solidFill>
              <a:latin typeface="+mn-ea"/>
              <a:ea typeface="+mn-ea"/>
            </a:endParaRPr>
          </a:p>
          <a:p>
            <a:pPr algn="ctr"/>
            <a:r>
              <a:rPr lang="zh-CN" altLang="en-US" sz="2800" dirty="0">
                <a:solidFill>
                  <a:srgbClr val="FF0000"/>
                </a:solidFill>
                <a:latin typeface="+mn-ea"/>
                <a:ea typeface="+mn-ea"/>
              </a:rPr>
              <a:t>（</a:t>
            </a:r>
            <a:r>
              <a:rPr lang="en-US" altLang="zh-CN" sz="2800" dirty="0">
                <a:solidFill>
                  <a:srgbClr val="FF0000"/>
                </a:solidFill>
                <a:latin typeface="+mn-ea"/>
                <a:ea typeface="+mn-ea"/>
              </a:rPr>
              <a:t>1955</a:t>
            </a:r>
            <a:r>
              <a:rPr lang="zh-CN" altLang="en-US" sz="2800" dirty="0">
                <a:solidFill>
                  <a:srgbClr val="FF0000"/>
                </a:solidFill>
                <a:latin typeface="+mn-ea"/>
                <a:ea typeface="+mn-ea"/>
              </a:rPr>
              <a:t>）</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17428"/>
                                        </p:tgtEl>
                                        <p:attrNameLst>
                                          <p:attrName>style.visibility</p:attrName>
                                        </p:attrNameLst>
                                      </p:cBhvr>
                                      <p:to>
                                        <p:strVal val="visible"/>
                                      </p:to>
                                    </p:set>
                                    <p:anim calcmode="lin" valueType="num">
                                      <p:cBhvr additive="base">
                                        <p:cTn id="7" dur="1000"/>
                                        <p:tgtEl>
                                          <p:spTgt spid="17428"/>
                                        </p:tgtEl>
                                        <p:attrNameLst>
                                          <p:attrName>ppt_x</p:attrName>
                                        </p:attrNameLst>
                                      </p:cBhvr>
                                      <p:tavLst>
                                        <p:tav tm="0">
                                          <p:val>
                                            <p:strVal val="#ppt_x+#ppt_w*1.125000"/>
                                          </p:val>
                                        </p:tav>
                                        <p:tav tm="100000">
                                          <p:val>
                                            <p:strVal val="#ppt_x"/>
                                          </p:val>
                                        </p:tav>
                                      </p:tavLst>
                                    </p:anim>
                                    <p:animEffect transition="in" filter="wipe(left)">
                                      <p:cBhvr>
                                        <p:cTn id="8" dur="1000"/>
                                        <p:tgtEl>
                                          <p:spTgt spid="17428"/>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grpId="0" nodeType="clickEffect">
                                  <p:stCondLst>
                                    <p:cond delay="0"/>
                                  </p:stCondLst>
                                  <p:childTnLst>
                                    <p:set>
                                      <p:cBhvr>
                                        <p:cTn id="12" dur="1" fill="hold">
                                          <p:stCondLst>
                                            <p:cond delay="0"/>
                                          </p:stCondLst>
                                        </p:cTn>
                                        <p:tgtEl>
                                          <p:spTgt spid="17416"/>
                                        </p:tgtEl>
                                        <p:attrNameLst>
                                          <p:attrName>style.visibility</p:attrName>
                                        </p:attrNameLst>
                                      </p:cBhvr>
                                      <p:to>
                                        <p:strVal val="visible"/>
                                      </p:to>
                                    </p:set>
                                    <p:anim calcmode="lin" valueType="num">
                                      <p:cBhvr additive="base">
                                        <p:cTn id="13" dur="1000"/>
                                        <p:tgtEl>
                                          <p:spTgt spid="17416"/>
                                        </p:tgtEl>
                                        <p:attrNameLst>
                                          <p:attrName>ppt_x</p:attrName>
                                        </p:attrNameLst>
                                      </p:cBhvr>
                                      <p:tavLst>
                                        <p:tav tm="0">
                                          <p:val>
                                            <p:strVal val="#ppt_x+#ppt_w*1.125000"/>
                                          </p:val>
                                        </p:tav>
                                        <p:tav tm="100000">
                                          <p:val>
                                            <p:strVal val="#ppt_x"/>
                                          </p:val>
                                        </p:tav>
                                      </p:tavLst>
                                    </p:anim>
                                    <p:animEffect transition="in" filter="wipe(left)">
                                      <p:cBhvr>
                                        <p:cTn id="14" dur="1000"/>
                                        <p:tgtEl>
                                          <p:spTgt spid="17416"/>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17418"/>
                                        </p:tgtEl>
                                        <p:attrNameLst>
                                          <p:attrName>style.visibility</p:attrName>
                                        </p:attrNameLst>
                                      </p:cBhvr>
                                      <p:to>
                                        <p:strVal val="visible"/>
                                      </p:to>
                                    </p:set>
                                    <p:anim calcmode="lin" valueType="num">
                                      <p:cBhvr additive="base">
                                        <p:cTn id="19" dur="1000"/>
                                        <p:tgtEl>
                                          <p:spTgt spid="17418"/>
                                        </p:tgtEl>
                                        <p:attrNameLst>
                                          <p:attrName>ppt_x</p:attrName>
                                        </p:attrNameLst>
                                      </p:cBhvr>
                                      <p:tavLst>
                                        <p:tav tm="0">
                                          <p:val>
                                            <p:strVal val="#ppt_x+#ppt_w*1.125000"/>
                                          </p:val>
                                        </p:tav>
                                        <p:tav tm="100000">
                                          <p:val>
                                            <p:strVal val="#ppt_x"/>
                                          </p:val>
                                        </p:tav>
                                      </p:tavLst>
                                    </p:anim>
                                    <p:animEffect transition="in" filter="wipe(left)">
                                      <p:cBhvr>
                                        <p:cTn id="20" dur="1000"/>
                                        <p:tgtEl>
                                          <p:spTgt spid="17418"/>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1000"/>
                                        <p:tgtEl>
                                          <p:spTgt spid="2"/>
                                        </p:tgtEl>
                                        <p:attrNameLst>
                                          <p:attrName>ppt_x</p:attrName>
                                        </p:attrNameLst>
                                      </p:cBhvr>
                                      <p:tavLst>
                                        <p:tav tm="0">
                                          <p:val>
                                            <p:strVal val="#ppt_x-#ppt_w*1.125000"/>
                                          </p:val>
                                        </p:tav>
                                        <p:tav tm="100000">
                                          <p:val>
                                            <p:strVal val="#ppt_x"/>
                                          </p:val>
                                        </p:tav>
                                      </p:tavLst>
                                    </p:anim>
                                    <p:animEffect transition="in" filter="wipe(right)">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1000"/>
                                        <p:tgtEl>
                                          <p:spTgt spid="3"/>
                                        </p:tgtEl>
                                        <p:attrNameLst>
                                          <p:attrName>ppt_x</p:attrName>
                                        </p:attrNameLst>
                                      </p:cBhvr>
                                      <p:tavLst>
                                        <p:tav tm="0">
                                          <p:val>
                                            <p:strVal val="#ppt_x-#ppt_w*1.125000"/>
                                          </p:val>
                                        </p:tav>
                                        <p:tav tm="100000">
                                          <p:val>
                                            <p:strVal val="#ppt_x"/>
                                          </p:val>
                                        </p:tav>
                                      </p:tavLst>
                                    </p:anim>
                                    <p:animEffect transition="in" filter="wipe(right)">
                                      <p:cBhvr>
                                        <p:cTn id="32" dur="10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8"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1000"/>
                                        <p:tgtEl>
                                          <p:spTgt spid="4"/>
                                        </p:tgtEl>
                                        <p:attrNameLst>
                                          <p:attrName>ppt_x</p:attrName>
                                        </p:attrNameLst>
                                      </p:cBhvr>
                                      <p:tavLst>
                                        <p:tav tm="0">
                                          <p:val>
                                            <p:strVal val="#ppt_x-#ppt_w*1.125000"/>
                                          </p:val>
                                        </p:tav>
                                        <p:tav tm="100000">
                                          <p:val>
                                            <p:strVal val="#ppt_x"/>
                                          </p:val>
                                        </p:tav>
                                      </p:tavLst>
                                    </p:anim>
                                    <p:animEffect transition="in" filter="wipe(right)">
                                      <p:cBhvr>
                                        <p:cTn id="3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6" grpId="0" animBg="1"/>
      <p:bldP spid="17418" grpId="0" animBg="1"/>
      <p:bldP spid="17428" grpId="0" animBg="1"/>
      <p:bldP spid="2" grpId="0" animBg="1"/>
      <p:bldP spid="3"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Text Box 32"/>
          <p:cNvSpPr txBox="1">
            <a:spLocks noChangeArrowheads="1"/>
          </p:cNvSpPr>
          <p:nvPr/>
        </p:nvSpPr>
        <p:spPr bwMode="auto">
          <a:xfrm>
            <a:off x="1206500" y="5574511"/>
            <a:ext cx="6731000" cy="528637"/>
          </a:xfrm>
          <a:prstGeom prst="rect">
            <a:avLst/>
          </a:prstGeom>
          <a:solidFill>
            <a:srgbClr val="FFFF0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800" dirty="0">
                <a:latin typeface="+mn-ea"/>
                <a:ea typeface="+mn-ea"/>
              </a:rPr>
              <a:t>北约性质是</a:t>
            </a:r>
            <a:r>
              <a:rPr lang="zh-CN" altLang="en-US" sz="2800" dirty="0">
                <a:solidFill>
                  <a:srgbClr val="FF0000"/>
                </a:solidFill>
                <a:latin typeface="+mn-ea"/>
                <a:ea typeface="+mn-ea"/>
              </a:rPr>
              <a:t>资本主义</a:t>
            </a:r>
            <a:r>
              <a:rPr lang="zh-CN" altLang="en-US" sz="2800" dirty="0">
                <a:latin typeface="+mn-ea"/>
                <a:ea typeface="+mn-ea"/>
              </a:rPr>
              <a:t>阵营的军事政治集团</a:t>
            </a:r>
          </a:p>
        </p:txBody>
      </p:sp>
      <p:pic>
        <p:nvPicPr>
          <p:cNvPr id="8" name="图片 7"/>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8559"/>
          <a:stretch/>
        </p:blipFill>
        <p:spPr bwMode="auto">
          <a:xfrm>
            <a:off x="6393769" y="790607"/>
            <a:ext cx="2748120" cy="322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
          <p:cNvSpPr txBox="1">
            <a:spLocks noChangeArrowheads="1"/>
          </p:cNvSpPr>
          <p:nvPr/>
        </p:nvSpPr>
        <p:spPr bwMode="auto">
          <a:xfrm>
            <a:off x="105068" y="116632"/>
            <a:ext cx="6289675" cy="5194307"/>
          </a:xfrm>
          <a:prstGeom prst="rect">
            <a:avLst/>
          </a:prstGeom>
          <a:solidFill>
            <a:srgbClr val="FFFFFF"/>
          </a:solidFill>
          <a:ln w="28575">
            <a:solidFill>
              <a:srgbClr val="FFCCFF"/>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indent="457200" algn="just" eaLnBrk="1" hangingPunct="1">
              <a:lnSpc>
                <a:spcPct val="120000"/>
              </a:lnSpc>
              <a:spcBef>
                <a:spcPct val="0"/>
              </a:spcBef>
              <a:buFontTx/>
              <a:buNone/>
            </a:pPr>
            <a:r>
              <a:rPr lang="en-US" altLang="zh-CN" sz="2800" dirty="0">
                <a:latin typeface="+mn-ea"/>
                <a:ea typeface="+mn-ea"/>
              </a:rPr>
              <a:t>1955</a:t>
            </a:r>
            <a:r>
              <a:rPr lang="zh-CN" altLang="en-US" sz="2800" dirty="0">
                <a:latin typeface="+mn-ea"/>
                <a:ea typeface="+mn-ea"/>
              </a:rPr>
              <a:t>年，苏联同东欧</a:t>
            </a:r>
            <a:r>
              <a:rPr lang="en-US" altLang="zh-CN" sz="2800" dirty="0">
                <a:latin typeface="+mn-ea"/>
                <a:ea typeface="+mn-ea"/>
              </a:rPr>
              <a:t>7</a:t>
            </a:r>
            <a:r>
              <a:rPr lang="zh-CN" altLang="en-US" sz="2800" dirty="0">
                <a:latin typeface="+mn-ea"/>
                <a:ea typeface="+mn-ea"/>
              </a:rPr>
              <a:t>个</a:t>
            </a:r>
            <a:r>
              <a:rPr lang="zh-CN" altLang="en-US" sz="2800" u="sng" dirty="0">
                <a:solidFill>
                  <a:srgbClr val="FF0000"/>
                </a:solidFill>
                <a:latin typeface="+mn-ea"/>
                <a:ea typeface="+mn-ea"/>
              </a:rPr>
              <a:t>社会主义国家</a:t>
            </a:r>
            <a:r>
              <a:rPr lang="zh-CN" altLang="en-US" sz="2800" dirty="0">
                <a:latin typeface="+mn-ea"/>
                <a:ea typeface="+mn-ea"/>
              </a:rPr>
              <a:t>签订了</a:t>
            </a:r>
            <a:r>
              <a:rPr lang="en-US" altLang="zh-CN" sz="2800" dirty="0">
                <a:latin typeface="+mn-ea"/>
                <a:ea typeface="+mn-ea"/>
              </a:rPr>
              <a:t>《</a:t>
            </a:r>
            <a:r>
              <a:rPr lang="zh-CN" altLang="en-US" sz="2800" dirty="0">
                <a:latin typeface="+mn-ea"/>
                <a:ea typeface="+mn-ea"/>
              </a:rPr>
              <a:t>友好合作互助条约</a:t>
            </a:r>
            <a:r>
              <a:rPr lang="en-US" altLang="zh-CN" sz="2800" dirty="0">
                <a:latin typeface="+mn-ea"/>
                <a:ea typeface="+mn-ea"/>
              </a:rPr>
              <a:t>》</a:t>
            </a:r>
            <a:r>
              <a:rPr lang="zh-CN" altLang="en-US" sz="2800" dirty="0">
                <a:latin typeface="+mn-ea"/>
                <a:ea typeface="+mn-ea"/>
              </a:rPr>
              <a:t>，即</a:t>
            </a:r>
            <a:r>
              <a:rPr lang="en-US" altLang="zh-CN" sz="2800" dirty="0">
                <a:latin typeface="+mn-ea"/>
                <a:ea typeface="+mn-ea"/>
              </a:rPr>
              <a:t>《</a:t>
            </a:r>
            <a:r>
              <a:rPr lang="zh-CN" altLang="en-US" sz="2800" dirty="0">
                <a:latin typeface="+mn-ea"/>
                <a:ea typeface="+mn-ea"/>
              </a:rPr>
              <a:t>华沙条约</a:t>
            </a:r>
            <a:r>
              <a:rPr lang="en-US" altLang="zh-CN" sz="2800" dirty="0">
                <a:latin typeface="+mn-ea"/>
                <a:ea typeface="+mn-ea"/>
              </a:rPr>
              <a:t>》</a:t>
            </a:r>
            <a:r>
              <a:rPr lang="zh-CN" altLang="en-US" sz="2800" dirty="0">
                <a:latin typeface="+mn-ea"/>
                <a:ea typeface="+mn-ea"/>
              </a:rPr>
              <a:t>。标志着</a:t>
            </a:r>
            <a:r>
              <a:rPr lang="zh-CN" altLang="en-US" sz="2800" u="sng" dirty="0">
                <a:solidFill>
                  <a:srgbClr val="FF0000"/>
                </a:solidFill>
                <a:latin typeface="+mn-ea"/>
                <a:ea typeface="+mn-ea"/>
              </a:rPr>
              <a:t>华沙条约组织正式成立，简称“华约”</a:t>
            </a:r>
            <a:r>
              <a:rPr lang="zh-CN" altLang="en-US" sz="2800" dirty="0">
                <a:latin typeface="+mn-ea"/>
                <a:ea typeface="+mn-ea"/>
              </a:rPr>
              <a:t>。</a:t>
            </a:r>
            <a:endParaRPr lang="en-US" altLang="zh-CN" sz="2800" dirty="0">
              <a:latin typeface="+mn-ea"/>
              <a:ea typeface="+mn-ea"/>
            </a:endParaRPr>
          </a:p>
          <a:p>
            <a:pPr indent="457200" algn="just" eaLnBrk="1" hangingPunct="1">
              <a:lnSpc>
                <a:spcPct val="120000"/>
              </a:lnSpc>
              <a:spcBef>
                <a:spcPct val="0"/>
              </a:spcBef>
              <a:buFontTx/>
              <a:buNone/>
            </a:pPr>
            <a:r>
              <a:rPr lang="zh-CN" altLang="en-US" sz="2800" dirty="0">
                <a:latin typeface="+mn-ea"/>
                <a:ea typeface="+mn-ea"/>
              </a:rPr>
              <a:t>条约规定：“如果在欧洲发生任何国家或国家集团对一个或几个缔约国的武装进攻，每个缔约国应行使单独或集体自卫的权利，以一切它认为必要的方式</a:t>
            </a:r>
            <a:r>
              <a:rPr lang="en-US" altLang="zh-CN" sz="2800" dirty="0">
                <a:latin typeface="+mn-ea"/>
                <a:ea typeface="+mn-ea"/>
              </a:rPr>
              <a:t>……</a:t>
            </a:r>
            <a:r>
              <a:rPr lang="zh-CN" altLang="en-US" sz="2800" dirty="0">
                <a:latin typeface="+mn-ea"/>
                <a:ea typeface="+mn-ea"/>
              </a:rPr>
              <a:t>立即对遭受这种进攻的某一个国家或几个国家给予援助”。</a:t>
            </a:r>
          </a:p>
        </p:txBody>
      </p:sp>
      <p:sp>
        <p:nvSpPr>
          <p:cNvPr id="11" name="Text Box 32"/>
          <p:cNvSpPr txBox="1">
            <a:spLocks noChangeArrowheads="1"/>
          </p:cNvSpPr>
          <p:nvPr/>
        </p:nvSpPr>
        <p:spPr bwMode="auto">
          <a:xfrm>
            <a:off x="1206500" y="6103148"/>
            <a:ext cx="6731000" cy="528638"/>
          </a:xfrm>
          <a:prstGeom prst="rect">
            <a:avLst/>
          </a:prstGeom>
          <a:solidFill>
            <a:srgbClr val="FFFF0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800" dirty="0">
                <a:latin typeface="+mn-ea"/>
                <a:ea typeface="+mn-ea"/>
              </a:rPr>
              <a:t>华约性质是</a:t>
            </a:r>
            <a:r>
              <a:rPr lang="zh-CN" altLang="en-US" sz="2800" dirty="0">
                <a:solidFill>
                  <a:srgbClr val="FF0000"/>
                </a:solidFill>
                <a:latin typeface="+mn-ea"/>
                <a:ea typeface="+mn-ea"/>
              </a:rPr>
              <a:t>社会主义</a:t>
            </a:r>
            <a:r>
              <a:rPr lang="zh-CN" altLang="en-US" sz="2800" dirty="0">
                <a:latin typeface="+mn-ea"/>
                <a:ea typeface="+mn-ea"/>
              </a:rPr>
              <a:t>阵营的军事政治集团</a:t>
            </a:r>
          </a:p>
        </p:txBody>
      </p:sp>
      <p:sp>
        <p:nvSpPr>
          <p:cNvPr id="12" name="Text Box 7"/>
          <p:cNvSpPr txBox="1">
            <a:spLocks noChangeArrowheads="1"/>
          </p:cNvSpPr>
          <p:nvPr/>
        </p:nvSpPr>
        <p:spPr bwMode="auto">
          <a:xfrm>
            <a:off x="6627856" y="3978583"/>
            <a:ext cx="2279946"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1" hangingPunct="1">
              <a:spcBef>
                <a:spcPct val="50000"/>
              </a:spcBef>
              <a:defRPr/>
            </a:pPr>
            <a:r>
              <a:rPr lang="zh-CN" altLang="en-US" sz="4000" dirty="0">
                <a:solidFill>
                  <a:schemeClr val="accent2"/>
                </a:solidFill>
                <a:latin typeface="+mn-ea"/>
                <a:ea typeface="+mn-ea"/>
              </a:rPr>
              <a:t>华约标志</a:t>
            </a:r>
          </a:p>
        </p:txBody>
      </p:sp>
    </p:spTree>
  </p:cSld>
  <p:clrMapOvr>
    <a:masterClrMapping/>
  </p:clrMapOvr>
  <mc:AlternateContent xmlns:mc="http://schemas.openxmlformats.org/markup-compatibility/2006" xmlns:p14="http://schemas.microsoft.com/office/powerpoint/2010/main">
    <mc:Choice Requires="p14">
      <p:transition spd="slow" p14:dur="15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4581"/>
                                        </p:tgtEl>
                                        <p:attrNameLst>
                                          <p:attrName>style.visibility</p:attrName>
                                        </p:attrNameLst>
                                      </p:cBhvr>
                                      <p:to>
                                        <p:strVal val="visible"/>
                                      </p:to>
                                    </p:set>
                                    <p:animEffect transition="in" filter="fade">
                                      <p:cBhvr>
                                        <p:cTn id="15" dur="1000"/>
                                        <p:tgtEl>
                                          <p:spTgt spid="24581"/>
                                        </p:tgtEl>
                                      </p:cBhvr>
                                    </p:animEffect>
                                    <p:anim calcmode="lin" valueType="num">
                                      <p:cBhvr>
                                        <p:cTn id="16" dur="1000" fill="hold"/>
                                        <p:tgtEl>
                                          <p:spTgt spid="24581"/>
                                        </p:tgtEl>
                                        <p:attrNameLst>
                                          <p:attrName>ppt_x</p:attrName>
                                        </p:attrNameLst>
                                      </p:cBhvr>
                                      <p:tavLst>
                                        <p:tav tm="0">
                                          <p:val>
                                            <p:strVal val="#ppt_x"/>
                                          </p:val>
                                        </p:tav>
                                        <p:tav tm="100000">
                                          <p:val>
                                            <p:strVal val="#ppt_x"/>
                                          </p:val>
                                        </p:tav>
                                      </p:tavLst>
                                    </p:anim>
                                    <p:anim calcmode="lin" valueType="num">
                                      <p:cBhvr>
                                        <p:cTn id="17" dur="1000" fill="hold"/>
                                        <p:tgtEl>
                                          <p:spTgt spid="24581"/>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animBg="1"/>
      <p:bldP spid="11"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328707" descr="p60b">
            <a:extLst>
              <a:ext uri="{FF2B5EF4-FFF2-40B4-BE49-F238E27FC236}">
                <a16:creationId xmlns:a16="http://schemas.microsoft.com/office/drawing/2014/main" id="{34AEDDEC-B386-4BE1-A266-AEFFAF83DA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4" descr="q033">
            <a:extLst>
              <a:ext uri="{FF2B5EF4-FFF2-40B4-BE49-F238E27FC236}">
                <a16:creationId xmlns:a16="http://schemas.microsoft.com/office/drawing/2014/main" id="{11356187-914E-420C-A211-127C31EE16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2780928"/>
            <a:ext cx="2255167" cy="169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5" descr="q087">
            <a:extLst>
              <a:ext uri="{FF2B5EF4-FFF2-40B4-BE49-F238E27FC236}">
                <a16:creationId xmlns:a16="http://schemas.microsoft.com/office/drawing/2014/main" id="{102EE28D-5331-4DE7-853D-942447D042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7920" y="692696"/>
            <a:ext cx="1999457" cy="173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EE1A6190-4132-4FE2-9D87-58D9CFC3E634}"/>
              </a:ext>
            </a:extLst>
          </p:cNvPr>
          <p:cNvSpPr txBox="1"/>
          <p:nvPr/>
        </p:nvSpPr>
        <p:spPr>
          <a:xfrm>
            <a:off x="2483768" y="4470260"/>
            <a:ext cx="2952328" cy="646331"/>
          </a:xfrm>
          <a:prstGeom prst="rect">
            <a:avLst/>
          </a:prstGeom>
          <a:solidFill>
            <a:srgbClr val="FFFF00"/>
          </a:solidFill>
          <a:ln>
            <a:solidFill>
              <a:schemeClr val="bg1"/>
            </a:solidFill>
          </a:ln>
        </p:spPr>
        <p:txBody>
          <a:bodyPr wrap="square" rtlCol="0">
            <a:spAutoFit/>
          </a:bodyPr>
          <a:lstStyle/>
          <a:p>
            <a:pPr algn="ctr"/>
            <a:r>
              <a:rPr lang="zh-CN" altLang="en-US" sz="3600" dirty="0"/>
              <a:t>资本主义阵营</a:t>
            </a:r>
          </a:p>
        </p:txBody>
      </p:sp>
      <p:sp>
        <p:nvSpPr>
          <p:cNvPr id="8" name="文本框 7">
            <a:extLst>
              <a:ext uri="{FF2B5EF4-FFF2-40B4-BE49-F238E27FC236}">
                <a16:creationId xmlns:a16="http://schemas.microsoft.com/office/drawing/2014/main" id="{8BDCED1D-2C29-4F83-9604-4CA5C1DF2F7D}"/>
              </a:ext>
            </a:extLst>
          </p:cNvPr>
          <p:cNvSpPr txBox="1"/>
          <p:nvPr/>
        </p:nvSpPr>
        <p:spPr>
          <a:xfrm>
            <a:off x="6084168" y="2478053"/>
            <a:ext cx="2952328" cy="646331"/>
          </a:xfrm>
          <a:prstGeom prst="rect">
            <a:avLst/>
          </a:prstGeom>
          <a:solidFill>
            <a:srgbClr val="FFFF00"/>
          </a:solidFill>
          <a:ln>
            <a:solidFill>
              <a:schemeClr val="bg1"/>
            </a:solidFill>
          </a:ln>
        </p:spPr>
        <p:txBody>
          <a:bodyPr wrap="square" rtlCol="0">
            <a:spAutoFit/>
          </a:bodyPr>
          <a:lstStyle/>
          <a:p>
            <a:pPr algn="ctr"/>
            <a:r>
              <a:rPr lang="zh-CN" altLang="en-US" sz="3600" dirty="0"/>
              <a:t>社会主义阵营</a:t>
            </a:r>
          </a:p>
        </p:txBody>
      </p:sp>
      <p:sp>
        <p:nvSpPr>
          <p:cNvPr id="6" name="对话气泡: 矩形 5">
            <a:extLst>
              <a:ext uri="{FF2B5EF4-FFF2-40B4-BE49-F238E27FC236}">
                <a16:creationId xmlns:a16="http://schemas.microsoft.com/office/drawing/2014/main" id="{A001190A-BE04-4A5C-9F4E-1522801429D4}"/>
              </a:ext>
            </a:extLst>
          </p:cNvPr>
          <p:cNvSpPr/>
          <p:nvPr/>
        </p:nvSpPr>
        <p:spPr>
          <a:xfrm>
            <a:off x="2555776" y="390067"/>
            <a:ext cx="3312368" cy="2088232"/>
          </a:xfrm>
          <a:prstGeom prst="wedgeRectCallout">
            <a:avLst>
              <a:gd name="adj1" fmla="val 38131"/>
              <a:gd name="adj2" fmla="val 116916"/>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dirty="0">
                <a:solidFill>
                  <a:schemeClr val="tx1"/>
                </a:solidFill>
              </a:rPr>
              <a:t>标志着</a:t>
            </a:r>
            <a:r>
              <a:rPr lang="zh-CN" altLang="en-US" sz="4400" u="sng" dirty="0">
                <a:solidFill>
                  <a:srgbClr val="FF0000"/>
                </a:solidFill>
              </a:rPr>
              <a:t>美苏两极格局</a:t>
            </a:r>
            <a:r>
              <a:rPr lang="zh-CN" altLang="en-US" sz="4400" dirty="0">
                <a:solidFill>
                  <a:schemeClr val="tx1"/>
                </a:solidFill>
              </a:rPr>
              <a:t>正式形成</a:t>
            </a:r>
          </a:p>
        </p:txBody>
      </p:sp>
      <p:sp>
        <p:nvSpPr>
          <p:cNvPr id="13" name="对话气泡: 矩形 12">
            <a:extLst>
              <a:ext uri="{FF2B5EF4-FFF2-40B4-BE49-F238E27FC236}">
                <a16:creationId xmlns:a16="http://schemas.microsoft.com/office/drawing/2014/main" id="{CB9D2FDA-BDDA-41D1-9EA0-37E5093F0C47}"/>
              </a:ext>
            </a:extLst>
          </p:cNvPr>
          <p:cNvSpPr/>
          <p:nvPr/>
        </p:nvSpPr>
        <p:spPr>
          <a:xfrm>
            <a:off x="5619073" y="4653136"/>
            <a:ext cx="3312368" cy="2088232"/>
          </a:xfrm>
          <a:prstGeom prst="wedgeRectCallout">
            <a:avLst>
              <a:gd name="adj1" fmla="val -53262"/>
              <a:gd name="adj2" fmla="val -837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u="sng" dirty="0">
                <a:solidFill>
                  <a:srgbClr val="FF0000"/>
                </a:solidFill>
              </a:rPr>
              <a:t>冷战开始</a:t>
            </a:r>
            <a:r>
              <a:rPr lang="zh-CN" altLang="en-US" sz="4400" dirty="0">
                <a:solidFill>
                  <a:schemeClr val="tx1"/>
                </a:solidFill>
              </a:rPr>
              <a:t>的标志：杜鲁门主义出台</a:t>
            </a:r>
          </a:p>
        </p:txBody>
      </p:sp>
    </p:spTree>
    <p:extLst>
      <p:ext uri="{BB962C8B-B14F-4D97-AF65-F5344CB8AC3E}">
        <p14:creationId xmlns:p14="http://schemas.microsoft.com/office/powerpoint/2010/main" val="243283116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500"/>
                                        <p:tgtEl>
                                          <p:spTgt spid="4"/>
                                        </p:tgtEl>
                                      </p:cBhvr>
                                    </p:animEffect>
                                  </p:childTnLst>
                                </p:cTn>
                              </p:par>
                            </p:childTnLst>
                          </p:cTn>
                        </p:par>
                        <p:par>
                          <p:cTn id="17" fill="hold">
                            <p:stCondLst>
                              <p:cond delay="500"/>
                            </p:stCondLst>
                            <p:childTnLst>
                              <p:par>
                                <p:cTn id="18" presetID="3" presetClass="entr" presetSubtype="1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8" presetClass="entr" presetSubtype="9"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upLeft)">
                                      <p:cBhvr>
                                        <p:cTn id="25" dur="1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strips(downRight)">
                                      <p:cBhvr>
                                        <p:cTn id="30"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6"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22FC7BE-455E-44F7-ACE8-6BD6BA410655}"/>
              </a:ext>
            </a:extLst>
          </p:cNvPr>
          <p:cNvSpPr/>
          <p:nvPr/>
        </p:nvSpPr>
        <p:spPr>
          <a:xfrm>
            <a:off x="2940784" y="0"/>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冷战的冲突</a:t>
            </a:r>
          </a:p>
        </p:txBody>
      </p:sp>
      <p:pic>
        <p:nvPicPr>
          <p:cNvPr id="8" name="图片 7">
            <a:extLst>
              <a:ext uri="{FF2B5EF4-FFF2-40B4-BE49-F238E27FC236}">
                <a16:creationId xmlns:a16="http://schemas.microsoft.com/office/drawing/2014/main" id="{31FAB5C5-D974-4073-B6B0-43B7EF923660}"/>
              </a:ext>
            </a:extLst>
          </p:cNvPr>
          <p:cNvPicPr>
            <a:picLocks noChangeAspect="1"/>
          </p:cNvPicPr>
          <p:nvPr/>
        </p:nvPicPr>
        <p:blipFill>
          <a:blip r:embed="rId2"/>
          <a:stretch>
            <a:fillRect/>
          </a:stretch>
        </p:blipFill>
        <p:spPr>
          <a:xfrm>
            <a:off x="93263" y="965698"/>
            <a:ext cx="4560554" cy="5580134"/>
          </a:xfrm>
          <a:prstGeom prst="rect">
            <a:avLst/>
          </a:prstGeom>
        </p:spPr>
      </p:pic>
      <p:sp>
        <p:nvSpPr>
          <p:cNvPr id="10" name="矩形 9">
            <a:extLst>
              <a:ext uri="{FF2B5EF4-FFF2-40B4-BE49-F238E27FC236}">
                <a16:creationId xmlns:a16="http://schemas.microsoft.com/office/drawing/2014/main" id="{83238F37-363D-49DA-9DDA-E211C145D452}"/>
              </a:ext>
            </a:extLst>
          </p:cNvPr>
          <p:cNvSpPr/>
          <p:nvPr/>
        </p:nvSpPr>
        <p:spPr>
          <a:xfrm>
            <a:off x="4788024" y="3302588"/>
            <a:ext cx="4258756" cy="310854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zh-CN" altLang="en-US" sz="2800" dirty="0">
                <a:latin typeface="+mn-ea"/>
              </a:rPr>
              <a:t>纳粹法西斯政权垮台以后，美、苏、英、法四国分区占领了德国及其首都柏林。随着杜鲁门主义的出台，苏联与美、英、法在处理德国问题上的分歧越来越大。</a:t>
            </a:r>
          </a:p>
        </p:txBody>
      </p:sp>
      <p:pic>
        <p:nvPicPr>
          <p:cNvPr id="12" name="Picture 3" descr="1402">
            <a:extLst>
              <a:ext uri="{FF2B5EF4-FFF2-40B4-BE49-F238E27FC236}">
                <a16:creationId xmlns:a16="http://schemas.microsoft.com/office/drawing/2014/main" id="{F4588DDC-C73C-49E6-B0DC-A444934184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003" t="43670" r="2814" b="3784"/>
          <a:stretch/>
        </p:blipFill>
        <p:spPr bwMode="auto">
          <a:xfrm>
            <a:off x="5369230" y="965698"/>
            <a:ext cx="3096344" cy="220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 name="直接箭头连接符 12">
            <a:extLst>
              <a:ext uri="{FF2B5EF4-FFF2-40B4-BE49-F238E27FC236}">
                <a16:creationId xmlns:a16="http://schemas.microsoft.com/office/drawing/2014/main" id="{6C6BD2A2-4186-4096-BDE5-F7AED7FE9108}"/>
              </a:ext>
            </a:extLst>
          </p:cNvPr>
          <p:cNvCxnSpPr>
            <a:cxnSpLocks/>
          </p:cNvCxnSpPr>
          <p:nvPr/>
        </p:nvCxnSpPr>
        <p:spPr>
          <a:xfrm flipV="1">
            <a:off x="3641816" y="2066792"/>
            <a:ext cx="1650264" cy="714136"/>
          </a:xfrm>
          <a:prstGeom prst="straightConnector1">
            <a:avLst/>
          </a:prstGeom>
          <a:ln w="76200">
            <a:solidFill>
              <a:schemeClr val="tx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228580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1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CBECE6AB-4FF1-44C7-B50D-4BD6087CF0F1}"/>
              </a:ext>
            </a:extLst>
          </p:cNvPr>
          <p:cNvSpPr/>
          <p:nvPr/>
        </p:nvSpPr>
        <p:spPr>
          <a:xfrm>
            <a:off x="143508" y="4422591"/>
            <a:ext cx="8856984" cy="224676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en-US" altLang="zh-CN" sz="2000" dirty="0">
                <a:latin typeface="宋体" panose="02010600030101010101" pitchFamily="2" charset="-122"/>
                <a:ea typeface="宋体" panose="02010600030101010101" pitchFamily="2" charset="-122"/>
              </a:rPr>
              <a:t>1948 </a:t>
            </a:r>
            <a:r>
              <a:rPr lang="zh-CN" altLang="en-US" sz="2000" dirty="0">
                <a:latin typeface="宋体" panose="02010600030101010101" pitchFamily="2" charset="-122"/>
                <a:ea typeface="宋体" panose="02010600030101010101" pitchFamily="2" charset="-122"/>
              </a:rPr>
              <a:t>年 </a:t>
            </a:r>
            <a:r>
              <a:rPr lang="en-US" altLang="zh-CN" sz="2000" dirty="0">
                <a:latin typeface="宋体" panose="02010600030101010101" pitchFamily="2" charset="-122"/>
                <a:ea typeface="宋体" panose="02010600030101010101" pitchFamily="2" charset="-122"/>
              </a:rPr>
              <a:t>2 </a:t>
            </a:r>
            <a:r>
              <a:rPr lang="zh-CN" altLang="en-US" sz="2000" dirty="0">
                <a:latin typeface="宋体" panose="02010600030101010101" pitchFamily="2" charset="-122"/>
                <a:ea typeface="宋体" panose="02010600030101010101" pitchFamily="2" charset="-122"/>
              </a:rPr>
              <a:t>月，美、英、法三国计划将占领区合并， 准备发行货币，筹建政权，引起苏联的抗议。</a:t>
            </a:r>
            <a:r>
              <a:rPr lang="en-US" altLang="zh-CN" sz="2000" dirty="0">
                <a:latin typeface="宋体" panose="02010600030101010101" pitchFamily="2" charset="-122"/>
                <a:ea typeface="宋体" panose="02010600030101010101" pitchFamily="2" charset="-122"/>
              </a:rPr>
              <a:t>6</a:t>
            </a:r>
            <a:r>
              <a:rPr lang="zh-CN" altLang="en-US" sz="2000" dirty="0">
                <a:latin typeface="宋体" panose="02010600030101010101" pitchFamily="2" charset="-122"/>
                <a:ea typeface="宋体" panose="02010600030101010101" pitchFamily="2" charset="-122"/>
              </a:rPr>
              <a:t>月，苏联切断西占区与柏林之间的水陆交通，停止向西柏林供应煤、电、食品等生活物资，美、英立即对苏占区实行反封锁。“柏林危机”爆发。</a:t>
            </a:r>
          </a:p>
          <a:p>
            <a:pPr indent="457200" algn="just"/>
            <a:r>
              <a:rPr lang="zh-CN" altLang="en-US" sz="2000" dirty="0">
                <a:latin typeface="宋体" panose="02010600030101010101" pitchFamily="2" charset="-122"/>
                <a:ea typeface="宋体" panose="02010600030101010101" pitchFamily="2" charset="-122"/>
              </a:rPr>
              <a:t>当时，苏联没有封锁空中通道，美、英通过空运向西柏林供应物资。美国也没有采取武力手段解除苏联对水陆交通的封锁。双方都留有余地。</a:t>
            </a:r>
            <a:r>
              <a:rPr lang="en-US" altLang="zh-CN" sz="2000" dirty="0">
                <a:latin typeface="宋体" panose="02010600030101010101" pitchFamily="2" charset="-122"/>
                <a:ea typeface="宋体" panose="02010600030101010101" pitchFamily="2" charset="-122"/>
              </a:rPr>
              <a:t>11</a:t>
            </a:r>
            <a:r>
              <a:rPr lang="zh-CN" altLang="en-US" sz="2000" dirty="0">
                <a:latin typeface="宋体" panose="02010600030101010101" pitchFamily="2" charset="-122"/>
                <a:ea typeface="宋体" panose="02010600030101010101" pitchFamily="2" charset="-122"/>
              </a:rPr>
              <a:t>个月后，美、苏通过秘密谈判达成协议，双方同时解除封锁。</a:t>
            </a:r>
          </a:p>
        </p:txBody>
      </p:sp>
      <p:grpSp>
        <p:nvGrpSpPr>
          <p:cNvPr id="5" name="组合 4">
            <a:extLst>
              <a:ext uri="{FF2B5EF4-FFF2-40B4-BE49-F238E27FC236}">
                <a16:creationId xmlns:a16="http://schemas.microsoft.com/office/drawing/2014/main" id="{FDE74A51-1A2E-4F07-9B6B-599B26555404}"/>
              </a:ext>
            </a:extLst>
          </p:cNvPr>
          <p:cNvGrpSpPr/>
          <p:nvPr/>
        </p:nvGrpSpPr>
        <p:grpSpPr>
          <a:xfrm>
            <a:off x="1440813" y="188640"/>
            <a:ext cx="6262374" cy="4116504"/>
            <a:chOff x="1074190" y="188640"/>
            <a:chExt cx="6262374" cy="4116504"/>
          </a:xfrm>
        </p:grpSpPr>
        <p:pic>
          <p:nvPicPr>
            <p:cNvPr id="2" name="Picture 2" descr="https://timgsa.baidu.com/timg?image&amp;quality=80&amp;size=b9999_10000&amp;sec=1534176121723&amp;di=b1c8be0908f26d9c5d7560a33b99cced&amp;imgtype=0&amp;src=http%3A%2F%2Fimg.52fuqing.com%2Fupload%2Fnews%2F20160527%2F201605270955461055.gif">
              <a:extLst>
                <a:ext uri="{FF2B5EF4-FFF2-40B4-BE49-F238E27FC236}">
                  <a16:creationId xmlns:a16="http://schemas.microsoft.com/office/drawing/2014/main" id="{687D7DF6-962E-42FE-9973-7D6A2F8853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4190" y="188640"/>
              <a:ext cx="5400600" cy="411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a:extLst>
                <a:ext uri="{FF2B5EF4-FFF2-40B4-BE49-F238E27FC236}">
                  <a16:creationId xmlns:a16="http://schemas.microsoft.com/office/drawing/2014/main" id="{7B23E837-7720-4ECA-AA88-0A3ED3D7D31F}"/>
                </a:ext>
              </a:extLst>
            </p:cNvPr>
            <p:cNvSpPr txBox="1"/>
            <p:nvPr/>
          </p:nvSpPr>
          <p:spPr>
            <a:xfrm>
              <a:off x="6474790" y="859024"/>
              <a:ext cx="861774" cy="2775736"/>
            </a:xfrm>
            <a:prstGeom prst="rect">
              <a:avLst/>
            </a:prstGeom>
            <a:solidFill>
              <a:srgbClr val="FFFF00"/>
            </a:solidFill>
          </p:spPr>
          <p:txBody>
            <a:bodyPr vert="eaVert" wrap="square" rtlCol="0">
              <a:spAutoFit/>
            </a:bodyPr>
            <a:lstStyle/>
            <a:p>
              <a:pPr algn="ctr"/>
              <a:r>
                <a:rPr lang="zh-CN" altLang="en-US" sz="4400" dirty="0"/>
                <a:t>柏林危机</a:t>
              </a:r>
            </a:p>
          </p:txBody>
        </p:sp>
      </p:grpSp>
    </p:spTree>
    <p:extLst>
      <p:ext uri="{BB962C8B-B14F-4D97-AF65-F5344CB8AC3E}">
        <p14:creationId xmlns:p14="http://schemas.microsoft.com/office/powerpoint/2010/main" val="25546832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E00B5ABF-544C-4071-80BE-1E3FD901D8EA}"/>
              </a:ext>
            </a:extLst>
          </p:cNvPr>
          <p:cNvPicPr>
            <a:picLocks noChangeAspect="1"/>
          </p:cNvPicPr>
          <p:nvPr/>
        </p:nvPicPr>
        <p:blipFill rotWithShape="1">
          <a:blip r:embed="rId2"/>
          <a:srcRect l="1810" t="3868" r="43977" b="3940"/>
          <a:stretch/>
        </p:blipFill>
        <p:spPr>
          <a:xfrm>
            <a:off x="69340" y="1052733"/>
            <a:ext cx="4604483" cy="54079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6" name="组合 5">
            <a:extLst>
              <a:ext uri="{FF2B5EF4-FFF2-40B4-BE49-F238E27FC236}">
                <a16:creationId xmlns:a16="http://schemas.microsoft.com/office/drawing/2014/main" id="{3037FE1F-002B-491C-805A-7AC32AA9ED62}"/>
              </a:ext>
            </a:extLst>
          </p:cNvPr>
          <p:cNvGrpSpPr/>
          <p:nvPr/>
        </p:nvGrpSpPr>
        <p:grpSpPr>
          <a:xfrm>
            <a:off x="4885514" y="1052733"/>
            <a:ext cx="4189146" cy="5407971"/>
            <a:chOff x="2362200" y="576262"/>
            <a:chExt cx="4419600" cy="5705475"/>
          </a:xfrm>
        </p:grpSpPr>
        <p:pic>
          <p:nvPicPr>
            <p:cNvPr id="4" name="图片 3">
              <a:extLst>
                <a:ext uri="{FF2B5EF4-FFF2-40B4-BE49-F238E27FC236}">
                  <a16:creationId xmlns:a16="http://schemas.microsoft.com/office/drawing/2014/main" id="{1B31ADF3-4F25-4823-BBA1-5AA879C4E4B5}"/>
                </a:ext>
              </a:extLst>
            </p:cNvPr>
            <p:cNvPicPr>
              <a:picLocks noChangeAspect="1"/>
            </p:cNvPicPr>
            <p:nvPr/>
          </p:nvPicPr>
          <p:blipFill>
            <a:blip r:embed="rId3"/>
            <a:stretch>
              <a:fillRect/>
            </a:stretch>
          </p:blipFill>
          <p:spPr>
            <a:xfrm>
              <a:off x="2362200" y="576262"/>
              <a:ext cx="4419600" cy="57054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矩形 4">
              <a:extLst>
                <a:ext uri="{FF2B5EF4-FFF2-40B4-BE49-F238E27FC236}">
                  <a16:creationId xmlns:a16="http://schemas.microsoft.com/office/drawing/2014/main" id="{B783ACB6-9940-4D11-8DC1-7116612B653E}"/>
                </a:ext>
              </a:extLst>
            </p:cNvPr>
            <p:cNvSpPr/>
            <p:nvPr/>
          </p:nvSpPr>
          <p:spPr>
            <a:xfrm>
              <a:off x="2555776" y="5257671"/>
              <a:ext cx="661628" cy="41526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a:extLst>
              <a:ext uri="{FF2B5EF4-FFF2-40B4-BE49-F238E27FC236}">
                <a16:creationId xmlns:a16="http://schemas.microsoft.com/office/drawing/2014/main" id="{C8B07BE3-C1B6-41C6-B3DF-D55A5879251B}"/>
              </a:ext>
            </a:extLst>
          </p:cNvPr>
          <p:cNvSpPr/>
          <p:nvPr/>
        </p:nvSpPr>
        <p:spPr>
          <a:xfrm>
            <a:off x="4738088" y="2161"/>
            <a:ext cx="2646878"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德国分裂</a:t>
            </a:r>
          </a:p>
        </p:txBody>
      </p:sp>
      <p:sp>
        <p:nvSpPr>
          <p:cNvPr id="9" name="矩形 8">
            <a:extLst>
              <a:ext uri="{FF2B5EF4-FFF2-40B4-BE49-F238E27FC236}">
                <a16:creationId xmlns:a16="http://schemas.microsoft.com/office/drawing/2014/main" id="{EBFA131F-430B-4365-99A3-75E6906D25AA}"/>
              </a:ext>
            </a:extLst>
          </p:cNvPr>
          <p:cNvSpPr/>
          <p:nvPr/>
        </p:nvSpPr>
        <p:spPr>
          <a:xfrm>
            <a:off x="1475656" y="2161"/>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冷战的冲突</a:t>
            </a:r>
          </a:p>
        </p:txBody>
      </p:sp>
      <p:pic>
        <p:nvPicPr>
          <p:cNvPr id="10" name="图片 9">
            <a:extLst>
              <a:ext uri="{FF2B5EF4-FFF2-40B4-BE49-F238E27FC236}">
                <a16:creationId xmlns:a16="http://schemas.microsoft.com/office/drawing/2014/main" id="{28F2EF29-E450-4BF4-92A1-BD510FB4614C}"/>
              </a:ext>
            </a:extLst>
          </p:cNvPr>
          <p:cNvPicPr>
            <a:picLocks noChangeAspect="1"/>
          </p:cNvPicPr>
          <p:nvPr/>
        </p:nvPicPr>
        <p:blipFill rotWithShape="1">
          <a:blip r:embed="rId2"/>
          <a:srcRect l="57629" t="43406" r="2615" b="3940"/>
          <a:stretch/>
        </p:blipFill>
        <p:spPr>
          <a:xfrm>
            <a:off x="2224560" y="1628800"/>
            <a:ext cx="2448272" cy="21999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任意多边形: 形状 6">
            <a:extLst>
              <a:ext uri="{FF2B5EF4-FFF2-40B4-BE49-F238E27FC236}">
                <a16:creationId xmlns:a16="http://schemas.microsoft.com/office/drawing/2014/main" id="{CA3928D3-0FC2-44D2-B3BF-E69C858C7CC6}"/>
              </a:ext>
            </a:extLst>
          </p:cNvPr>
          <p:cNvSpPr/>
          <p:nvPr/>
        </p:nvSpPr>
        <p:spPr>
          <a:xfrm>
            <a:off x="2246050" y="1899821"/>
            <a:ext cx="1518082" cy="1526960"/>
          </a:xfrm>
          <a:custGeom>
            <a:avLst/>
            <a:gdLst>
              <a:gd name="connsiteX0" fmla="*/ 967667 w 1518082"/>
              <a:gd name="connsiteY0" fmla="*/ 195309 h 1526960"/>
              <a:gd name="connsiteX1" fmla="*/ 905523 w 1518082"/>
              <a:gd name="connsiteY1" fmla="*/ 186431 h 1526960"/>
              <a:gd name="connsiteX2" fmla="*/ 843379 w 1518082"/>
              <a:gd name="connsiteY2" fmla="*/ 168676 h 1526960"/>
              <a:gd name="connsiteX3" fmla="*/ 807868 w 1518082"/>
              <a:gd name="connsiteY3" fmla="*/ 159798 h 1526960"/>
              <a:gd name="connsiteX4" fmla="*/ 754602 w 1518082"/>
              <a:gd name="connsiteY4" fmla="*/ 142043 h 1526960"/>
              <a:gd name="connsiteX5" fmla="*/ 763480 w 1518082"/>
              <a:gd name="connsiteY5" fmla="*/ 79899 h 1526960"/>
              <a:gd name="connsiteX6" fmla="*/ 772358 w 1518082"/>
              <a:gd name="connsiteY6" fmla="*/ 53266 h 1526960"/>
              <a:gd name="connsiteX7" fmla="*/ 763480 w 1518082"/>
              <a:gd name="connsiteY7" fmla="*/ 0 h 1526960"/>
              <a:gd name="connsiteX8" fmla="*/ 701336 w 1518082"/>
              <a:gd name="connsiteY8" fmla="*/ 17756 h 1526960"/>
              <a:gd name="connsiteX9" fmla="*/ 683581 w 1518082"/>
              <a:gd name="connsiteY9" fmla="*/ 44389 h 1526960"/>
              <a:gd name="connsiteX10" fmla="*/ 674703 w 1518082"/>
              <a:gd name="connsiteY10" fmla="*/ 88777 h 1526960"/>
              <a:gd name="connsiteX11" fmla="*/ 648070 w 1518082"/>
              <a:gd name="connsiteY11" fmla="*/ 106532 h 1526960"/>
              <a:gd name="connsiteX12" fmla="*/ 603682 w 1518082"/>
              <a:gd name="connsiteY12" fmla="*/ 133165 h 1526960"/>
              <a:gd name="connsiteX13" fmla="*/ 568171 w 1518082"/>
              <a:gd name="connsiteY13" fmla="*/ 204187 h 1526960"/>
              <a:gd name="connsiteX14" fmla="*/ 470517 w 1518082"/>
              <a:gd name="connsiteY14" fmla="*/ 213064 h 1526960"/>
              <a:gd name="connsiteX15" fmla="*/ 452762 w 1518082"/>
              <a:gd name="connsiteY15" fmla="*/ 230820 h 1526960"/>
              <a:gd name="connsiteX16" fmla="*/ 443884 w 1518082"/>
              <a:gd name="connsiteY16" fmla="*/ 257453 h 1526960"/>
              <a:gd name="connsiteX17" fmla="*/ 417251 w 1518082"/>
              <a:gd name="connsiteY17" fmla="*/ 266330 h 1526960"/>
              <a:gd name="connsiteX18" fmla="*/ 390618 w 1518082"/>
              <a:gd name="connsiteY18" fmla="*/ 310719 h 1526960"/>
              <a:gd name="connsiteX19" fmla="*/ 381740 w 1518082"/>
              <a:gd name="connsiteY19" fmla="*/ 337352 h 1526960"/>
              <a:gd name="connsiteX20" fmla="*/ 399496 w 1518082"/>
              <a:gd name="connsiteY20" fmla="*/ 355107 h 1526960"/>
              <a:gd name="connsiteX21" fmla="*/ 408373 w 1518082"/>
              <a:gd name="connsiteY21" fmla="*/ 381740 h 1526960"/>
              <a:gd name="connsiteX22" fmla="*/ 363985 w 1518082"/>
              <a:gd name="connsiteY22" fmla="*/ 408373 h 1526960"/>
              <a:gd name="connsiteX23" fmla="*/ 337352 w 1518082"/>
              <a:gd name="connsiteY23" fmla="*/ 399496 h 1526960"/>
              <a:gd name="connsiteX24" fmla="*/ 301841 w 1518082"/>
              <a:gd name="connsiteY24" fmla="*/ 363985 h 1526960"/>
              <a:gd name="connsiteX25" fmla="*/ 266331 w 1518082"/>
              <a:gd name="connsiteY25" fmla="*/ 355107 h 1526960"/>
              <a:gd name="connsiteX26" fmla="*/ 239698 w 1518082"/>
              <a:gd name="connsiteY26" fmla="*/ 363985 h 1526960"/>
              <a:gd name="connsiteX27" fmla="*/ 204187 w 1518082"/>
              <a:gd name="connsiteY27" fmla="*/ 399496 h 1526960"/>
              <a:gd name="connsiteX28" fmla="*/ 133166 w 1518082"/>
              <a:gd name="connsiteY28" fmla="*/ 408373 h 1526960"/>
              <a:gd name="connsiteX29" fmla="*/ 142043 w 1518082"/>
              <a:gd name="connsiteY29" fmla="*/ 435006 h 1526960"/>
              <a:gd name="connsiteX30" fmla="*/ 186432 w 1518082"/>
              <a:gd name="connsiteY30" fmla="*/ 443884 h 1526960"/>
              <a:gd name="connsiteX31" fmla="*/ 213065 w 1518082"/>
              <a:gd name="connsiteY31" fmla="*/ 452762 h 1526960"/>
              <a:gd name="connsiteX32" fmla="*/ 213065 w 1518082"/>
              <a:gd name="connsiteY32" fmla="*/ 532661 h 1526960"/>
              <a:gd name="connsiteX33" fmla="*/ 195309 w 1518082"/>
              <a:gd name="connsiteY33" fmla="*/ 585927 h 1526960"/>
              <a:gd name="connsiteX34" fmla="*/ 186432 w 1518082"/>
              <a:gd name="connsiteY34" fmla="*/ 648070 h 1526960"/>
              <a:gd name="connsiteX35" fmla="*/ 177554 w 1518082"/>
              <a:gd name="connsiteY35" fmla="*/ 683581 h 1526960"/>
              <a:gd name="connsiteX36" fmla="*/ 168676 w 1518082"/>
              <a:gd name="connsiteY36" fmla="*/ 745725 h 1526960"/>
              <a:gd name="connsiteX37" fmla="*/ 177554 w 1518082"/>
              <a:gd name="connsiteY37" fmla="*/ 798991 h 1526960"/>
              <a:gd name="connsiteX38" fmla="*/ 195309 w 1518082"/>
              <a:gd name="connsiteY38" fmla="*/ 825624 h 1526960"/>
              <a:gd name="connsiteX39" fmla="*/ 239698 w 1518082"/>
              <a:gd name="connsiteY39" fmla="*/ 861134 h 1526960"/>
              <a:gd name="connsiteX40" fmla="*/ 230820 w 1518082"/>
              <a:gd name="connsiteY40" fmla="*/ 905523 h 1526960"/>
              <a:gd name="connsiteX41" fmla="*/ 177554 w 1518082"/>
              <a:gd name="connsiteY41" fmla="*/ 941033 h 1526960"/>
              <a:gd name="connsiteX42" fmla="*/ 159799 w 1518082"/>
              <a:gd name="connsiteY42" fmla="*/ 958789 h 1526960"/>
              <a:gd name="connsiteX43" fmla="*/ 133166 w 1518082"/>
              <a:gd name="connsiteY43" fmla="*/ 967666 h 1526960"/>
              <a:gd name="connsiteX44" fmla="*/ 97655 w 1518082"/>
              <a:gd name="connsiteY44" fmla="*/ 1012055 h 1526960"/>
              <a:gd name="connsiteX45" fmla="*/ 79900 w 1518082"/>
              <a:gd name="connsiteY45" fmla="*/ 1065321 h 1526960"/>
              <a:gd name="connsiteX46" fmla="*/ 71022 w 1518082"/>
              <a:gd name="connsiteY46" fmla="*/ 1091954 h 1526960"/>
              <a:gd name="connsiteX47" fmla="*/ 62144 w 1518082"/>
              <a:gd name="connsiteY47" fmla="*/ 1118587 h 1526960"/>
              <a:gd name="connsiteX48" fmla="*/ 53267 w 1518082"/>
              <a:gd name="connsiteY48" fmla="*/ 1145220 h 1526960"/>
              <a:gd name="connsiteX49" fmla="*/ 53267 w 1518082"/>
              <a:gd name="connsiteY49" fmla="*/ 1278385 h 1526960"/>
              <a:gd name="connsiteX50" fmla="*/ 44389 w 1518082"/>
              <a:gd name="connsiteY50" fmla="*/ 1305018 h 1526960"/>
              <a:gd name="connsiteX51" fmla="*/ 8878 w 1518082"/>
              <a:gd name="connsiteY51" fmla="*/ 1340529 h 1526960"/>
              <a:gd name="connsiteX52" fmla="*/ 0 w 1518082"/>
              <a:gd name="connsiteY52" fmla="*/ 1367162 h 1526960"/>
              <a:gd name="connsiteX53" fmla="*/ 8878 w 1518082"/>
              <a:gd name="connsiteY53" fmla="*/ 1402672 h 1526960"/>
              <a:gd name="connsiteX54" fmla="*/ 53267 w 1518082"/>
              <a:gd name="connsiteY54" fmla="*/ 1429305 h 1526960"/>
              <a:gd name="connsiteX55" fmla="*/ 97655 w 1518082"/>
              <a:gd name="connsiteY55" fmla="*/ 1438183 h 1526960"/>
              <a:gd name="connsiteX56" fmla="*/ 133166 w 1518082"/>
              <a:gd name="connsiteY56" fmla="*/ 1447061 h 1526960"/>
              <a:gd name="connsiteX57" fmla="*/ 186432 w 1518082"/>
              <a:gd name="connsiteY57" fmla="*/ 1464816 h 1526960"/>
              <a:gd name="connsiteX58" fmla="*/ 248575 w 1518082"/>
              <a:gd name="connsiteY58" fmla="*/ 1473694 h 1526960"/>
              <a:gd name="connsiteX59" fmla="*/ 328474 w 1518082"/>
              <a:gd name="connsiteY59" fmla="*/ 1464816 h 1526960"/>
              <a:gd name="connsiteX60" fmla="*/ 337352 w 1518082"/>
              <a:gd name="connsiteY60" fmla="*/ 1438183 h 1526960"/>
              <a:gd name="connsiteX61" fmla="*/ 284086 w 1518082"/>
              <a:gd name="connsiteY61" fmla="*/ 1411550 h 1526960"/>
              <a:gd name="connsiteX62" fmla="*/ 275208 w 1518082"/>
              <a:gd name="connsiteY62" fmla="*/ 1384917 h 1526960"/>
              <a:gd name="connsiteX63" fmla="*/ 301841 w 1518082"/>
              <a:gd name="connsiteY63" fmla="*/ 1376039 h 1526960"/>
              <a:gd name="connsiteX64" fmla="*/ 346230 w 1518082"/>
              <a:gd name="connsiteY64" fmla="*/ 1367162 h 1526960"/>
              <a:gd name="connsiteX65" fmla="*/ 399496 w 1518082"/>
              <a:gd name="connsiteY65" fmla="*/ 1340529 h 1526960"/>
              <a:gd name="connsiteX66" fmla="*/ 417251 w 1518082"/>
              <a:gd name="connsiteY66" fmla="*/ 1322773 h 1526960"/>
              <a:gd name="connsiteX67" fmla="*/ 443884 w 1518082"/>
              <a:gd name="connsiteY67" fmla="*/ 1305018 h 1526960"/>
              <a:gd name="connsiteX68" fmla="*/ 497150 w 1518082"/>
              <a:gd name="connsiteY68" fmla="*/ 1322773 h 1526960"/>
              <a:gd name="connsiteX69" fmla="*/ 523783 w 1518082"/>
              <a:gd name="connsiteY69" fmla="*/ 1331651 h 1526960"/>
              <a:gd name="connsiteX70" fmla="*/ 541538 w 1518082"/>
              <a:gd name="connsiteY70" fmla="*/ 1358284 h 1526960"/>
              <a:gd name="connsiteX71" fmla="*/ 559294 w 1518082"/>
              <a:gd name="connsiteY71" fmla="*/ 1411550 h 1526960"/>
              <a:gd name="connsiteX72" fmla="*/ 612560 w 1518082"/>
              <a:gd name="connsiteY72" fmla="*/ 1429305 h 1526960"/>
              <a:gd name="connsiteX73" fmla="*/ 710214 w 1518082"/>
              <a:gd name="connsiteY73" fmla="*/ 1402672 h 1526960"/>
              <a:gd name="connsiteX74" fmla="*/ 745725 w 1518082"/>
              <a:gd name="connsiteY74" fmla="*/ 1411550 h 1526960"/>
              <a:gd name="connsiteX75" fmla="*/ 772358 w 1518082"/>
              <a:gd name="connsiteY75" fmla="*/ 1429305 h 1526960"/>
              <a:gd name="connsiteX76" fmla="*/ 870012 w 1518082"/>
              <a:gd name="connsiteY76" fmla="*/ 1420428 h 1526960"/>
              <a:gd name="connsiteX77" fmla="*/ 949911 w 1518082"/>
              <a:gd name="connsiteY77" fmla="*/ 1429305 h 1526960"/>
              <a:gd name="connsiteX78" fmla="*/ 976544 w 1518082"/>
              <a:gd name="connsiteY78" fmla="*/ 1438183 h 1526960"/>
              <a:gd name="connsiteX79" fmla="*/ 1038688 w 1518082"/>
              <a:gd name="connsiteY79" fmla="*/ 1491449 h 1526960"/>
              <a:gd name="connsiteX80" fmla="*/ 1091954 w 1518082"/>
              <a:gd name="connsiteY80" fmla="*/ 1509204 h 1526960"/>
              <a:gd name="connsiteX81" fmla="*/ 1118587 w 1518082"/>
              <a:gd name="connsiteY81" fmla="*/ 1518082 h 1526960"/>
              <a:gd name="connsiteX82" fmla="*/ 1145220 w 1518082"/>
              <a:gd name="connsiteY82" fmla="*/ 1526960 h 1526960"/>
              <a:gd name="connsiteX83" fmla="*/ 1171853 w 1518082"/>
              <a:gd name="connsiteY83" fmla="*/ 1518082 h 1526960"/>
              <a:gd name="connsiteX84" fmla="*/ 1180731 w 1518082"/>
              <a:gd name="connsiteY84" fmla="*/ 1491449 h 1526960"/>
              <a:gd name="connsiteX85" fmla="*/ 1189608 w 1518082"/>
              <a:gd name="connsiteY85" fmla="*/ 1376039 h 1526960"/>
              <a:gd name="connsiteX86" fmla="*/ 1242874 w 1518082"/>
              <a:gd name="connsiteY86" fmla="*/ 1367162 h 1526960"/>
              <a:gd name="connsiteX87" fmla="*/ 1269507 w 1518082"/>
              <a:gd name="connsiteY87" fmla="*/ 1358284 h 1526960"/>
              <a:gd name="connsiteX88" fmla="*/ 1305018 w 1518082"/>
              <a:gd name="connsiteY88" fmla="*/ 1340529 h 1526960"/>
              <a:gd name="connsiteX89" fmla="*/ 1331651 w 1518082"/>
              <a:gd name="connsiteY89" fmla="*/ 1393795 h 1526960"/>
              <a:gd name="connsiteX90" fmla="*/ 1384917 w 1518082"/>
              <a:gd name="connsiteY90" fmla="*/ 1429305 h 1526960"/>
              <a:gd name="connsiteX91" fmla="*/ 1491449 w 1518082"/>
              <a:gd name="connsiteY91" fmla="*/ 1411550 h 1526960"/>
              <a:gd name="connsiteX92" fmla="*/ 1518082 w 1518082"/>
              <a:gd name="connsiteY92" fmla="*/ 1393795 h 1526960"/>
              <a:gd name="connsiteX93" fmla="*/ 1500327 w 1518082"/>
              <a:gd name="connsiteY93" fmla="*/ 1313896 h 1526960"/>
              <a:gd name="connsiteX94" fmla="*/ 1455938 w 1518082"/>
              <a:gd name="connsiteY94" fmla="*/ 1278385 h 1526960"/>
              <a:gd name="connsiteX95" fmla="*/ 1411550 w 1518082"/>
              <a:gd name="connsiteY95" fmla="*/ 1242874 h 1526960"/>
              <a:gd name="connsiteX96" fmla="*/ 1376039 w 1518082"/>
              <a:gd name="connsiteY96" fmla="*/ 1171853 h 1526960"/>
              <a:gd name="connsiteX97" fmla="*/ 1358284 w 1518082"/>
              <a:gd name="connsiteY97" fmla="*/ 1083076 h 1526960"/>
              <a:gd name="connsiteX98" fmla="*/ 1349406 w 1518082"/>
              <a:gd name="connsiteY98" fmla="*/ 1047565 h 1526960"/>
              <a:gd name="connsiteX99" fmla="*/ 1296140 w 1518082"/>
              <a:gd name="connsiteY99" fmla="*/ 1012055 h 1526960"/>
              <a:gd name="connsiteX100" fmla="*/ 1269507 w 1518082"/>
              <a:gd name="connsiteY100" fmla="*/ 967666 h 1526960"/>
              <a:gd name="connsiteX101" fmla="*/ 1233997 w 1518082"/>
              <a:gd name="connsiteY101" fmla="*/ 914400 h 1526960"/>
              <a:gd name="connsiteX102" fmla="*/ 1171853 w 1518082"/>
              <a:gd name="connsiteY102" fmla="*/ 896645 h 1526960"/>
              <a:gd name="connsiteX103" fmla="*/ 1145220 w 1518082"/>
              <a:gd name="connsiteY103" fmla="*/ 878890 h 1526960"/>
              <a:gd name="connsiteX104" fmla="*/ 1127465 w 1518082"/>
              <a:gd name="connsiteY104" fmla="*/ 861134 h 1526960"/>
              <a:gd name="connsiteX105" fmla="*/ 1074199 w 1518082"/>
              <a:gd name="connsiteY105" fmla="*/ 843379 h 1526960"/>
              <a:gd name="connsiteX106" fmla="*/ 1047566 w 1518082"/>
              <a:gd name="connsiteY106" fmla="*/ 834501 h 1526960"/>
              <a:gd name="connsiteX107" fmla="*/ 1038688 w 1518082"/>
              <a:gd name="connsiteY107" fmla="*/ 807868 h 1526960"/>
              <a:gd name="connsiteX108" fmla="*/ 1020933 w 1518082"/>
              <a:gd name="connsiteY108" fmla="*/ 781235 h 1526960"/>
              <a:gd name="connsiteX109" fmla="*/ 1047566 w 1518082"/>
              <a:gd name="connsiteY109" fmla="*/ 763480 h 1526960"/>
              <a:gd name="connsiteX110" fmla="*/ 1091954 w 1518082"/>
              <a:gd name="connsiteY110" fmla="*/ 701336 h 1526960"/>
              <a:gd name="connsiteX111" fmla="*/ 1091954 w 1518082"/>
              <a:gd name="connsiteY111" fmla="*/ 603682 h 1526960"/>
              <a:gd name="connsiteX112" fmla="*/ 1074199 w 1518082"/>
              <a:gd name="connsiteY112" fmla="*/ 577049 h 1526960"/>
              <a:gd name="connsiteX113" fmla="*/ 1038688 w 1518082"/>
              <a:gd name="connsiteY113" fmla="*/ 541538 h 1526960"/>
              <a:gd name="connsiteX114" fmla="*/ 1012055 w 1518082"/>
              <a:gd name="connsiteY114" fmla="*/ 488272 h 1526960"/>
              <a:gd name="connsiteX115" fmla="*/ 1003177 w 1518082"/>
              <a:gd name="connsiteY115" fmla="*/ 461639 h 1526960"/>
              <a:gd name="connsiteX116" fmla="*/ 976544 w 1518082"/>
              <a:gd name="connsiteY116" fmla="*/ 452762 h 1526960"/>
              <a:gd name="connsiteX117" fmla="*/ 958789 w 1518082"/>
              <a:gd name="connsiteY117" fmla="*/ 399496 h 1526960"/>
              <a:gd name="connsiteX118" fmla="*/ 967667 w 1518082"/>
              <a:gd name="connsiteY118" fmla="*/ 363985 h 1526960"/>
              <a:gd name="connsiteX119" fmla="*/ 985422 w 1518082"/>
              <a:gd name="connsiteY119" fmla="*/ 346229 h 1526960"/>
              <a:gd name="connsiteX120" fmla="*/ 1003177 w 1518082"/>
              <a:gd name="connsiteY120" fmla="*/ 319596 h 1526960"/>
              <a:gd name="connsiteX121" fmla="*/ 967667 w 1518082"/>
              <a:gd name="connsiteY121" fmla="*/ 195309 h 1526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1518082" h="1526960">
                <a:moveTo>
                  <a:pt x="967667" y="195309"/>
                </a:moveTo>
                <a:cubicBezTo>
                  <a:pt x="951391" y="173115"/>
                  <a:pt x="926110" y="190174"/>
                  <a:pt x="905523" y="186431"/>
                </a:cubicBezTo>
                <a:cubicBezTo>
                  <a:pt x="867353" y="179491"/>
                  <a:pt x="876664" y="178186"/>
                  <a:pt x="843379" y="168676"/>
                </a:cubicBezTo>
                <a:cubicBezTo>
                  <a:pt x="831647" y="165324"/>
                  <a:pt x="819555" y="163304"/>
                  <a:pt x="807868" y="159798"/>
                </a:cubicBezTo>
                <a:cubicBezTo>
                  <a:pt x="789942" y="154420"/>
                  <a:pt x="754602" y="142043"/>
                  <a:pt x="754602" y="142043"/>
                </a:cubicBezTo>
                <a:cubicBezTo>
                  <a:pt x="757561" y="121328"/>
                  <a:pt x="759376" y="100418"/>
                  <a:pt x="763480" y="79899"/>
                </a:cubicBezTo>
                <a:cubicBezTo>
                  <a:pt x="765315" y="70723"/>
                  <a:pt x="772358" y="62624"/>
                  <a:pt x="772358" y="53266"/>
                </a:cubicBezTo>
                <a:cubicBezTo>
                  <a:pt x="772358" y="35266"/>
                  <a:pt x="766439" y="17755"/>
                  <a:pt x="763480" y="0"/>
                </a:cubicBezTo>
                <a:cubicBezTo>
                  <a:pt x="761160" y="580"/>
                  <a:pt x="707125" y="13124"/>
                  <a:pt x="701336" y="17756"/>
                </a:cubicBezTo>
                <a:cubicBezTo>
                  <a:pt x="693005" y="24421"/>
                  <a:pt x="689499" y="35511"/>
                  <a:pt x="683581" y="44389"/>
                </a:cubicBezTo>
                <a:cubicBezTo>
                  <a:pt x="680622" y="59185"/>
                  <a:pt x="682189" y="75676"/>
                  <a:pt x="674703" y="88777"/>
                </a:cubicBezTo>
                <a:cubicBezTo>
                  <a:pt x="669409" y="98041"/>
                  <a:pt x="656401" y="99867"/>
                  <a:pt x="648070" y="106532"/>
                </a:cubicBezTo>
                <a:cubicBezTo>
                  <a:pt x="613252" y="134387"/>
                  <a:pt x="649935" y="117749"/>
                  <a:pt x="603682" y="133165"/>
                </a:cubicBezTo>
                <a:cubicBezTo>
                  <a:pt x="602528" y="136628"/>
                  <a:pt x="590553" y="199022"/>
                  <a:pt x="568171" y="204187"/>
                </a:cubicBezTo>
                <a:cubicBezTo>
                  <a:pt x="536322" y="211537"/>
                  <a:pt x="503068" y="210105"/>
                  <a:pt x="470517" y="213064"/>
                </a:cubicBezTo>
                <a:cubicBezTo>
                  <a:pt x="464599" y="218983"/>
                  <a:pt x="457068" y="223643"/>
                  <a:pt x="452762" y="230820"/>
                </a:cubicBezTo>
                <a:cubicBezTo>
                  <a:pt x="447947" y="238844"/>
                  <a:pt x="450501" y="250836"/>
                  <a:pt x="443884" y="257453"/>
                </a:cubicBezTo>
                <a:cubicBezTo>
                  <a:pt x="437267" y="264070"/>
                  <a:pt x="426129" y="263371"/>
                  <a:pt x="417251" y="266330"/>
                </a:cubicBezTo>
                <a:cubicBezTo>
                  <a:pt x="392101" y="341777"/>
                  <a:pt x="427176" y="249787"/>
                  <a:pt x="390618" y="310719"/>
                </a:cubicBezTo>
                <a:cubicBezTo>
                  <a:pt x="385803" y="318743"/>
                  <a:pt x="384699" y="328474"/>
                  <a:pt x="381740" y="337352"/>
                </a:cubicBezTo>
                <a:cubicBezTo>
                  <a:pt x="387659" y="343270"/>
                  <a:pt x="395190" y="347930"/>
                  <a:pt x="399496" y="355107"/>
                </a:cubicBezTo>
                <a:cubicBezTo>
                  <a:pt x="404311" y="363131"/>
                  <a:pt x="410208" y="372564"/>
                  <a:pt x="408373" y="381740"/>
                </a:cubicBezTo>
                <a:cubicBezTo>
                  <a:pt x="404891" y="399150"/>
                  <a:pt x="375204" y="404634"/>
                  <a:pt x="363985" y="408373"/>
                </a:cubicBezTo>
                <a:cubicBezTo>
                  <a:pt x="355107" y="405414"/>
                  <a:pt x="344967" y="404935"/>
                  <a:pt x="337352" y="399496"/>
                </a:cubicBezTo>
                <a:cubicBezTo>
                  <a:pt x="323730" y="389766"/>
                  <a:pt x="318081" y="368045"/>
                  <a:pt x="301841" y="363985"/>
                </a:cubicBezTo>
                <a:lnTo>
                  <a:pt x="266331" y="355107"/>
                </a:lnTo>
                <a:cubicBezTo>
                  <a:pt x="257453" y="358066"/>
                  <a:pt x="247313" y="358546"/>
                  <a:pt x="239698" y="363985"/>
                </a:cubicBezTo>
                <a:cubicBezTo>
                  <a:pt x="226076" y="373715"/>
                  <a:pt x="220798" y="397420"/>
                  <a:pt x="204187" y="399496"/>
                </a:cubicBezTo>
                <a:lnTo>
                  <a:pt x="133166" y="408373"/>
                </a:lnTo>
                <a:cubicBezTo>
                  <a:pt x="136125" y="417251"/>
                  <a:pt x="134257" y="429815"/>
                  <a:pt x="142043" y="435006"/>
                </a:cubicBezTo>
                <a:cubicBezTo>
                  <a:pt x="154598" y="443376"/>
                  <a:pt x="171793" y="440224"/>
                  <a:pt x="186432" y="443884"/>
                </a:cubicBezTo>
                <a:cubicBezTo>
                  <a:pt x="195510" y="446154"/>
                  <a:pt x="204187" y="449803"/>
                  <a:pt x="213065" y="452762"/>
                </a:cubicBezTo>
                <a:cubicBezTo>
                  <a:pt x="226086" y="491829"/>
                  <a:pt x="226457" y="479094"/>
                  <a:pt x="213065" y="532661"/>
                </a:cubicBezTo>
                <a:cubicBezTo>
                  <a:pt x="208526" y="550818"/>
                  <a:pt x="195309" y="585927"/>
                  <a:pt x="195309" y="585927"/>
                </a:cubicBezTo>
                <a:cubicBezTo>
                  <a:pt x="192350" y="606641"/>
                  <a:pt x="190175" y="627483"/>
                  <a:pt x="186432" y="648070"/>
                </a:cubicBezTo>
                <a:cubicBezTo>
                  <a:pt x="184249" y="660075"/>
                  <a:pt x="179737" y="671576"/>
                  <a:pt x="177554" y="683581"/>
                </a:cubicBezTo>
                <a:cubicBezTo>
                  <a:pt x="173811" y="704168"/>
                  <a:pt x="171635" y="725010"/>
                  <a:pt x="168676" y="745725"/>
                </a:cubicBezTo>
                <a:cubicBezTo>
                  <a:pt x="171635" y="763480"/>
                  <a:pt x="171862" y="781914"/>
                  <a:pt x="177554" y="798991"/>
                </a:cubicBezTo>
                <a:cubicBezTo>
                  <a:pt x="180928" y="809113"/>
                  <a:pt x="188644" y="817293"/>
                  <a:pt x="195309" y="825624"/>
                </a:cubicBezTo>
                <a:cubicBezTo>
                  <a:pt x="209765" y="843694"/>
                  <a:pt x="219925" y="847952"/>
                  <a:pt x="239698" y="861134"/>
                </a:cubicBezTo>
                <a:cubicBezTo>
                  <a:pt x="236739" y="875930"/>
                  <a:pt x="240084" y="893612"/>
                  <a:pt x="230820" y="905523"/>
                </a:cubicBezTo>
                <a:cubicBezTo>
                  <a:pt x="217719" y="922367"/>
                  <a:pt x="192643" y="925944"/>
                  <a:pt x="177554" y="941033"/>
                </a:cubicBezTo>
                <a:cubicBezTo>
                  <a:pt x="171636" y="946952"/>
                  <a:pt x="166976" y="954483"/>
                  <a:pt x="159799" y="958789"/>
                </a:cubicBezTo>
                <a:cubicBezTo>
                  <a:pt x="151775" y="963604"/>
                  <a:pt x="142044" y="964707"/>
                  <a:pt x="133166" y="967666"/>
                </a:cubicBezTo>
                <a:cubicBezTo>
                  <a:pt x="118408" y="982424"/>
                  <a:pt x="106614" y="991896"/>
                  <a:pt x="97655" y="1012055"/>
                </a:cubicBezTo>
                <a:cubicBezTo>
                  <a:pt x="90054" y="1029158"/>
                  <a:pt x="85818" y="1047566"/>
                  <a:pt x="79900" y="1065321"/>
                </a:cubicBezTo>
                <a:lnTo>
                  <a:pt x="71022" y="1091954"/>
                </a:lnTo>
                <a:lnTo>
                  <a:pt x="62144" y="1118587"/>
                </a:lnTo>
                <a:lnTo>
                  <a:pt x="53267" y="1145220"/>
                </a:lnTo>
                <a:cubicBezTo>
                  <a:pt x="61696" y="1237942"/>
                  <a:pt x="70650" y="1217541"/>
                  <a:pt x="53267" y="1278385"/>
                </a:cubicBezTo>
                <a:cubicBezTo>
                  <a:pt x="50696" y="1287383"/>
                  <a:pt x="49828" y="1297403"/>
                  <a:pt x="44389" y="1305018"/>
                </a:cubicBezTo>
                <a:cubicBezTo>
                  <a:pt x="34659" y="1318640"/>
                  <a:pt x="8878" y="1340529"/>
                  <a:pt x="8878" y="1340529"/>
                </a:cubicBezTo>
                <a:cubicBezTo>
                  <a:pt x="5919" y="1349407"/>
                  <a:pt x="0" y="1357804"/>
                  <a:pt x="0" y="1367162"/>
                </a:cubicBezTo>
                <a:cubicBezTo>
                  <a:pt x="0" y="1379363"/>
                  <a:pt x="3422" y="1391759"/>
                  <a:pt x="8878" y="1402672"/>
                </a:cubicBezTo>
                <a:cubicBezTo>
                  <a:pt x="17852" y="1420620"/>
                  <a:pt x="35908" y="1424965"/>
                  <a:pt x="53267" y="1429305"/>
                </a:cubicBezTo>
                <a:cubicBezTo>
                  <a:pt x="67906" y="1432965"/>
                  <a:pt x="82925" y="1434910"/>
                  <a:pt x="97655" y="1438183"/>
                </a:cubicBezTo>
                <a:cubicBezTo>
                  <a:pt x="109566" y="1440830"/>
                  <a:pt x="121479" y="1443555"/>
                  <a:pt x="133166" y="1447061"/>
                </a:cubicBezTo>
                <a:cubicBezTo>
                  <a:pt x="151092" y="1452439"/>
                  <a:pt x="167904" y="1462169"/>
                  <a:pt x="186432" y="1464816"/>
                </a:cubicBezTo>
                <a:lnTo>
                  <a:pt x="248575" y="1473694"/>
                </a:lnTo>
                <a:cubicBezTo>
                  <a:pt x="275208" y="1470735"/>
                  <a:pt x="303594" y="1474768"/>
                  <a:pt x="328474" y="1464816"/>
                </a:cubicBezTo>
                <a:cubicBezTo>
                  <a:pt x="337163" y="1461341"/>
                  <a:pt x="340827" y="1446872"/>
                  <a:pt x="337352" y="1438183"/>
                </a:cubicBezTo>
                <a:cubicBezTo>
                  <a:pt x="332057" y="1424946"/>
                  <a:pt x="295297" y="1415287"/>
                  <a:pt x="284086" y="1411550"/>
                </a:cubicBezTo>
                <a:cubicBezTo>
                  <a:pt x="281127" y="1402672"/>
                  <a:pt x="271023" y="1393287"/>
                  <a:pt x="275208" y="1384917"/>
                </a:cubicBezTo>
                <a:cubicBezTo>
                  <a:pt x="279393" y="1376547"/>
                  <a:pt x="292762" y="1378309"/>
                  <a:pt x="301841" y="1376039"/>
                </a:cubicBezTo>
                <a:cubicBezTo>
                  <a:pt x="316480" y="1372379"/>
                  <a:pt x="331591" y="1370822"/>
                  <a:pt x="346230" y="1367162"/>
                </a:cubicBezTo>
                <a:cubicBezTo>
                  <a:pt x="370096" y="1361196"/>
                  <a:pt x="379773" y="1356308"/>
                  <a:pt x="399496" y="1340529"/>
                </a:cubicBezTo>
                <a:cubicBezTo>
                  <a:pt x="406032" y="1335300"/>
                  <a:pt x="410715" y="1328002"/>
                  <a:pt x="417251" y="1322773"/>
                </a:cubicBezTo>
                <a:cubicBezTo>
                  <a:pt x="425582" y="1316108"/>
                  <a:pt x="435006" y="1310936"/>
                  <a:pt x="443884" y="1305018"/>
                </a:cubicBezTo>
                <a:lnTo>
                  <a:pt x="497150" y="1322773"/>
                </a:lnTo>
                <a:lnTo>
                  <a:pt x="523783" y="1331651"/>
                </a:lnTo>
                <a:cubicBezTo>
                  <a:pt x="529701" y="1340529"/>
                  <a:pt x="537205" y="1348534"/>
                  <a:pt x="541538" y="1358284"/>
                </a:cubicBezTo>
                <a:cubicBezTo>
                  <a:pt x="549139" y="1375387"/>
                  <a:pt x="541539" y="1405632"/>
                  <a:pt x="559294" y="1411550"/>
                </a:cubicBezTo>
                <a:lnTo>
                  <a:pt x="612560" y="1429305"/>
                </a:lnTo>
                <a:cubicBezTo>
                  <a:pt x="692660" y="1409280"/>
                  <a:pt x="660431" y="1419267"/>
                  <a:pt x="710214" y="1402672"/>
                </a:cubicBezTo>
                <a:cubicBezTo>
                  <a:pt x="722051" y="1405631"/>
                  <a:pt x="734510" y="1406744"/>
                  <a:pt x="745725" y="1411550"/>
                </a:cubicBezTo>
                <a:cubicBezTo>
                  <a:pt x="755532" y="1415753"/>
                  <a:pt x="761716" y="1428545"/>
                  <a:pt x="772358" y="1429305"/>
                </a:cubicBezTo>
                <a:cubicBezTo>
                  <a:pt x="804960" y="1431634"/>
                  <a:pt x="837461" y="1423387"/>
                  <a:pt x="870012" y="1420428"/>
                </a:cubicBezTo>
                <a:cubicBezTo>
                  <a:pt x="914400" y="1405631"/>
                  <a:pt x="887768" y="1408591"/>
                  <a:pt x="949911" y="1429305"/>
                </a:cubicBezTo>
                <a:lnTo>
                  <a:pt x="976544" y="1438183"/>
                </a:lnTo>
                <a:cubicBezTo>
                  <a:pt x="994145" y="1455784"/>
                  <a:pt x="1014350" y="1480633"/>
                  <a:pt x="1038688" y="1491449"/>
                </a:cubicBezTo>
                <a:cubicBezTo>
                  <a:pt x="1055791" y="1499050"/>
                  <a:pt x="1074199" y="1503286"/>
                  <a:pt x="1091954" y="1509204"/>
                </a:cubicBezTo>
                <a:lnTo>
                  <a:pt x="1118587" y="1518082"/>
                </a:lnTo>
                <a:lnTo>
                  <a:pt x="1145220" y="1526960"/>
                </a:lnTo>
                <a:cubicBezTo>
                  <a:pt x="1154098" y="1524001"/>
                  <a:pt x="1165236" y="1524699"/>
                  <a:pt x="1171853" y="1518082"/>
                </a:cubicBezTo>
                <a:cubicBezTo>
                  <a:pt x="1178470" y="1511465"/>
                  <a:pt x="1179570" y="1500735"/>
                  <a:pt x="1180731" y="1491449"/>
                </a:cubicBezTo>
                <a:cubicBezTo>
                  <a:pt x="1185517" y="1453163"/>
                  <a:pt x="1172353" y="1410549"/>
                  <a:pt x="1189608" y="1376039"/>
                </a:cubicBezTo>
                <a:cubicBezTo>
                  <a:pt x="1197658" y="1359939"/>
                  <a:pt x="1225119" y="1370121"/>
                  <a:pt x="1242874" y="1367162"/>
                </a:cubicBezTo>
                <a:cubicBezTo>
                  <a:pt x="1251752" y="1364203"/>
                  <a:pt x="1262890" y="1364901"/>
                  <a:pt x="1269507" y="1358284"/>
                </a:cubicBezTo>
                <a:cubicBezTo>
                  <a:pt x="1299099" y="1328692"/>
                  <a:pt x="1251752" y="1322773"/>
                  <a:pt x="1305018" y="1340529"/>
                </a:cubicBezTo>
                <a:cubicBezTo>
                  <a:pt x="1311350" y="1359525"/>
                  <a:pt x="1315455" y="1379623"/>
                  <a:pt x="1331651" y="1393795"/>
                </a:cubicBezTo>
                <a:cubicBezTo>
                  <a:pt x="1347710" y="1407847"/>
                  <a:pt x="1384917" y="1429305"/>
                  <a:pt x="1384917" y="1429305"/>
                </a:cubicBezTo>
                <a:cubicBezTo>
                  <a:pt x="1410240" y="1426492"/>
                  <a:pt x="1461701" y="1426424"/>
                  <a:pt x="1491449" y="1411550"/>
                </a:cubicBezTo>
                <a:cubicBezTo>
                  <a:pt x="1500992" y="1406778"/>
                  <a:pt x="1509204" y="1399713"/>
                  <a:pt x="1518082" y="1393795"/>
                </a:cubicBezTo>
                <a:cubicBezTo>
                  <a:pt x="1516290" y="1383044"/>
                  <a:pt x="1510412" y="1330705"/>
                  <a:pt x="1500327" y="1313896"/>
                </a:cubicBezTo>
                <a:cubicBezTo>
                  <a:pt x="1490433" y="1297406"/>
                  <a:pt x="1469897" y="1289552"/>
                  <a:pt x="1455938" y="1278385"/>
                </a:cubicBezTo>
                <a:cubicBezTo>
                  <a:pt x="1392689" y="1227785"/>
                  <a:pt x="1493523" y="1297522"/>
                  <a:pt x="1411550" y="1242874"/>
                </a:cubicBezTo>
                <a:cubicBezTo>
                  <a:pt x="1391148" y="1181667"/>
                  <a:pt x="1407029" y="1202842"/>
                  <a:pt x="1376039" y="1171853"/>
                </a:cubicBezTo>
                <a:cubicBezTo>
                  <a:pt x="1357808" y="1117155"/>
                  <a:pt x="1374607" y="1172850"/>
                  <a:pt x="1358284" y="1083076"/>
                </a:cubicBezTo>
                <a:cubicBezTo>
                  <a:pt x="1356101" y="1071071"/>
                  <a:pt x="1357441" y="1056747"/>
                  <a:pt x="1349406" y="1047565"/>
                </a:cubicBezTo>
                <a:cubicBezTo>
                  <a:pt x="1335354" y="1031506"/>
                  <a:pt x="1296140" y="1012055"/>
                  <a:pt x="1296140" y="1012055"/>
                </a:cubicBezTo>
                <a:cubicBezTo>
                  <a:pt x="1279167" y="961132"/>
                  <a:pt x="1298754" y="1006663"/>
                  <a:pt x="1269507" y="967666"/>
                </a:cubicBezTo>
                <a:cubicBezTo>
                  <a:pt x="1256704" y="950595"/>
                  <a:pt x="1254699" y="919575"/>
                  <a:pt x="1233997" y="914400"/>
                </a:cubicBezTo>
                <a:cubicBezTo>
                  <a:pt x="1222614" y="911554"/>
                  <a:pt x="1184593" y="903015"/>
                  <a:pt x="1171853" y="896645"/>
                </a:cubicBezTo>
                <a:cubicBezTo>
                  <a:pt x="1162310" y="891873"/>
                  <a:pt x="1153551" y="885555"/>
                  <a:pt x="1145220" y="878890"/>
                </a:cubicBezTo>
                <a:cubicBezTo>
                  <a:pt x="1138684" y="873661"/>
                  <a:pt x="1134951" y="864877"/>
                  <a:pt x="1127465" y="861134"/>
                </a:cubicBezTo>
                <a:cubicBezTo>
                  <a:pt x="1110725" y="852764"/>
                  <a:pt x="1091954" y="849297"/>
                  <a:pt x="1074199" y="843379"/>
                </a:cubicBezTo>
                <a:lnTo>
                  <a:pt x="1047566" y="834501"/>
                </a:lnTo>
                <a:cubicBezTo>
                  <a:pt x="1044607" y="825623"/>
                  <a:pt x="1042873" y="816238"/>
                  <a:pt x="1038688" y="807868"/>
                </a:cubicBezTo>
                <a:cubicBezTo>
                  <a:pt x="1033916" y="798325"/>
                  <a:pt x="1018840" y="791697"/>
                  <a:pt x="1020933" y="781235"/>
                </a:cubicBezTo>
                <a:cubicBezTo>
                  <a:pt x="1023026" y="770773"/>
                  <a:pt x="1038688" y="769398"/>
                  <a:pt x="1047566" y="763480"/>
                </a:cubicBezTo>
                <a:cubicBezTo>
                  <a:pt x="1068280" y="701336"/>
                  <a:pt x="1047566" y="716133"/>
                  <a:pt x="1091954" y="701336"/>
                </a:cubicBezTo>
                <a:cubicBezTo>
                  <a:pt x="1105818" y="659747"/>
                  <a:pt x="1108518" y="664415"/>
                  <a:pt x="1091954" y="603682"/>
                </a:cubicBezTo>
                <a:cubicBezTo>
                  <a:pt x="1089147" y="593388"/>
                  <a:pt x="1081143" y="585150"/>
                  <a:pt x="1074199" y="577049"/>
                </a:cubicBezTo>
                <a:cubicBezTo>
                  <a:pt x="1063305" y="564339"/>
                  <a:pt x="1038688" y="541538"/>
                  <a:pt x="1038688" y="541538"/>
                </a:cubicBezTo>
                <a:cubicBezTo>
                  <a:pt x="1016791" y="453957"/>
                  <a:pt x="1045975" y="544807"/>
                  <a:pt x="1012055" y="488272"/>
                </a:cubicBezTo>
                <a:cubicBezTo>
                  <a:pt x="1007240" y="480248"/>
                  <a:pt x="1009794" y="468256"/>
                  <a:pt x="1003177" y="461639"/>
                </a:cubicBezTo>
                <a:cubicBezTo>
                  <a:pt x="996560" y="455022"/>
                  <a:pt x="985422" y="455721"/>
                  <a:pt x="976544" y="452762"/>
                </a:cubicBezTo>
                <a:cubicBezTo>
                  <a:pt x="970626" y="435007"/>
                  <a:pt x="954250" y="417653"/>
                  <a:pt x="958789" y="399496"/>
                </a:cubicBezTo>
                <a:cubicBezTo>
                  <a:pt x="961748" y="387659"/>
                  <a:pt x="962210" y="374898"/>
                  <a:pt x="967667" y="363985"/>
                </a:cubicBezTo>
                <a:cubicBezTo>
                  <a:pt x="971410" y="356499"/>
                  <a:pt x="980193" y="352765"/>
                  <a:pt x="985422" y="346229"/>
                </a:cubicBezTo>
                <a:cubicBezTo>
                  <a:pt x="992087" y="337897"/>
                  <a:pt x="997259" y="328474"/>
                  <a:pt x="1003177" y="319596"/>
                </a:cubicBezTo>
                <a:cubicBezTo>
                  <a:pt x="993569" y="233120"/>
                  <a:pt x="983943" y="217503"/>
                  <a:pt x="967667" y="195309"/>
                </a:cubicBezTo>
                <a:close/>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063847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p:tgtEl>
                                          <p:spTgt spid="6"/>
                                        </p:tgtEl>
                                        <p:attrNameLst>
                                          <p:attrName>ppt_x</p:attrName>
                                        </p:attrNameLst>
                                      </p:cBhvr>
                                      <p:tavLst>
                                        <p:tav tm="0">
                                          <p:val>
                                            <p:strVal val="#ppt_x-#ppt_w*1.125000"/>
                                          </p:val>
                                        </p:tav>
                                        <p:tav tm="100000">
                                          <p:val>
                                            <p:strVal val="#ppt_x"/>
                                          </p:val>
                                        </p:tav>
                                      </p:tavLst>
                                    </p:anim>
                                    <p:animEffect transition="in" filter="wipe(right)">
                                      <p:cBhvr>
                                        <p:cTn id="8" dur="1000"/>
                                        <p:tgtEl>
                                          <p:spTgt spid="6"/>
                                        </p:tgtEl>
                                      </p:cBhvr>
                                    </p:animEffec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1000" fill="hold"/>
                                        <p:tgtEl>
                                          <p:spTgt spid="10"/>
                                        </p:tgtEl>
                                        <p:attrNameLst>
                                          <p:attrName>ppt_w</p:attrName>
                                        </p:attrNameLst>
                                      </p:cBhvr>
                                      <p:tavLst>
                                        <p:tav tm="0">
                                          <p:val>
                                            <p:fltVal val="0"/>
                                          </p:val>
                                        </p:tav>
                                        <p:tav tm="100000">
                                          <p:val>
                                            <p:strVal val="#ppt_w"/>
                                          </p:val>
                                        </p:tav>
                                      </p:tavLst>
                                    </p:anim>
                                    <p:anim calcmode="lin" valueType="num">
                                      <p:cBhvr>
                                        <p:cTn id="14" dur="1000" fill="hold"/>
                                        <p:tgtEl>
                                          <p:spTgt spid="10"/>
                                        </p:tgtEl>
                                        <p:attrNameLst>
                                          <p:attrName>ppt_h</p:attrName>
                                        </p:attrNameLst>
                                      </p:cBhvr>
                                      <p:tavLst>
                                        <p:tav tm="0">
                                          <p:val>
                                            <p:fltVal val="0"/>
                                          </p:val>
                                        </p:tav>
                                        <p:tav tm="100000">
                                          <p:val>
                                            <p:strVal val="#ppt_h"/>
                                          </p:val>
                                        </p:tav>
                                      </p:tavLst>
                                    </p:anim>
                                    <p:animEffect transition="in" filter="fade">
                                      <p:cBhvr>
                                        <p:cTn id="15" dur="10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ppt_w</p:attrName>
                                        </p:attrNameLst>
                                      </p:cBhvr>
                                      <p:tavLst>
                                        <p:tav tm="0">
                                          <p:val>
                                            <p:fltVal val="0"/>
                                          </p:val>
                                        </p:tav>
                                        <p:tav tm="100000">
                                          <p:val>
                                            <p:strVal val="#ppt_w"/>
                                          </p:val>
                                        </p:tav>
                                      </p:tavLst>
                                    </p:anim>
                                    <p:anim calcmode="lin" valueType="num">
                                      <p:cBhvr>
                                        <p:cTn id="21" dur="1000" fill="hold"/>
                                        <p:tgtEl>
                                          <p:spTgt spid="7"/>
                                        </p:tgtEl>
                                        <p:attrNameLst>
                                          <p:attrName>ppt_h</p:attrName>
                                        </p:attrNameLst>
                                      </p:cBhvr>
                                      <p:tavLst>
                                        <p:tav tm="0">
                                          <p:val>
                                            <p:fltVal val="0"/>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C8B07BE3-C1B6-41C6-B3DF-D55A5879251B}"/>
              </a:ext>
            </a:extLst>
          </p:cNvPr>
          <p:cNvSpPr/>
          <p:nvPr/>
        </p:nvSpPr>
        <p:spPr>
          <a:xfrm>
            <a:off x="4283968" y="0"/>
            <a:ext cx="3877985"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古巴导弹危机</a:t>
            </a:r>
          </a:p>
        </p:txBody>
      </p:sp>
      <p:sp>
        <p:nvSpPr>
          <p:cNvPr id="9" name="矩形 8">
            <a:extLst>
              <a:ext uri="{FF2B5EF4-FFF2-40B4-BE49-F238E27FC236}">
                <a16:creationId xmlns:a16="http://schemas.microsoft.com/office/drawing/2014/main" id="{EBFA131F-430B-4365-99A3-75E6906D25AA}"/>
              </a:ext>
            </a:extLst>
          </p:cNvPr>
          <p:cNvSpPr/>
          <p:nvPr/>
        </p:nvSpPr>
        <p:spPr>
          <a:xfrm>
            <a:off x="1021536" y="0"/>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冷战的冲突</a:t>
            </a:r>
          </a:p>
        </p:txBody>
      </p:sp>
      <p:pic>
        <p:nvPicPr>
          <p:cNvPr id="2" name="图片 1">
            <a:extLst>
              <a:ext uri="{FF2B5EF4-FFF2-40B4-BE49-F238E27FC236}">
                <a16:creationId xmlns:a16="http://schemas.microsoft.com/office/drawing/2014/main" id="{4AD564B8-5C59-487E-8C67-33DB6202753B}"/>
              </a:ext>
            </a:extLst>
          </p:cNvPr>
          <p:cNvPicPr>
            <a:picLocks noChangeAspect="1"/>
          </p:cNvPicPr>
          <p:nvPr/>
        </p:nvPicPr>
        <p:blipFill>
          <a:blip r:embed="rId2"/>
          <a:stretch>
            <a:fillRect/>
          </a:stretch>
        </p:blipFill>
        <p:spPr>
          <a:xfrm>
            <a:off x="966548" y="980727"/>
            <a:ext cx="8012868" cy="5725811"/>
          </a:xfrm>
          <a:prstGeom prst="rect">
            <a:avLst/>
          </a:prstGeom>
        </p:spPr>
      </p:pic>
      <p:sp>
        <p:nvSpPr>
          <p:cNvPr id="11" name="文本框 10">
            <a:extLst>
              <a:ext uri="{FF2B5EF4-FFF2-40B4-BE49-F238E27FC236}">
                <a16:creationId xmlns:a16="http://schemas.microsoft.com/office/drawing/2014/main" id="{3CC31E79-FC0F-41F4-9511-06AD9FB3AD1A}"/>
              </a:ext>
            </a:extLst>
          </p:cNvPr>
          <p:cNvSpPr txBox="1"/>
          <p:nvPr/>
        </p:nvSpPr>
        <p:spPr>
          <a:xfrm>
            <a:off x="227884" y="1899416"/>
            <a:ext cx="738664" cy="3888432"/>
          </a:xfrm>
          <a:prstGeom prst="rect">
            <a:avLst/>
          </a:prstGeom>
          <a:solidFill>
            <a:schemeClr val="tx1"/>
          </a:solidFill>
        </p:spPr>
        <p:txBody>
          <a:bodyPr vert="eaVert" wrap="square" rtlCol="0">
            <a:spAutoFit/>
          </a:bodyPr>
          <a:lstStyle/>
          <a:p>
            <a:pPr algn="ctr"/>
            <a:r>
              <a:rPr lang="zh-CN" altLang="en-US" sz="3600" dirty="0">
                <a:solidFill>
                  <a:schemeClr val="bg1"/>
                </a:solidFill>
              </a:rPr>
              <a:t>二十世纪六十年代</a:t>
            </a:r>
          </a:p>
        </p:txBody>
      </p:sp>
    </p:spTree>
    <p:extLst>
      <p:ext uri="{BB962C8B-B14F-4D97-AF65-F5344CB8AC3E}">
        <p14:creationId xmlns:p14="http://schemas.microsoft.com/office/powerpoint/2010/main" val="7261729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C8B07BE3-C1B6-41C6-B3DF-D55A5879251B}"/>
              </a:ext>
            </a:extLst>
          </p:cNvPr>
          <p:cNvSpPr/>
          <p:nvPr/>
        </p:nvSpPr>
        <p:spPr>
          <a:xfrm>
            <a:off x="4283968" y="0"/>
            <a:ext cx="3877985"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美国侵略越南</a:t>
            </a:r>
          </a:p>
        </p:txBody>
      </p:sp>
      <p:sp>
        <p:nvSpPr>
          <p:cNvPr id="9" name="矩形 8">
            <a:extLst>
              <a:ext uri="{FF2B5EF4-FFF2-40B4-BE49-F238E27FC236}">
                <a16:creationId xmlns:a16="http://schemas.microsoft.com/office/drawing/2014/main" id="{EBFA131F-430B-4365-99A3-75E6906D25AA}"/>
              </a:ext>
            </a:extLst>
          </p:cNvPr>
          <p:cNvSpPr/>
          <p:nvPr/>
        </p:nvSpPr>
        <p:spPr>
          <a:xfrm>
            <a:off x="1021536" y="0"/>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冷战的冲突</a:t>
            </a:r>
          </a:p>
        </p:txBody>
      </p:sp>
      <p:sp>
        <p:nvSpPr>
          <p:cNvPr id="11" name="文本框 10">
            <a:extLst>
              <a:ext uri="{FF2B5EF4-FFF2-40B4-BE49-F238E27FC236}">
                <a16:creationId xmlns:a16="http://schemas.microsoft.com/office/drawing/2014/main" id="{3CC31E79-FC0F-41F4-9511-06AD9FB3AD1A}"/>
              </a:ext>
            </a:extLst>
          </p:cNvPr>
          <p:cNvSpPr txBox="1"/>
          <p:nvPr/>
        </p:nvSpPr>
        <p:spPr>
          <a:xfrm>
            <a:off x="227884" y="1938153"/>
            <a:ext cx="738664" cy="3888432"/>
          </a:xfrm>
          <a:prstGeom prst="rect">
            <a:avLst/>
          </a:prstGeom>
          <a:solidFill>
            <a:schemeClr val="tx1"/>
          </a:solidFill>
        </p:spPr>
        <p:txBody>
          <a:bodyPr vert="eaVert" wrap="square" rtlCol="0">
            <a:spAutoFit/>
          </a:bodyPr>
          <a:lstStyle/>
          <a:p>
            <a:pPr algn="ctr"/>
            <a:r>
              <a:rPr lang="zh-CN" altLang="en-US" sz="3600" dirty="0">
                <a:solidFill>
                  <a:schemeClr val="bg1"/>
                </a:solidFill>
              </a:rPr>
              <a:t>二十世纪六十年代</a:t>
            </a:r>
          </a:p>
        </p:txBody>
      </p:sp>
      <p:pic>
        <p:nvPicPr>
          <p:cNvPr id="64514" name="Picture 2" descr="https://timgsa.baidu.com/timg?image&amp;quality=80&amp;size=b9999_10000&amp;sec=1543158213553&amp;di=423bb5bdd81672f7be56cd8259e23f51&amp;imgtype=0&amp;src=http%3A%2F%2Fimgsrc.baidu.com%2Fimage%2Fc0%253Dshijue1%252C0%252C0%252C294%252C40%2Fsign%3Dd13a26462f2dd42a4b0409e86b5231c0%2F2934349b033b5bb5cffa53d13cd3d539b600bceb.jpg">
            <a:extLst>
              <a:ext uri="{FF2B5EF4-FFF2-40B4-BE49-F238E27FC236}">
                <a16:creationId xmlns:a16="http://schemas.microsoft.com/office/drawing/2014/main" id="{33708354-F41B-4970-BDE3-C97AAFBF4D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602"/>
          <a:stretch/>
        </p:blipFill>
        <p:spPr bwMode="auto">
          <a:xfrm>
            <a:off x="966548" y="1124744"/>
            <a:ext cx="7781916" cy="5515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224407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C8B07BE3-C1B6-41C6-B3DF-D55A5879251B}"/>
              </a:ext>
            </a:extLst>
          </p:cNvPr>
          <p:cNvSpPr/>
          <p:nvPr/>
        </p:nvSpPr>
        <p:spPr>
          <a:xfrm>
            <a:off x="4283968" y="0"/>
            <a:ext cx="4493538" cy="830997"/>
          </a:xfrm>
          <a:prstGeom prst="rect">
            <a:avLst/>
          </a:prstGeom>
          <a:solidFill>
            <a:srgbClr val="FFFF00"/>
          </a:solidFill>
          <a:ln>
            <a:solidFill>
              <a:schemeClr val="bg1"/>
            </a:solidFill>
          </a:ln>
        </p:spPr>
        <p:txBody>
          <a:bodyPr wrap="none">
            <a:spAutoFit/>
          </a:bodyPr>
          <a:lstStyle/>
          <a:p>
            <a:r>
              <a:rPr lang="zh-CN" altLang="en-US" sz="4800" dirty="0">
                <a:latin typeface="+mn-ea"/>
                <a:ea typeface="+mn-ea"/>
              </a:rPr>
              <a:t>苏联入侵阿富汗</a:t>
            </a:r>
          </a:p>
        </p:txBody>
      </p:sp>
      <p:sp>
        <p:nvSpPr>
          <p:cNvPr id="9" name="矩形 8">
            <a:extLst>
              <a:ext uri="{FF2B5EF4-FFF2-40B4-BE49-F238E27FC236}">
                <a16:creationId xmlns:a16="http://schemas.microsoft.com/office/drawing/2014/main" id="{EBFA131F-430B-4365-99A3-75E6906D25AA}"/>
              </a:ext>
            </a:extLst>
          </p:cNvPr>
          <p:cNvSpPr/>
          <p:nvPr/>
        </p:nvSpPr>
        <p:spPr>
          <a:xfrm>
            <a:off x="1021536" y="0"/>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mn-ea"/>
                <a:ea typeface="+mn-ea"/>
              </a:rPr>
              <a:t>冷战的冲突</a:t>
            </a:r>
          </a:p>
        </p:txBody>
      </p:sp>
      <p:sp>
        <p:nvSpPr>
          <p:cNvPr id="11" name="文本框 10">
            <a:extLst>
              <a:ext uri="{FF2B5EF4-FFF2-40B4-BE49-F238E27FC236}">
                <a16:creationId xmlns:a16="http://schemas.microsoft.com/office/drawing/2014/main" id="{3CC31E79-FC0F-41F4-9511-06AD9FB3AD1A}"/>
              </a:ext>
            </a:extLst>
          </p:cNvPr>
          <p:cNvSpPr txBox="1"/>
          <p:nvPr/>
        </p:nvSpPr>
        <p:spPr>
          <a:xfrm>
            <a:off x="225581" y="1899319"/>
            <a:ext cx="738664" cy="3888432"/>
          </a:xfrm>
          <a:prstGeom prst="rect">
            <a:avLst/>
          </a:prstGeom>
          <a:solidFill>
            <a:schemeClr val="tx1"/>
          </a:solidFill>
        </p:spPr>
        <p:txBody>
          <a:bodyPr vert="eaVert" wrap="square" rtlCol="0">
            <a:spAutoFit/>
          </a:bodyPr>
          <a:lstStyle/>
          <a:p>
            <a:pPr algn="ctr"/>
            <a:r>
              <a:rPr lang="zh-CN" altLang="en-US" sz="3600" dirty="0">
                <a:solidFill>
                  <a:schemeClr val="bg1"/>
                </a:solidFill>
              </a:rPr>
              <a:t>二十世纪七十年代</a:t>
            </a:r>
          </a:p>
        </p:txBody>
      </p:sp>
      <p:pic>
        <p:nvPicPr>
          <p:cNvPr id="2" name="图片 1">
            <a:extLst>
              <a:ext uri="{FF2B5EF4-FFF2-40B4-BE49-F238E27FC236}">
                <a16:creationId xmlns:a16="http://schemas.microsoft.com/office/drawing/2014/main" id="{9BEB9186-6AE1-43D0-80B2-A2D10A78BDF8}"/>
              </a:ext>
            </a:extLst>
          </p:cNvPr>
          <p:cNvPicPr>
            <a:picLocks noChangeAspect="1"/>
          </p:cNvPicPr>
          <p:nvPr/>
        </p:nvPicPr>
        <p:blipFill>
          <a:blip r:embed="rId2"/>
          <a:stretch>
            <a:fillRect/>
          </a:stretch>
        </p:blipFill>
        <p:spPr>
          <a:xfrm>
            <a:off x="964245" y="1052736"/>
            <a:ext cx="8110839" cy="5593100"/>
          </a:xfrm>
          <a:prstGeom prst="rect">
            <a:avLst/>
          </a:prstGeom>
        </p:spPr>
      </p:pic>
    </p:spTree>
    <p:extLst>
      <p:ext uri="{BB962C8B-B14F-4D97-AF65-F5344CB8AC3E}">
        <p14:creationId xmlns:p14="http://schemas.microsoft.com/office/powerpoint/2010/main" val="243335112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C8B07BE3-C1B6-41C6-B3DF-D55A5879251B}"/>
              </a:ext>
            </a:extLst>
          </p:cNvPr>
          <p:cNvSpPr/>
          <p:nvPr/>
        </p:nvSpPr>
        <p:spPr>
          <a:xfrm>
            <a:off x="3231532" y="0"/>
            <a:ext cx="5827236" cy="769441"/>
          </a:xfrm>
          <a:prstGeom prst="rect">
            <a:avLst/>
          </a:prstGeom>
          <a:solidFill>
            <a:srgbClr val="FFFF00"/>
          </a:solidFill>
          <a:ln>
            <a:solidFill>
              <a:schemeClr val="bg1"/>
            </a:solidFill>
          </a:ln>
        </p:spPr>
        <p:txBody>
          <a:bodyPr wrap="none">
            <a:spAutoFit/>
          </a:bodyPr>
          <a:lstStyle/>
          <a:p>
            <a:r>
              <a:rPr lang="zh-CN" altLang="en-US" sz="4400" dirty="0">
                <a:latin typeface="+mn-ea"/>
                <a:ea typeface="+mn-ea"/>
              </a:rPr>
              <a:t>美国“星球大战计划”</a:t>
            </a:r>
          </a:p>
        </p:txBody>
      </p:sp>
      <p:sp>
        <p:nvSpPr>
          <p:cNvPr id="9" name="矩形 8">
            <a:extLst>
              <a:ext uri="{FF2B5EF4-FFF2-40B4-BE49-F238E27FC236}">
                <a16:creationId xmlns:a16="http://schemas.microsoft.com/office/drawing/2014/main" id="{EBFA131F-430B-4365-99A3-75E6906D25AA}"/>
              </a:ext>
            </a:extLst>
          </p:cNvPr>
          <p:cNvSpPr/>
          <p:nvPr/>
        </p:nvSpPr>
        <p:spPr>
          <a:xfrm>
            <a:off x="225581" y="0"/>
            <a:ext cx="3005951" cy="769441"/>
          </a:xfrm>
          <a:prstGeom prst="rect">
            <a:avLst/>
          </a:prstGeom>
          <a:solidFill>
            <a:srgbClr val="FF0000"/>
          </a:solidFill>
          <a:ln>
            <a:solidFill>
              <a:schemeClr val="bg1"/>
            </a:solidFill>
          </a:ln>
        </p:spPr>
        <p:txBody>
          <a:bodyPr wrap="none">
            <a:spAutoFit/>
          </a:bodyPr>
          <a:lstStyle/>
          <a:p>
            <a:pPr algn="ctr"/>
            <a:r>
              <a:rPr lang="zh-CN" altLang="en-US" sz="4400" dirty="0">
                <a:solidFill>
                  <a:schemeClr val="bg1"/>
                </a:solidFill>
                <a:latin typeface="+mn-ea"/>
                <a:ea typeface="+mn-ea"/>
              </a:rPr>
              <a:t>冷战的冲突</a:t>
            </a:r>
          </a:p>
        </p:txBody>
      </p:sp>
      <p:sp>
        <p:nvSpPr>
          <p:cNvPr id="11" name="文本框 10">
            <a:extLst>
              <a:ext uri="{FF2B5EF4-FFF2-40B4-BE49-F238E27FC236}">
                <a16:creationId xmlns:a16="http://schemas.microsoft.com/office/drawing/2014/main" id="{3CC31E79-FC0F-41F4-9511-06AD9FB3AD1A}"/>
              </a:ext>
            </a:extLst>
          </p:cNvPr>
          <p:cNvSpPr txBox="1"/>
          <p:nvPr/>
        </p:nvSpPr>
        <p:spPr>
          <a:xfrm>
            <a:off x="225580" y="2060848"/>
            <a:ext cx="738664" cy="3888432"/>
          </a:xfrm>
          <a:prstGeom prst="rect">
            <a:avLst/>
          </a:prstGeom>
          <a:solidFill>
            <a:schemeClr val="tx1"/>
          </a:solidFill>
        </p:spPr>
        <p:txBody>
          <a:bodyPr vert="eaVert" wrap="square" rtlCol="0">
            <a:spAutoFit/>
          </a:bodyPr>
          <a:lstStyle/>
          <a:p>
            <a:pPr algn="ctr"/>
            <a:r>
              <a:rPr lang="zh-CN" altLang="en-US" sz="3600" dirty="0">
                <a:solidFill>
                  <a:schemeClr val="bg1"/>
                </a:solidFill>
              </a:rPr>
              <a:t>二十世纪八十年代</a:t>
            </a:r>
          </a:p>
        </p:txBody>
      </p:sp>
      <p:pic>
        <p:nvPicPr>
          <p:cNvPr id="68610" name="Picture 2" descr="https://timgsa.baidu.com/timg?image&amp;quality=80&amp;size=b9999_10000&amp;sec=1543158530468&amp;di=0b9efa13e441056fdc8c1b9ad5fdca3f&amp;imgtype=0&amp;src=http%3A%2F%2Fmmbiz.qpic.cn%2Fmmbiz_jpg%2FKHMu2km2oYOeQibaoFicgD2bTKfAMibl899AycW3TA8f9sHakuicDnzdzyasvKcR1Cic7rcmNAqZUnnicTfM9s4XzC6Q%2F640%3Fwx_fmt%3Djpeg">
            <a:extLst>
              <a:ext uri="{FF2B5EF4-FFF2-40B4-BE49-F238E27FC236}">
                <a16:creationId xmlns:a16="http://schemas.microsoft.com/office/drawing/2014/main" id="{3B63EC37-F1F3-47A4-BBB9-48B5E0C4EA7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4244" y="813535"/>
            <a:ext cx="4327835" cy="6042744"/>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a:extLst>
              <a:ext uri="{FF2B5EF4-FFF2-40B4-BE49-F238E27FC236}">
                <a16:creationId xmlns:a16="http://schemas.microsoft.com/office/drawing/2014/main" id="{BE7CAEAC-7C12-4D48-89DB-AAC7B157C6C1}"/>
              </a:ext>
            </a:extLst>
          </p:cNvPr>
          <p:cNvSpPr/>
          <p:nvPr/>
        </p:nvSpPr>
        <p:spPr>
          <a:xfrm>
            <a:off x="5325627" y="1326528"/>
            <a:ext cx="3733141" cy="501675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57200" algn="just"/>
            <a:r>
              <a:rPr lang="zh-CN" altLang="en-US" sz="2000" dirty="0">
                <a:latin typeface="+mn-ea"/>
                <a:ea typeface="+mn-ea"/>
              </a:rPr>
              <a:t>美国总统里根于</a:t>
            </a:r>
            <a:r>
              <a:rPr lang="en-US" altLang="zh-CN" sz="2000" dirty="0">
                <a:latin typeface="+mn-ea"/>
                <a:ea typeface="+mn-ea"/>
              </a:rPr>
              <a:t>1983</a:t>
            </a:r>
            <a:r>
              <a:rPr lang="zh-CN" altLang="en-US" sz="2000" dirty="0">
                <a:latin typeface="+mn-ea"/>
                <a:ea typeface="+mn-ea"/>
              </a:rPr>
              <a:t>年</a:t>
            </a:r>
            <a:r>
              <a:rPr lang="en-US" altLang="zh-CN" sz="2000" dirty="0">
                <a:latin typeface="+mn-ea"/>
                <a:ea typeface="+mn-ea"/>
              </a:rPr>
              <a:t>3</a:t>
            </a:r>
            <a:r>
              <a:rPr lang="zh-CN" altLang="en-US" sz="2000" dirty="0">
                <a:latin typeface="+mn-ea"/>
                <a:ea typeface="+mn-ea"/>
              </a:rPr>
              <a:t>月提出关于建立</a:t>
            </a:r>
            <a:r>
              <a:rPr lang="zh-CN" altLang="en-US" sz="2000" u="sng" dirty="0">
                <a:solidFill>
                  <a:srgbClr val="FF0000"/>
                </a:solidFill>
                <a:latin typeface="+mn-ea"/>
                <a:ea typeface="+mn-ea"/>
              </a:rPr>
              <a:t>反弹道导弹防御系统</a:t>
            </a:r>
            <a:r>
              <a:rPr lang="zh-CN" altLang="en-US" sz="2000" dirty="0">
                <a:latin typeface="+mn-ea"/>
                <a:ea typeface="+mn-ea"/>
              </a:rPr>
              <a:t>的战略防御倡议。美国政府于</a:t>
            </a:r>
            <a:r>
              <a:rPr lang="en-US" altLang="zh-CN" sz="2000" dirty="0">
                <a:latin typeface="+mn-ea"/>
                <a:ea typeface="+mn-ea"/>
              </a:rPr>
              <a:t>1985</a:t>
            </a:r>
            <a:r>
              <a:rPr lang="zh-CN" altLang="en-US" sz="2000" dirty="0">
                <a:latin typeface="+mn-ea"/>
                <a:ea typeface="+mn-ea"/>
              </a:rPr>
              <a:t>年</a:t>
            </a:r>
            <a:r>
              <a:rPr lang="en-US" altLang="zh-CN" sz="2000" dirty="0">
                <a:latin typeface="+mn-ea"/>
                <a:ea typeface="+mn-ea"/>
              </a:rPr>
              <a:t>1</a:t>
            </a:r>
            <a:r>
              <a:rPr lang="zh-CN" altLang="en-US" sz="2000" dirty="0">
                <a:latin typeface="+mn-ea"/>
                <a:ea typeface="+mn-ea"/>
              </a:rPr>
              <a:t>月</a:t>
            </a:r>
            <a:r>
              <a:rPr lang="en-US" altLang="zh-CN" sz="2000" dirty="0">
                <a:latin typeface="+mn-ea"/>
                <a:ea typeface="+mn-ea"/>
              </a:rPr>
              <a:t>4</a:t>
            </a:r>
            <a:r>
              <a:rPr lang="zh-CN" altLang="en-US" sz="2000" dirty="0">
                <a:latin typeface="+mn-ea"/>
                <a:ea typeface="+mn-ea"/>
              </a:rPr>
              <a:t>日正式公布。因此项计划扩展到宇宙空间并涉及太空武器。故又称“星球大战计划”。主要内容为：美国将在太空或地面部署以定向能（激光、粒子束、微波等）武器为主、包括攻击卫星、反弹道导弹的</a:t>
            </a:r>
            <a:r>
              <a:rPr lang="zh-CN" altLang="en-US" sz="2000" u="sng" dirty="0">
                <a:solidFill>
                  <a:srgbClr val="FF0000"/>
                </a:solidFill>
                <a:latin typeface="+mn-ea"/>
                <a:ea typeface="+mn-ea"/>
              </a:rPr>
              <a:t>多层综合防御系统，拦截并摧毁袭击美国的战略导弹</a:t>
            </a:r>
            <a:r>
              <a:rPr lang="zh-CN" altLang="en-US" sz="2000" dirty="0">
                <a:latin typeface="+mn-ea"/>
                <a:ea typeface="+mn-ea"/>
              </a:rPr>
              <a:t>。美国为实施此项计划，于</a:t>
            </a:r>
            <a:r>
              <a:rPr lang="en-US" altLang="zh-CN" sz="2000" dirty="0">
                <a:latin typeface="+mn-ea"/>
                <a:ea typeface="+mn-ea"/>
              </a:rPr>
              <a:t>1984</a:t>
            </a:r>
            <a:r>
              <a:rPr lang="zh-CN" altLang="en-US" sz="2000" dirty="0">
                <a:latin typeface="+mn-ea"/>
                <a:ea typeface="+mn-ea"/>
              </a:rPr>
              <a:t>年</a:t>
            </a:r>
            <a:r>
              <a:rPr lang="en-US" altLang="zh-CN" sz="2000" dirty="0">
                <a:latin typeface="+mn-ea"/>
                <a:ea typeface="+mn-ea"/>
              </a:rPr>
              <a:t>4</a:t>
            </a:r>
            <a:r>
              <a:rPr lang="zh-CN" altLang="en-US" sz="2000" dirty="0">
                <a:latin typeface="+mn-ea"/>
                <a:ea typeface="+mn-ea"/>
              </a:rPr>
              <a:t>月成立战略防御计划局。</a:t>
            </a:r>
            <a:r>
              <a:rPr lang="en-US" altLang="zh-CN" sz="2000" dirty="0">
                <a:latin typeface="+mn-ea"/>
                <a:ea typeface="+mn-ea"/>
              </a:rPr>
              <a:t>1993</a:t>
            </a:r>
            <a:r>
              <a:rPr lang="zh-CN" altLang="en-US" sz="2000" dirty="0">
                <a:latin typeface="+mn-ea"/>
                <a:ea typeface="+mn-ea"/>
              </a:rPr>
              <a:t>年</a:t>
            </a:r>
            <a:r>
              <a:rPr lang="en-US" altLang="zh-CN" sz="2000" dirty="0">
                <a:latin typeface="+mn-ea"/>
                <a:ea typeface="+mn-ea"/>
              </a:rPr>
              <a:t>5</a:t>
            </a:r>
            <a:r>
              <a:rPr lang="zh-CN" altLang="en-US" sz="2000" dirty="0">
                <a:latin typeface="+mn-ea"/>
                <a:ea typeface="+mn-ea"/>
              </a:rPr>
              <a:t>月美国政府宣布结束“星球大战计划”。</a:t>
            </a:r>
          </a:p>
        </p:txBody>
      </p:sp>
    </p:spTree>
    <p:extLst>
      <p:ext uri="{BB962C8B-B14F-4D97-AF65-F5344CB8AC3E}">
        <p14:creationId xmlns:p14="http://schemas.microsoft.com/office/powerpoint/2010/main" val="2983601061"/>
      </p:ext>
    </p:extLst>
  </p:cSld>
  <p:clrMapOvr>
    <a:masterClrMapping/>
  </p:clrMapOvr>
  <mc:AlternateContent xmlns:mc="http://schemas.openxmlformats.org/markup-compatibility/2006" xmlns:p14="http://schemas.microsoft.com/office/powerpoint/2010/main">
    <mc:Choice Requires="p14">
      <p:transition spd="slow" p14:dur="15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C8B07BE3-C1B6-41C6-B3DF-D55A5879251B}"/>
              </a:ext>
            </a:extLst>
          </p:cNvPr>
          <p:cNvSpPr/>
          <p:nvPr/>
        </p:nvSpPr>
        <p:spPr>
          <a:xfrm>
            <a:off x="4788024" y="0"/>
            <a:ext cx="2646878" cy="830997"/>
          </a:xfrm>
          <a:prstGeom prst="rect">
            <a:avLst/>
          </a:prstGeom>
          <a:solidFill>
            <a:srgbClr val="FFFF00"/>
          </a:solidFill>
          <a:ln>
            <a:solidFill>
              <a:schemeClr val="bg1"/>
            </a:solidFill>
          </a:ln>
        </p:spPr>
        <p:txBody>
          <a:bodyPr wrap="none">
            <a:spAutoFit/>
          </a:bodyPr>
          <a:lstStyle/>
          <a:p>
            <a:r>
              <a:rPr lang="zh-CN" altLang="en-US" sz="4800" dirty="0">
                <a:latin typeface="宋体" panose="02010600030101010101" pitchFamily="2" charset="-122"/>
              </a:rPr>
              <a:t>苏联解体</a:t>
            </a:r>
          </a:p>
        </p:txBody>
      </p:sp>
      <p:sp>
        <p:nvSpPr>
          <p:cNvPr id="9" name="矩形 8">
            <a:extLst>
              <a:ext uri="{FF2B5EF4-FFF2-40B4-BE49-F238E27FC236}">
                <a16:creationId xmlns:a16="http://schemas.microsoft.com/office/drawing/2014/main" id="{EBFA131F-430B-4365-99A3-75E6906D25AA}"/>
              </a:ext>
            </a:extLst>
          </p:cNvPr>
          <p:cNvSpPr/>
          <p:nvPr/>
        </p:nvSpPr>
        <p:spPr>
          <a:xfrm>
            <a:off x="1525592" y="0"/>
            <a:ext cx="3262432" cy="830997"/>
          </a:xfrm>
          <a:prstGeom prst="rect">
            <a:avLst/>
          </a:prstGeom>
          <a:solidFill>
            <a:srgbClr val="FF0000"/>
          </a:solidFill>
          <a:ln>
            <a:solidFill>
              <a:schemeClr val="bg1"/>
            </a:solidFill>
          </a:ln>
        </p:spPr>
        <p:txBody>
          <a:bodyPr wrap="none">
            <a:spAutoFit/>
          </a:bodyPr>
          <a:lstStyle/>
          <a:p>
            <a:pPr algn="ctr"/>
            <a:r>
              <a:rPr lang="zh-CN" altLang="en-US" sz="4800" dirty="0">
                <a:solidFill>
                  <a:schemeClr val="bg1"/>
                </a:solidFill>
                <a:latin typeface="宋体" panose="02010600030101010101" pitchFamily="2" charset="-122"/>
              </a:rPr>
              <a:t>冷战的结束</a:t>
            </a:r>
          </a:p>
        </p:txBody>
      </p:sp>
      <p:sp>
        <p:nvSpPr>
          <p:cNvPr id="6" name="文本框 4">
            <a:extLst>
              <a:ext uri="{FF2B5EF4-FFF2-40B4-BE49-F238E27FC236}">
                <a16:creationId xmlns:a16="http://schemas.microsoft.com/office/drawing/2014/main" id="{34CA1501-8E76-411E-AB30-D57328C28410}"/>
              </a:ext>
            </a:extLst>
          </p:cNvPr>
          <p:cNvSpPr txBox="1">
            <a:spLocks noChangeArrowheads="1"/>
          </p:cNvSpPr>
          <p:nvPr/>
        </p:nvSpPr>
        <p:spPr bwMode="auto">
          <a:xfrm>
            <a:off x="4283968" y="1467540"/>
            <a:ext cx="4505907" cy="2062103"/>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accent2"/>
          </a:lnRef>
          <a:fillRef idx="1">
            <a:schemeClr val="lt1"/>
          </a:fillRef>
          <a:effectRef idx="0">
            <a:schemeClr val="accent2"/>
          </a:effectRef>
          <a:fontRef idx="minor">
            <a:schemeClr val="dk1"/>
          </a:fontRef>
        </p:style>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spcBef>
                <a:spcPct val="0"/>
              </a:spcBef>
              <a:buFontTx/>
              <a:buNone/>
            </a:pPr>
            <a:r>
              <a:rPr lang="en-US" altLang="zh-CN" dirty="0">
                <a:latin typeface="宋体" panose="02010600030101010101" pitchFamily="2" charset="-122"/>
              </a:rPr>
              <a:t>1991</a:t>
            </a:r>
            <a:r>
              <a:rPr lang="zh-CN" altLang="en-US" dirty="0">
                <a:latin typeface="宋体" panose="02010600030101010101" pitchFamily="2" charset="-122"/>
              </a:rPr>
              <a:t>年</a:t>
            </a:r>
            <a:r>
              <a:rPr lang="en-US" altLang="zh-CN" dirty="0">
                <a:latin typeface="宋体" panose="02010600030101010101" pitchFamily="2" charset="-122"/>
              </a:rPr>
              <a:t>12</a:t>
            </a:r>
            <a:r>
              <a:rPr lang="zh-CN" altLang="en-US" dirty="0">
                <a:latin typeface="宋体" panose="02010600030101010101" pitchFamily="2" charset="-122"/>
              </a:rPr>
              <a:t>月</a:t>
            </a:r>
            <a:r>
              <a:rPr lang="en-US" altLang="zh-CN" dirty="0">
                <a:latin typeface="宋体" panose="02010600030101010101" pitchFamily="2" charset="-122"/>
              </a:rPr>
              <a:t>25</a:t>
            </a:r>
            <a:r>
              <a:rPr lang="zh-CN" altLang="en-US" dirty="0">
                <a:latin typeface="宋体" panose="02010600030101010101" pitchFamily="2" charset="-122"/>
              </a:rPr>
              <a:t>日，</a:t>
            </a:r>
            <a:r>
              <a:rPr lang="zh-CN" altLang="en-US" u="sng" dirty="0">
                <a:solidFill>
                  <a:srgbClr val="FF0000"/>
                </a:solidFill>
                <a:latin typeface="宋体" panose="02010600030101010101" pitchFamily="2" charset="-122"/>
              </a:rPr>
              <a:t>苏联国旗</a:t>
            </a:r>
            <a:r>
              <a:rPr lang="zh-CN" altLang="en-US" dirty="0">
                <a:latin typeface="宋体" panose="02010600030101010101" pitchFamily="2" charset="-122"/>
              </a:rPr>
              <a:t>从克里姆林宫悄然降下，</a:t>
            </a:r>
            <a:r>
              <a:rPr lang="zh-CN" altLang="en-US" u="sng" dirty="0">
                <a:solidFill>
                  <a:srgbClr val="FF0000"/>
                </a:solidFill>
                <a:latin typeface="宋体" panose="02010600030101010101" pitchFamily="2" charset="-122"/>
              </a:rPr>
              <a:t>俄罗斯国旗</a:t>
            </a:r>
            <a:r>
              <a:rPr lang="zh-CN" altLang="en-US" dirty="0">
                <a:latin typeface="宋体" panose="02010600030101010101" pitchFamily="2" charset="-122"/>
              </a:rPr>
              <a:t>缓缓升起。苏联正式解体。</a:t>
            </a:r>
          </a:p>
        </p:txBody>
      </p:sp>
      <p:pic>
        <p:nvPicPr>
          <p:cNvPr id="7" name="图片 5">
            <a:extLst>
              <a:ext uri="{FF2B5EF4-FFF2-40B4-BE49-F238E27FC236}">
                <a16:creationId xmlns:a16="http://schemas.microsoft.com/office/drawing/2014/main" id="{0ADDE1EC-D6F3-4CCC-821E-BF2681BAF67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504" y="892041"/>
            <a:ext cx="379412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文本框 9">
            <a:extLst>
              <a:ext uri="{FF2B5EF4-FFF2-40B4-BE49-F238E27FC236}">
                <a16:creationId xmlns:a16="http://schemas.microsoft.com/office/drawing/2014/main" id="{1D5D603A-E9A4-4088-8D48-D8F018D0226B}"/>
              </a:ext>
            </a:extLst>
          </p:cNvPr>
          <p:cNvSpPr txBox="1">
            <a:spLocks noChangeArrowheads="1"/>
          </p:cNvSpPr>
          <p:nvPr/>
        </p:nvSpPr>
        <p:spPr bwMode="auto">
          <a:xfrm>
            <a:off x="568983" y="4875094"/>
            <a:ext cx="2418841" cy="769441"/>
          </a:xfrm>
          <a:prstGeom prst="rect">
            <a:avLst/>
          </a:prstGeom>
          <a:solidFill>
            <a:schemeClr val="bg1"/>
          </a:solidFill>
          <a:ln>
            <a:solidFill>
              <a:schemeClr val="bg1"/>
            </a:solidFill>
          </a:ln>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a:spcBef>
                <a:spcPct val="0"/>
              </a:spcBef>
              <a:buFontTx/>
              <a:buNone/>
            </a:pPr>
            <a:r>
              <a:rPr lang="zh-CN" altLang="en-US" sz="4400" dirty="0">
                <a:solidFill>
                  <a:srgbClr val="FF0000"/>
                </a:solidFill>
                <a:latin typeface="宋体" panose="02010600030101010101" pitchFamily="2" charset="-122"/>
              </a:rPr>
              <a:t>苏联解体</a:t>
            </a:r>
          </a:p>
        </p:txBody>
      </p:sp>
      <p:sp>
        <p:nvSpPr>
          <p:cNvPr id="12" name="左大括号 11">
            <a:extLst>
              <a:ext uri="{FF2B5EF4-FFF2-40B4-BE49-F238E27FC236}">
                <a16:creationId xmlns:a16="http://schemas.microsoft.com/office/drawing/2014/main" id="{B61F167A-99C4-47D1-AEB2-380E6C01177D}"/>
              </a:ext>
            </a:extLst>
          </p:cNvPr>
          <p:cNvSpPr/>
          <p:nvPr/>
        </p:nvSpPr>
        <p:spPr>
          <a:xfrm>
            <a:off x="3192779" y="4105141"/>
            <a:ext cx="1235205" cy="2276187"/>
          </a:xfrm>
          <a:prstGeom prst="leftBrace">
            <a:avLst>
              <a:gd name="adj1" fmla="val 8333"/>
              <a:gd name="adj2" fmla="val 51560"/>
            </a:avLst>
          </a:prstGeom>
        </p:spPr>
        <p:style>
          <a:lnRef idx="2">
            <a:schemeClr val="dk1"/>
          </a:lnRef>
          <a:fillRef idx="0">
            <a:schemeClr val="dk1"/>
          </a:fillRef>
          <a:effectRef idx="1">
            <a:schemeClr val="dk1"/>
          </a:effectRef>
          <a:fontRef idx="minor">
            <a:schemeClr val="tx1"/>
          </a:fontRef>
        </p:style>
        <p:txBody>
          <a:bodyPr anchor="ctr"/>
          <a:lstStyle/>
          <a:p>
            <a:pPr algn="ctr">
              <a:defRPr/>
            </a:pPr>
            <a:endParaRPr lang="zh-CN" altLang="en-US">
              <a:latin typeface="宋体" panose="02010600030101010101" pitchFamily="2" charset="-122"/>
              <a:ea typeface="宋体" panose="02010600030101010101" pitchFamily="2" charset="-122"/>
            </a:endParaRPr>
          </a:p>
        </p:txBody>
      </p:sp>
      <p:sp>
        <p:nvSpPr>
          <p:cNvPr id="13" name="文本框 12">
            <a:extLst>
              <a:ext uri="{FF2B5EF4-FFF2-40B4-BE49-F238E27FC236}">
                <a16:creationId xmlns:a16="http://schemas.microsoft.com/office/drawing/2014/main" id="{C967BBD3-2F1B-4D7D-808F-66C9FA27E531}"/>
              </a:ext>
            </a:extLst>
          </p:cNvPr>
          <p:cNvSpPr txBox="1">
            <a:spLocks noChangeArrowheads="1"/>
          </p:cNvSpPr>
          <p:nvPr/>
        </p:nvSpPr>
        <p:spPr bwMode="auto">
          <a:xfrm>
            <a:off x="4635817" y="3682866"/>
            <a:ext cx="3021111" cy="923330"/>
          </a:xfrm>
          <a:prstGeom prst="rect">
            <a:avLst/>
          </a:prstGeom>
          <a:solidFill>
            <a:schemeClr val="tx1"/>
          </a:solidFill>
          <a:ln>
            <a:noFill/>
          </a:ln>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a:spcBef>
                <a:spcPct val="0"/>
              </a:spcBef>
              <a:buFontTx/>
              <a:buNone/>
            </a:pPr>
            <a:r>
              <a:rPr lang="zh-CN" altLang="en-US" sz="5400">
                <a:solidFill>
                  <a:schemeClr val="bg1"/>
                </a:solidFill>
                <a:latin typeface="宋体" panose="02010600030101010101" pitchFamily="2" charset="-122"/>
              </a:rPr>
              <a:t>冷战结束</a:t>
            </a:r>
          </a:p>
        </p:txBody>
      </p:sp>
      <p:sp>
        <p:nvSpPr>
          <p:cNvPr id="14" name="文本框 13">
            <a:extLst>
              <a:ext uri="{FF2B5EF4-FFF2-40B4-BE49-F238E27FC236}">
                <a16:creationId xmlns:a16="http://schemas.microsoft.com/office/drawing/2014/main" id="{C5D5D2D0-725F-4915-B11C-87912712F468}"/>
              </a:ext>
            </a:extLst>
          </p:cNvPr>
          <p:cNvSpPr txBox="1">
            <a:spLocks noChangeArrowheads="1"/>
          </p:cNvSpPr>
          <p:nvPr/>
        </p:nvSpPr>
        <p:spPr bwMode="auto">
          <a:xfrm>
            <a:off x="4635817" y="5877272"/>
            <a:ext cx="4389263" cy="923925"/>
          </a:xfrm>
          <a:prstGeom prst="rect">
            <a:avLst/>
          </a:prstGeom>
          <a:solidFill>
            <a:schemeClr val="tx1"/>
          </a:solidFill>
          <a:ln>
            <a:noFill/>
          </a:ln>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zh-CN" altLang="en-US" sz="5400" dirty="0">
                <a:solidFill>
                  <a:schemeClr val="bg1"/>
                </a:solidFill>
                <a:latin typeface="宋体" panose="02010600030101010101" pitchFamily="2" charset="-122"/>
              </a:rPr>
              <a:t>两极格局结束</a:t>
            </a:r>
          </a:p>
        </p:txBody>
      </p:sp>
      <p:pic>
        <p:nvPicPr>
          <p:cNvPr id="3" name="图片 2">
            <a:extLst>
              <a:ext uri="{FF2B5EF4-FFF2-40B4-BE49-F238E27FC236}">
                <a16:creationId xmlns:a16="http://schemas.microsoft.com/office/drawing/2014/main" id="{08052B35-8342-4013-8E82-3618A82F7099}"/>
              </a:ext>
            </a:extLst>
          </p:cNvPr>
          <p:cNvPicPr>
            <a:picLocks noChangeAspect="1"/>
          </p:cNvPicPr>
          <p:nvPr/>
        </p:nvPicPr>
        <p:blipFill rotWithShape="1">
          <a:blip r:embed="rId3">
            <a:extLst>
              <a:ext uri="{28A0092B-C50C-407E-A947-70E740481C1C}">
                <a14:useLocalDpi xmlns:a14="http://schemas.microsoft.com/office/drawing/2010/main" val="0"/>
              </a:ext>
            </a:extLst>
          </a:blip>
          <a:srcRect b="13420"/>
          <a:stretch/>
        </p:blipFill>
        <p:spPr>
          <a:xfrm>
            <a:off x="107504" y="892041"/>
            <a:ext cx="3794125" cy="3213100"/>
          </a:xfrm>
          <a:prstGeom prst="rect">
            <a:avLst/>
          </a:prstGeom>
        </p:spPr>
      </p:pic>
    </p:spTree>
    <p:extLst>
      <p:ext uri="{BB962C8B-B14F-4D97-AF65-F5344CB8AC3E}">
        <p14:creationId xmlns:p14="http://schemas.microsoft.com/office/powerpoint/2010/main" val="2169952215"/>
      </p:ext>
    </p:extLst>
  </p:cSld>
  <p:clrMapOvr>
    <a:masterClrMapping/>
  </p:clrMapOvr>
  <mc:AlternateContent xmlns:mc="http://schemas.openxmlformats.org/markup-compatibility/2006" xmlns:p14="http://schemas.microsoft.com/office/powerpoint/2010/main">
    <mc:Choice Requires="p14">
      <p:transition spd="slow" p14:dur="15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1000"/>
                                        <p:tgtEl>
                                          <p:spTgt spid="10"/>
                                        </p:tgtEl>
                                        <p:attrNameLst>
                                          <p:attrName>ppt_x</p:attrName>
                                        </p:attrNameLst>
                                      </p:cBhvr>
                                      <p:tavLst>
                                        <p:tav tm="0">
                                          <p:val>
                                            <p:strVal val="#ppt_x-#ppt_w*1.125000"/>
                                          </p:val>
                                        </p:tav>
                                        <p:tav tm="100000">
                                          <p:val>
                                            <p:strVal val="#ppt_x"/>
                                          </p:val>
                                        </p:tav>
                                      </p:tavLst>
                                    </p:anim>
                                    <p:animEffect transition="in" filter="wipe(right)">
                                      <p:cBhvr>
                                        <p:cTn id="18" dur="1000"/>
                                        <p:tgtEl>
                                          <p:spTgt spid="10"/>
                                        </p:tgtEl>
                                      </p:cBhvr>
                                    </p:animEffect>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1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10" grpId="0" animBg="1"/>
      <p:bldP spid="12" grpId="0" animBg="1"/>
      <p:bldP spid="13"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Text Box 4">
            <a:extLst>
              <a:ext uri="{FF2B5EF4-FFF2-40B4-BE49-F238E27FC236}">
                <a16:creationId xmlns:a16="http://schemas.microsoft.com/office/drawing/2014/main" id="{7A77251D-A8E9-46A3-8A42-B7E628371ACF}"/>
              </a:ext>
            </a:extLst>
          </p:cNvPr>
          <p:cNvSpPr txBox="1">
            <a:spLocks noChangeArrowheads="1"/>
          </p:cNvSpPr>
          <p:nvPr/>
        </p:nvSpPr>
        <p:spPr bwMode="auto">
          <a:xfrm>
            <a:off x="2214563" y="712788"/>
            <a:ext cx="4800600" cy="660400"/>
          </a:xfrm>
          <a:prstGeom prst="rect">
            <a:avLst/>
          </a:prstGeom>
          <a:solidFill>
            <a:schemeClr val="bg1"/>
          </a:solidFill>
          <a:ln w="19050" algn="ctr">
            <a:solidFill>
              <a:schemeClr val="tx1"/>
            </a:solidFill>
            <a:miter lim="800000"/>
          </a:ln>
          <a:effectLst>
            <a:outerShdw dist="63500" dir="3187806" algn="ctr" rotWithShape="0">
              <a:srgbClr val="FFFF00"/>
            </a:outerShdw>
          </a:effectLst>
        </p:spPr>
        <p:txBody>
          <a:bodyPr>
            <a:spAutoFit/>
          </a:bodyPr>
          <a:lstStyle/>
          <a:p>
            <a:pPr algn="ctr">
              <a:spcBef>
                <a:spcPct val="50000"/>
              </a:spcBef>
              <a:defRPr/>
            </a:pPr>
            <a:r>
              <a:rPr kumimoji="1" lang="zh-CN" altLang="en-US" sz="3600" b="1" dirty="0">
                <a:solidFill>
                  <a:srgbClr val="003300"/>
                </a:solidFill>
                <a:effectLst>
                  <a:outerShdw blurRad="38100" dist="38100" dir="2700000" algn="tl">
                    <a:srgbClr val="C0C0C0"/>
                  </a:outerShdw>
                </a:effectLst>
                <a:latin typeface="+mn-ea"/>
                <a:ea typeface="+mn-ea"/>
              </a:rPr>
              <a:t>美苏冷战局面的形成</a:t>
            </a:r>
          </a:p>
        </p:txBody>
      </p:sp>
      <p:sp>
        <p:nvSpPr>
          <p:cNvPr id="28675" name="Text Box 5">
            <a:extLst>
              <a:ext uri="{FF2B5EF4-FFF2-40B4-BE49-F238E27FC236}">
                <a16:creationId xmlns:a16="http://schemas.microsoft.com/office/drawing/2014/main" id="{2916D5D2-E53C-402D-A668-78118E40FE20}"/>
              </a:ext>
            </a:extLst>
          </p:cNvPr>
          <p:cNvSpPr txBox="1">
            <a:spLocks noChangeArrowheads="1"/>
          </p:cNvSpPr>
          <p:nvPr/>
        </p:nvSpPr>
        <p:spPr bwMode="auto">
          <a:xfrm>
            <a:off x="917575" y="1865313"/>
            <a:ext cx="936625" cy="528637"/>
          </a:xfrm>
          <a:prstGeom prst="rect">
            <a:avLst/>
          </a:prstGeom>
          <a:solidFill>
            <a:srgbClr val="FFFF99"/>
          </a:solidFill>
          <a:ln w="9525">
            <a:solidFill>
              <a:schemeClr val="tx1"/>
            </a:solidFill>
            <a:miter lim="800000"/>
            <a:headEnd/>
            <a:tailEnd/>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pPr>
            <a:r>
              <a:rPr lang="zh-CN" altLang="en-US" sz="2800" b="1" dirty="0">
                <a:solidFill>
                  <a:srgbClr val="000099"/>
                </a:solidFill>
                <a:latin typeface="+mn-ea"/>
                <a:ea typeface="+mn-ea"/>
              </a:rPr>
              <a:t>性质</a:t>
            </a:r>
          </a:p>
        </p:txBody>
      </p:sp>
      <p:sp>
        <p:nvSpPr>
          <p:cNvPr id="24582" name="Line 6">
            <a:extLst>
              <a:ext uri="{FF2B5EF4-FFF2-40B4-BE49-F238E27FC236}">
                <a16:creationId xmlns:a16="http://schemas.microsoft.com/office/drawing/2014/main" id="{C9A50E1C-08EE-4051-AEC9-4C90EFBD6D3C}"/>
              </a:ext>
            </a:extLst>
          </p:cNvPr>
          <p:cNvSpPr>
            <a:spLocks noChangeShapeType="1"/>
          </p:cNvSpPr>
          <p:nvPr/>
        </p:nvSpPr>
        <p:spPr bwMode="auto">
          <a:xfrm>
            <a:off x="1893888" y="2135188"/>
            <a:ext cx="609600" cy="0"/>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583" name="Text Box 7">
            <a:extLst>
              <a:ext uri="{FF2B5EF4-FFF2-40B4-BE49-F238E27FC236}">
                <a16:creationId xmlns:a16="http://schemas.microsoft.com/office/drawing/2014/main" id="{DA1FB7CA-F454-49C2-8BE1-0545DA424A66}"/>
              </a:ext>
            </a:extLst>
          </p:cNvPr>
          <p:cNvSpPr txBox="1">
            <a:spLocks noChangeArrowheads="1"/>
          </p:cNvSpPr>
          <p:nvPr/>
        </p:nvSpPr>
        <p:spPr bwMode="auto">
          <a:xfrm>
            <a:off x="2524125" y="1870785"/>
            <a:ext cx="1828800" cy="528637"/>
          </a:xfrm>
          <a:prstGeom prst="rect">
            <a:avLst/>
          </a:prstGeom>
          <a:solidFill>
            <a:srgbClr val="FFFF99"/>
          </a:solidFill>
          <a:ln w="9525">
            <a:solidFill>
              <a:schemeClr val="tx1"/>
            </a:solidFill>
            <a:miter lim="800000"/>
            <a:headEnd/>
            <a:tailEnd/>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pPr>
            <a:r>
              <a:rPr lang="zh-CN" altLang="en-US" sz="2800" b="1">
                <a:solidFill>
                  <a:srgbClr val="000099"/>
                </a:solidFill>
                <a:latin typeface="+mn-ea"/>
                <a:ea typeface="+mn-ea"/>
              </a:rPr>
              <a:t>开始标志</a:t>
            </a:r>
          </a:p>
        </p:txBody>
      </p:sp>
      <p:sp>
        <p:nvSpPr>
          <p:cNvPr id="24584" name="Line 8">
            <a:extLst>
              <a:ext uri="{FF2B5EF4-FFF2-40B4-BE49-F238E27FC236}">
                <a16:creationId xmlns:a16="http://schemas.microsoft.com/office/drawing/2014/main" id="{157A150F-99CE-404E-8CEC-0509DEA9B2E9}"/>
              </a:ext>
            </a:extLst>
          </p:cNvPr>
          <p:cNvSpPr>
            <a:spLocks noChangeShapeType="1"/>
          </p:cNvSpPr>
          <p:nvPr/>
        </p:nvSpPr>
        <p:spPr bwMode="auto">
          <a:xfrm>
            <a:off x="4375150" y="2135188"/>
            <a:ext cx="792163" cy="17462"/>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585" name="Text Box 9">
            <a:extLst>
              <a:ext uri="{FF2B5EF4-FFF2-40B4-BE49-F238E27FC236}">
                <a16:creationId xmlns:a16="http://schemas.microsoft.com/office/drawing/2014/main" id="{F9FEFB01-2143-4CE1-B2D1-ED90F19640C2}"/>
              </a:ext>
            </a:extLst>
          </p:cNvPr>
          <p:cNvSpPr txBox="1">
            <a:spLocks noChangeArrowheads="1"/>
          </p:cNvSpPr>
          <p:nvPr/>
        </p:nvSpPr>
        <p:spPr bwMode="auto">
          <a:xfrm>
            <a:off x="5189538" y="1657350"/>
            <a:ext cx="987425" cy="955675"/>
          </a:xfrm>
          <a:prstGeom prst="rect">
            <a:avLst/>
          </a:prstGeom>
          <a:solidFill>
            <a:srgbClr val="FFFF99"/>
          </a:solidFill>
          <a:ln w="9525">
            <a:solidFill>
              <a:schemeClr val="tx1"/>
            </a:solidFill>
            <a:miter lim="800000"/>
            <a:headEnd/>
            <a:tailEnd/>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pPr>
            <a:r>
              <a:rPr lang="zh-CN" altLang="en-US" sz="2800" b="1">
                <a:solidFill>
                  <a:srgbClr val="000099"/>
                </a:solidFill>
                <a:latin typeface="+mn-ea"/>
                <a:ea typeface="+mn-ea"/>
              </a:rPr>
              <a:t>最终形成</a:t>
            </a:r>
          </a:p>
        </p:txBody>
      </p:sp>
      <p:sp>
        <p:nvSpPr>
          <p:cNvPr id="24586" name="Line 10">
            <a:extLst>
              <a:ext uri="{FF2B5EF4-FFF2-40B4-BE49-F238E27FC236}">
                <a16:creationId xmlns:a16="http://schemas.microsoft.com/office/drawing/2014/main" id="{CB0637E4-4AD5-4A6C-AB2C-FB90FFA32493}"/>
              </a:ext>
            </a:extLst>
          </p:cNvPr>
          <p:cNvSpPr>
            <a:spLocks noChangeShapeType="1"/>
          </p:cNvSpPr>
          <p:nvPr/>
        </p:nvSpPr>
        <p:spPr bwMode="auto">
          <a:xfrm>
            <a:off x="6252105" y="2135188"/>
            <a:ext cx="1223963" cy="17462"/>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587" name="Text Box 11">
            <a:extLst>
              <a:ext uri="{FF2B5EF4-FFF2-40B4-BE49-F238E27FC236}">
                <a16:creationId xmlns:a16="http://schemas.microsoft.com/office/drawing/2014/main" id="{29C30958-8131-438F-9116-06A230B2C97F}"/>
              </a:ext>
            </a:extLst>
          </p:cNvPr>
          <p:cNvSpPr txBox="1">
            <a:spLocks noChangeArrowheads="1"/>
          </p:cNvSpPr>
          <p:nvPr/>
        </p:nvSpPr>
        <p:spPr bwMode="auto">
          <a:xfrm>
            <a:off x="7626350" y="1857375"/>
            <a:ext cx="939800" cy="528638"/>
          </a:xfrm>
          <a:prstGeom prst="rect">
            <a:avLst/>
          </a:prstGeom>
          <a:solidFill>
            <a:srgbClr val="FFFF99"/>
          </a:solidFill>
          <a:ln w="9525">
            <a:solidFill>
              <a:schemeClr val="tx1"/>
            </a:solidFill>
            <a:miter lim="800000"/>
            <a:headEnd/>
            <a:tailEnd/>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pPr>
            <a:r>
              <a:rPr lang="zh-CN" altLang="en-US" sz="2800" b="1">
                <a:solidFill>
                  <a:srgbClr val="000099"/>
                </a:solidFill>
                <a:latin typeface="+mn-ea"/>
                <a:ea typeface="+mn-ea"/>
              </a:rPr>
              <a:t>结束</a:t>
            </a:r>
          </a:p>
        </p:txBody>
      </p:sp>
      <p:sp>
        <p:nvSpPr>
          <p:cNvPr id="24588" name="Line 12">
            <a:extLst>
              <a:ext uri="{FF2B5EF4-FFF2-40B4-BE49-F238E27FC236}">
                <a16:creationId xmlns:a16="http://schemas.microsoft.com/office/drawing/2014/main" id="{EAAC6F79-B80B-4593-853D-8D605E3D071B}"/>
              </a:ext>
            </a:extLst>
          </p:cNvPr>
          <p:cNvSpPr>
            <a:spLocks noChangeShapeType="1"/>
          </p:cNvSpPr>
          <p:nvPr/>
        </p:nvSpPr>
        <p:spPr bwMode="auto">
          <a:xfrm>
            <a:off x="1357575" y="2450915"/>
            <a:ext cx="0" cy="339353"/>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591" name="Text Box 15">
            <a:extLst>
              <a:ext uri="{FF2B5EF4-FFF2-40B4-BE49-F238E27FC236}">
                <a16:creationId xmlns:a16="http://schemas.microsoft.com/office/drawing/2014/main" id="{5C3DED6B-DBA8-493F-AE24-C6E878AA7DA5}"/>
              </a:ext>
            </a:extLst>
          </p:cNvPr>
          <p:cNvSpPr txBox="1">
            <a:spLocks noChangeArrowheads="1"/>
          </p:cNvSpPr>
          <p:nvPr/>
        </p:nvSpPr>
        <p:spPr bwMode="auto">
          <a:xfrm>
            <a:off x="1088608" y="2837476"/>
            <a:ext cx="539750" cy="3970318"/>
          </a:xfrm>
          <a:prstGeom prst="rect">
            <a:avLst/>
          </a:prstGeom>
          <a:solidFill>
            <a:srgbClr val="FFCC99"/>
          </a:solidFill>
          <a:ln w="38100">
            <a:solidFill>
              <a:srgbClr val="000080"/>
            </a:solidFill>
            <a:miter lim="800000"/>
            <a:headEnd/>
            <a:tailEnd/>
          </a:ln>
          <a:effectLst>
            <a:outerShdw dist="35921" dir="2700000" algn="ctr" rotWithShape="0">
              <a:srgbClr val="FF0000"/>
            </a:outerShdw>
          </a:effec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pPr>
            <a:r>
              <a:rPr kumimoji="1" lang="zh-CN" altLang="en-US" sz="2800" b="1" dirty="0">
                <a:solidFill>
                  <a:srgbClr val="000000"/>
                </a:solidFill>
                <a:latin typeface="+mn-ea"/>
                <a:ea typeface="+mn-ea"/>
              </a:rPr>
              <a:t>非和平非战争的对峙</a:t>
            </a:r>
          </a:p>
        </p:txBody>
      </p:sp>
      <p:sp>
        <p:nvSpPr>
          <p:cNvPr id="24592" name="Line 16">
            <a:extLst>
              <a:ext uri="{FF2B5EF4-FFF2-40B4-BE49-F238E27FC236}">
                <a16:creationId xmlns:a16="http://schemas.microsoft.com/office/drawing/2014/main" id="{3EF13861-7F71-4D1B-A537-932D7387F340}"/>
              </a:ext>
            </a:extLst>
          </p:cNvPr>
          <p:cNvSpPr>
            <a:spLocks noChangeShapeType="1"/>
          </p:cNvSpPr>
          <p:nvPr/>
        </p:nvSpPr>
        <p:spPr bwMode="auto">
          <a:xfrm>
            <a:off x="3268663" y="2441575"/>
            <a:ext cx="0" cy="663998"/>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593" name="Text Box 17">
            <a:extLst>
              <a:ext uri="{FF2B5EF4-FFF2-40B4-BE49-F238E27FC236}">
                <a16:creationId xmlns:a16="http://schemas.microsoft.com/office/drawing/2014/main" id="{C8E4272A-1DE2-4001-8D66-C544DFF794C4}"/>
              </a:ext>
            </a:extLst>
          </p:cNvPr>
          <p:cNvSpPr txBox="1">
            <a:spLocks noChangeArrowheads="1"/>
          </p:cNvSpPr>
          <p:nvPr/>
        </p:nvSpPr>
        <p:spPr bwMode="auto">
          <a:xfrm>
            <a:off x="2516240" y="3202863"/>
            <a:ext cx="1447800" cy="523220"/>
          </a:xfrm>
          <a:prstGeom prst="rect">
            <a:avLst/>
          </a:prstGeom>
          <a:solidFill>
            <a:schemeClr val="bg1"/>
          </a:solidFill>
          <a:ln w="28575" algn="ctr">
            <a:solidFill>
              <a:srgbClr val="3366FF"/>
            </a:solidFill>
            <a:miter lim="800000"/>
          </a:ln>
          <a:effectLst/>
        </p:spPr>
        <p:txBody>
          <a:bodyPr>
            <a:spAutoFit/>
          </a:bodyPr>
          <a:lstStyle/>
          <a:p>
            <a:pPr algn="ctr">
              <a:spcBef>
                <a:spcPct val="50000"/>
              </a:spcBef>
              <a:defRPr/>
            </a:pPr>
            <a:r>
              <a:rPr kumimoji="1" lang="en-US" altLang="zh-CN" sz="2800" b="1" dirty="0">
                <a:effectLst>
                  <a:outerShdw blurRad="38100" dist="38100" dir="2700000" algn="tl">
                    <a:srgbClr val="FFFFFF"/>
                  </a:outerShdw>
                </a:effectLst>
                <a:latin typeface="+mn-ea"/>
                <a:ea typeface="+mn-ea"/>
              </a:rPr>
              <a:t>1947</a:t>
            </a:r>
            <a:r>
              <a:rPr kumimoji="1" lang="zh-CN" altLang="en-US" sz="2800" b="1" dirty="0">
                <a:effectLst>
                  <a:outerShdw blurRad="38100" dist="38100" dir="2700000" algn="tl">
                    <a:srgbClr val="FFFFFF"/>
                  </a:outerShdw>
                </a:effectLst>
                <a:latin typeface="+mn-ea"/>
                <a:ea typeface="+mn-ea"/>
              </a:rPr>
              <a:t>年</a:t>
            </a:r>
          </a:p>
        </p:txBody>
      </p:sp>
      <p:sp>
        <p:nvSpPr>
          <p:cNvPr id="24594" name="Line 18">
            <a:extLst>
              <a:ext uri="{FF2B5EF4-FFF2-40B4-BE49-F238E27FC236}">
                <a16:creationId xmlns:a16="http://schemas.microsoft.com/office/drawing/2014/main" id="{6E1266D6-7938-4D73-8316-DD92080ABC1A}"/>
              </a:ext>
            </a:extLst>
          </p:cNvPr>
          <p:cNvSpPr>
            <a:spLocks noChangeShapeType="1"/>
          </p:cNvSpPr>
          <p:nvPr/>
        </p:nvSpPr>
        <p:spPr bwMode="auto">
          <a:xfrm flipH="1">
            <a:off x="3244850" y="3823373"/>
            <a:ext cx="9525" cy="666750"/>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595" name="Text Box 19">
            <a:extLst>
              <a:ext uri="{FF2B5EF4-FFF2-40B4-BE49-F238E27FC236}">
                <a16:creationId xmlns:a16="http://schemas.microsoft.com/office/drawing/2014/main" id="{827E4D9B-ED3C-4854-90C7-2256165DDCA8}"/>
              </a:ext>
            </a:extLst>
          </p:cNvPr>
          <p:cNvSpPr txBox="1">
            <a:spLocks noChangeArrowheads="1"/>
          </p:cNvSpPr>
          <p:nvPr/>
        </p:nvSpPr>
        <p:spPr bwMode="auto">
          <a:xfrm>
            <a:off x="2001043" y="4541838"/>
            <a:ext cx="2133600" cy="523220"/>
          </a:xfrm>
          <a:prstGeom prst="rect">
            <a:avLst/>
          </a:prstGeom>
          <a:solidFill>
            <a:srgbClr val="FFCC99"/>
          </a:solidFill>
          <a:ln w="38100" algn="ctr">
            <a:solidFill>
              <a:srgbClr val="000080"/>
            </a:solidFill>
            <a:miter lim="800000"/>
            <a:headEnd/>
            <a:tailEnd/>
          </a:ln>
          <a:effectLst>
            <a:outerShdw dist="35921" dir="2700000" algn="ctr" rotWithShape="0">
              <a:srgbClr val="FF0000"/>
            </a:outerShdw>
          </a:effec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pPr>
            <a:r>
              <a:rPr kumimoji="1" lang="zh-CN" altLang="en-US" sz="2800" b="1">
                <a:solidFill>
                  <a:srgbClr val="000000"/>
                </a:solidFill>
                <a:latin typeface="+mn-ea"/>
                <a:ea typeface="+mn-ea"/>
              </a:rPr>
              <a:t>杜鲁门主义</a:t>
            </a:r>
          </a:p>
        </p:txBody>
      </p:sp>
      <p:sp>
        <p:nvSpPr>
          <p:cNvPr id="24596" name="Line 20">
            <a:extLst>
              <a:ext uri="{FF2B5EF4-FFF2-40B4-BE49-F238E27FC236}">
                <a16:creationId xmlns:a16="http://schemas.microsoft.com/office/drawing/2014/main" id="{20534113-D193-41A7-B37E-D24B448692B2}"/>
              </a:ext>
            </a:extLst>
          </p:cNvPr>
          <p:cNvSpPr>
            <a:spLocks noChangeShapeType="1"/>
          </p:cNvSpPr>
          <p:nvPr/>
        </p:nvSpPr>
        <p:spPr bwMode="auto">
          <a:xfrm flipH="1">
            <a:off x="5764212" y="2661263"/>
            <a:ext cx="0" cy="444310"/>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597" name="Text Box 21">
            <a:extLst>
              <a:ext uri="{FF2B5EF4-FFF2-40B4-BE49-F238E27FC236}">
                <a16:creationId xmlns:a16="http://schemas.microsoft.com/office/drawing/2014/main" id="{A2630D04-4351-4B20-8F0A-31F3418DFAC5}"/>
              </a:ext>
            </a:extLst>
          </p:cNvPr>
          <p:cNvSpPr txBox="1">
            <a:spLocks noChangeArrowheads="1"/>
          </p:cNvSpPr>
          <p:nvPr/>
        </p:nvSpPr>
        <p:spPr bwMode="auto">
          <a:xfrm>
            <a:off x="4108502" y="3202863"/>
            <a:ext cx="2881313" cy="523220"/>
          </a:xfrm>
          <a:prstGeom prst="rect">
            <a:avLst/>
          </a:prstGeom>
          <a:solidFill>
            <a:schemeClr val="bg1"/>
          </a:solidFill>
          <a:ln w="28575" algn="ctr">
            <a:solidFill>
              <a:srgbClr val="3366FF"/>
            </a:solidFill>
            <a:miter lim="800000"/>
          </a:ln>
          <a:effectLst/>
        </p:spPr>
        <p:txBody>
          <a:bodyPr>
            <a:spAutoFit/>
          </a:bodyPr>
          <a:lstStyle/>
          <a:p>
            <a:pPr algn="ctr">
              <a:spcBef>
                <a:spcPct val="50000"/>
              </a:spcBef>
              <a:defRPr/>
            </a:pPr>
            <a:r>
              <a:rPr kumimoji="1" lang="en-US" altLang="zh-CN" sz="2800" b="1">
                <a:effectLst>
                  <a:outerShdw blurRad="38100" dist="38100" dir="2700000" algn="tl">
                    <a:srgbClr val="FFFFFF"/>
                  </a:outerShdw>
                </a:effectLst>
                <a:latin typeface="+mn-ea"/>
                <a:ea typeface="+mn-ea"/>
              </a:rPr>
              <a:t>1949</a:t>
            </a:r>
            <a:r>
              <a:rPr kumimoji="1" lang="zh-CN" altLang="en-US" sz="2800" b="1">
                <a:effectLst>
                  <a:outerShdw blurRad="38100" dist="38100" dir="2700000" algn="tl">
                    <a:srgbClr val="FFFFFF"/>
                  </a:outerShdw>
                </a:effectLst>
                <a:latin typeface="+mn-ea"/>
                <a:ea typeface="+mn-ea"/>
              </a:rPr>
              <a:t>年、</a:t>
            </a:r>
            <a:r>
              <a:rPr kumimoji="1" lang="en-US" altLang="zh-CN" sz="2800" b="1">
                <a:effectLst>
                  <a:outerShdw blurRad="38100" dist="38100" dir="2700000" algn="tl">
                    <a:srgbClr val="FFFFFF"/>
                  </a:outerShdw>
                </a:effectLst>
                <a:latin typeface="+mn-ea"/>
                <a:ea typeface="+mn-ea"/>
              </a:rPr>
              <a:t>1955</a:t>
            </a:r>
            <a:r>
              <a:rPr kumimoji="1" lang="zh-CN" altLang="en-US" sz="2800" b="1">
                <a:effectLst>
                  <a:outerShdw blurRad="38100" dist="38100" dir="2700000" algn="tl">
                    <a:srgbClr val="FFFFFF"/>
                  </a:outerShdw>
                </a:effectLst>
                <a:latin typeface="+mn-ea"/>
                <a:ea typeface="+mn-ea"/>
              </a:rPr>
              <a:t>年</a:t>
            </a:r>
          </a:p>
        </p:txBody>
      </p:sp>
      <p:sp>
        <p:nvSpPr>
          <p:cNvPr id="24598" name="Line 22">
            <a:extLst>
              <a:ext uri="{FF2B5EF4-FFF2-40B4-BE49-F238E27FC236}">
                <a16:creationId xmlns:a16="http://schemas.microsoft.com/office/drawing/2014/main" id="{D21E8B64-DC90-4E22-B563-4B0A89418A09}"/>
              </a:ext>
            </a:extLst>
          </p:cNvPr>
          <p:cNvSpPr>
            <a:spLocks noChangeShapeType="1"/>
          </p:cNvSpPr>
          <p:nvPr/>
        </p:nvSpPr>
        <p:spPr bwMode="auto">
          <a:xfrm flipH="1">
            <a:off x="5764212" y="3823373"/>
            <a:ext cx="0" cy="665162"/>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599" name="Text Box 23">
            <a:extLst>
              <a:ext uri="{FF2B5EF4-FFF2-40B4-BE49-F238E27FC236}">
                <a16:creationId xmlns:a16="http://schemas.microsoft.com/office/drawing/2014/main" id="{F37295A5-38B4-49AD-963F-03FE33EC7323}"/>
              </a:ext>
            </a:extLst>
          </p:cNvPr>
          <p:cNvSpPr txBox="1">
            <a:spLocks noChangeArrowheads="1"/>
          </p:cNvSpPr>
          <p:nvPr/>
        </p:nvSpPr>
        <p:spPr bwMode="auto">
          <a:xfrm>
            <a:off x="4279106" y="4541838"/>
            <a:ext cx="2808287" cy="523220"/>
          </a:xfrm>
          <a:prstGeom prst="rect">
            <a:avLst/>
          </a:prstGeom>
          <a:solidFill>
            <a:srgbClr val="FFCC99"/>
          </a:solidFill>
          <a:ln w="38100" algn="ctr">
            <a:solidFill>
              <a:srgbClr val="000080"/>
            </a:solidFill>
            <a:miter lim="800000"/>
            <a:headEnd/>
            <a:tailEnd/>
          </a:ln>
          <a:effectLst>
            <a:outerShdw dist="35921" dir="2700000" algn="ctr" rotWithShape="0">
              <a:srgbClr val="FF0000"/>
            </a:outerShdw>
          </a:effec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pPr>
            <a:r>
              <a:rPr kumimoji="1" lang="zh-CN" altLang="en-US" sz="2800" b="1">
                <a:solidFill>
                  <a:srgbClr val="000000"/>
                </a:solidFill>
                <a:latin typeface="+mn-ea"/>
                <a:ea typeface="+mn-ea"/>
              </a:rPr>
              <a:t>北约、华约成立</a:t>
            </a:r>
          </a:p>
        </p:txBody>
      </p:sp>
      <p:sp>
        <p:nvSpPr>
          <p:cNvPr id="24600" name="Line 24">
            <a:extLst>
              <a:ext uri="{FF2B5EF4-FFF2-40B4-BE49-F238E27FC236}">
                <a16:creationId xmlns:a16="http://schemas.microsoft.com/office/drawing/2014/main" id="{4852C2BD-3644-4A38-ADCC-25E7D9A8BC8F}"/>
              </a:ext>
            </a:extLst>
          </p:cNvPr>
          <p:cNvSpPr>
            <a:spLocks noChangeShapeType="1"/>
          </p:cNvSpPr>
          <p:nvPr/>
        </p:nvSpPr>
        <p:spPr bwMode="auto">
          <a:xfrm>
            <a:off x="8083550" y="2466975"/>
            <a:ext cx="0" cy="638598"/>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4601" name="Text Box 25">
            <a:extLst>
              <a:ext uri="{FF2B5EF4-FFF2-40B4-BE49-F238E27FC236}">
                <a16:creationId xmlns:a16="http://schemas.microsoft.com/office/drawing/2014/main" id="{5CDAF0DD-2FAE-41C7-8C82-75B36AA068C7}"/>
              </a:ext>
            </a:extLst>
          </p:cNvPr>
          <p:cNvSpPr txBox="1">
            <a:spLocks noChangeArrowheads="1"/>
          </p:cNvSpPr>
          <p:nvPr/>
        </p:nvSpPr>
        <p:spPr bwMode="auto">
          <a:xfrm>
            <a:off x="7293392" y="3201768"/>
            <a:ext cx="1524000" cy="523220"/>
          </a:xfrm>
          <a:prstGeom prst="rect">
            <a:avLst/>
          </a:prstGeom>
          <a:solidFill>
            <a:schemeClr val="bg1"/>
          </a:solidFill>
          <a:ln w="28575" algn="ctr">
            <a:solidFill>
              <a:srgbClr val="3366FF"/>
            </a:solidFill>
            <a:miter lim="800000"/>
          </a:ln>
          <a:effectLst/>
        </p:spPr>
        <p:txBody>
          <a:bodyPr>
            <a:spAutoFit/>
          </a:bodyPr>
          <a:lstStyle/>
          <a:p>
            <a:pPr algn="ctr">
              <a:spcBef>
                <a:spcPct val="50000"/>
              </a:spcBef>
              <a:defRPr/>
            </a:pPr>
            <a:r>
              <a:rPr kumimoji="1" lang="en-US" altLang="zh-CN" sz="2800" b="1">
                <a:effectLst>
                  <a:outerShdw blurRad="38100" dist="38100" dir="2700000" algn="tl">
                    <a:srgbClr val="FFFFFF"/>
                  </a:outerShdw>
                </a:effectLst>
                <a:latin typeface="+mn-ea"/>
                <a:ea typeface="+mn-ea"/>
              </a:rPr>
              <a:t>1991</a:t>
            </a:r>
            <a:r>
              <a:rPr kumimoji="1" lang="zh-CN" altLang="en-US" sz="2800" b="1">
                <a:effectLst>
                  <a:outerShdw blurRad="38100" dist="38100" dir="2700000" algn="tl">
                    <a:srgbClr val="FFFFFF"/>
                  </a:outerShdw>
                </a:effectLst>
                <a:latin typeface="+mn-ea"/>
                <a:ea typeface="+mn-ea"/>
              </a:rPr>
              <a:t>年</a:t>
            </a:r>
          </a:p>
        </p:txBody>
      </p:sp>
      <p:sp>
        <p:nvSpPr>
          <p:cNvPr id="24602" name="Line 26">
            <a:extLst>
              <a:ext uri="{FF2B5EF4-FFF2-40B4-BE49-F238E27FC236}">
                <a16:creationId xmlns:a16="http://schemas.microsoft.com/office/drawing/2014/main" id="{DCFF33C2-E11E-4D13-9088-3CAD1CD6A857}"/>
              </a:ext>
            </a:extLst>
          </p:cNvPr>
          <p:cNvSpPr>
            <a:spLocks noChangeShapeType="1"/>
          </p:cNvSpPr>
          <p:nvPr/>
        </p:nvSpPr>
        <p:spPr bwMode="auto">
          <a:xfrm>
            <a:off x="8105773" y="3823373"/>
            <a:ext cx="7936" cy="665162"/>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algn="ctr"/>
            <a:endParaRPr lang="zh-CN" altLang="en-US">
              <a:latin typeface="+mn-ea"/>
              <a:ea typeface="+mn-ea"/>
            </a:endParaRPr>
          </a:p>
        </p:txBody>
      </p:sp>
      <p:sp>
        <p:nvSpPr>
          <p:cNvPr id="2" name="Text Box 15">
            <a:extLst>
              <a:ext uri="{FF2B5EF4-FFF2-40B4-BE49-F238E27FC236}">
                <a16:creationId xmlns:a16="http://schemas.microsoft.com/office/drawing/2014/main" id="{7E43BC18-7F82-4E0B-B01B-E76F90A07F2C}"/>
              </a:ext>
            </a:extLst>
          </p:cNvPr>
          <p:cNvSpPr txBox="1">
            <a:spLocks noChangeArrowheads="1"/>
          </p:cNvSpPr>
          <p:nvPr/>
        </p:nvSpPr>
        <p:spPr bwMode="auto">
          <a:xfrm>
            <a:off x="7843834" y="4541838"/>
            <a:ext cx="539750" cy="1838325"/>
          </a:xfrm>
          <a:prstGeom prst="rect">
            <a:avLst/>
          </a:prstGeom>
          <a:solidFill>
            <a:srgbClr val="FFCC99"/>
          </a:solidFill>
          <a:ln w="38100">
            <a:solidFill>
              <a:srgbClr val="000080"/>
            </a:solidFill>
            <a:miter lim="800000"/>
            <a:headEnd/>
            <a:tailEnd/>
          </a:ln>
          <a:effectLst>
            <a:outerShdw dist="35921" dir="2700000" algn="ctr" rotWithShape="0">
              <a:srgbClr val="FF0000"/>
            </a:outerShdw>
          </a:effec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pPr>
            <a:r>
              <a:rPr kumimoji="1" lang="zh-CN" altLang="en-US" sz="2800" b="1">
                <a:solidFill>
                  <a:srgbClr val="000000"/>
                </a:solidFill>
                <a:latin typeface="+mn-ea"/>
                <a:ea typeface="+mn-ea"/>
              </a:rPr>
              <a:t>苏联解体</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additive="base">
                                        <p:cTn id="7" dur="500"/>
                                        <p:tgtEl>
                                          <p:spTgt spid="28675"/>
                                        </p:tgtEl>
                                        <p:attrNameLst>
                                          <p:attrName>ppt_x</p:attrName>
                                        </p:attrNameLst>
                                      </p:cBhvr>
                                      <p:tavLst>
                                        <p:tav tm="0">
                                          <p:val>
                                            <p:strVal val="#ppt_x-#ppt_w*1.125000"/>
                                          </p:val>
                                        </p:tav>
                                        <p:tav tm="100000">
                                          <p:val>
                                            <p:strVal val="#ppt_x"/>
                                          </p:val>
                                        </p:tav>
                                      </p:tavLst>
                                    </p:anim>
                                    <p:animEffect transition="in" filter="wipe(right)">
                                      <p:cBhvr>
                                        <p:cTn id="8" dur="500"/>
                                        <p:tgtEl>
                                          <p:spTgt spid="2867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nodeType="clickEffect">
                                  <p:stCondLst>
                                    <p:cond delay="0"/>
                                  </p:stCondLst>
                                  <p:childTnLst>
                                    <p:set>
                                      <p:cBhvr>
                                        <p:cTn id="12" dur="1" fill="hold">
                                          <p:stCondLst>
                                            <p:cond delay="0"/>
                                          </p:stCondLst>
                                        </p:cTn>
                                        <p:tgtEl>
                                          <p:spTgt spid="24588"/>
                                        </p:tgtEl>
                                        <p:attrNameLst>
                                          <p:attrName>style.visibility</p:attrName>
                                        </p:attrNameLst>
                                      </p:cBhvr>
                                      <p:to>
                                        <p:strVal val="visible"/>
                                      </p:to>
                                    </p:set>
                                    <p:animEffect transition="in" filter="slide(fromTop)">
                                      <p:cBhvr>
                                        <p:cTn id="13" dur="500"/>
                                        <p:tgtEl>
                                          <p:spTgt spid="24588"/>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1" fill="hold" grpId="0" nodeType="clickEffect">
                                  <p:stCondLst>
                                    <p:cond delay="0"/>
                                  </p:stCondLst>
                                  <p:childTnLst>
                                    <p:set>
                                      <p:cBhvr>
                                        <p:cTn id="17" dur="1" fill="hold">
                                          <p:stCondLst>
                                            <p:cond delay="0"/>
                                          </p:stCondLst>
                                        </p:cTn>
                                        <p:tgtEl>
                                          <p:spTgt spid="24591"/>
                                        </p:tgtEl>
                                        <p:attrNameLst>
                                          <p:attrName>style.visibility</p:attrName>
                                        </p:attrNameLst>
                                      </p:cBhvr>
                                      <p:to>
                                        <p:strVal val="visible"/>
                                      </p:to>
                                    </p:set>
                                    <p:animEffect transition="in" filter="slide(fromTop)">
                                      <p:cBhvr>
                                        <p:cTn id="18" dur="500"/>
                                        <p:tgtEl>
                                          <p:spTgt spid="24591"/>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8" fill="hold" nodeType="clickEffect">
                                  <p:stCondLst>
                                    <p:cond delay="0"/>
                                  </p:stCondLst>
                                  <p:childTnLst>
                                    <p:set>
                                      <p:cBhvr>
                                        <p:cTn id="22" dur="1" fill="hold">
                                          <p:stCondLst>
                                            <p:cond delay="0"/>
                                          </p:stCondLst>
                                        </p:cTn>
                                        <p:tgtEl>
                                          <p:spTgt spid="24582"/>
                                        </p:tgtEl>
                                        <p:attrNameLst>
                                          <p:attrName>style.visibility</p:attrName>
                                        </p:attrNameLst>
                                      </p:cBhvr>
                                      <p:to>
                                        <p:strVal val="visible"/>
                                      </p:to>
                                    </p:set>
                                    <p:animEffect transition="in" filter="slide(fromLeft)">
                                      <p:cBhvr>
                                        <p:cTn id="23" dur="500"/>
                                        <p:tgtEl>
                                          <p:spTgt spid="24582"/>
                                        </p:tgtEl>
                                      </p:cBhvr>
                                    </p:animEffect>
                                  </p:childTnLst>
                                </p:cTn>
                              </p:par>
                            </p:childTnLst>
                          </p:cTn>
                        </p:par>
                      </p:childTnLst>
                    </p:cTn>
                  </p:par>
                  <p:par>
                    <p:cTn id="24" fill="hold">
                      <p:stCondLst>
                        <p:cond delay="indefinite"/>
                      </p:stCondLst>
                      <p:childTnLst>
                        <p:par>
                          <p:cTn id="25" fill="hold">
                            <p:stCondLst>
                              <p:cond delay="0"/>
                            </p:stCondLst>
                            <p:childTnLst>
                              <p:par>
                                <p:cTn id="26" presetID="12" presetClass="entr" presetSubtype="8" fill="hold" grpId="0" nodeType="clickEffect">
                                  <p:stCondLst>
                                    <p:cond delay="0"/>
                                  </p:stCondLst>
                                  <p:childTnLst>
                                    <p:set>
                                      <p:cBhvr>
                                        <p:cTn id="27" dur="1" fill="hold">
                                          <p:stCondLst>
                                            <p:cond delay="0"/>
                                          </p:stCondLst>
                                        </p:cTn>
                                        <p:tgtEl>
                                          <p:spTgt spid="24583"/>
                                        </p:tgtEl>
                                        <p:attrNameLst>
                                          <p:attrName>style.visibility</p:attrName>
                                        </p:attrNameLst>
                                      </p:cBhvr>
                                      <p:to>
                                        <p:strVal val="visible"/>
                                      </p:to>
                                    </p:set>
                                    <p:animEffect transition="in" filter="slide(fromLeft)">
                                      <p:cBhvr>
                                        <p:cTn id="28" dur="500"/>
                                        <p:tgtEl>
                                          <p:spTgt spid="24583"/>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nodeType="clickEffect">
                                  <p:stCondLst>
                                    <p:cond delay="0"/>
                                  </p:stCondLst>
                                  <p:childTnLst>
                                    <p:set>
                                      <p:cBhvr>
                                        <p:cTn id="32" dur="1" fill="hold">
                                          <p:stCondLst>
                                            <p:cond delay="0"/>
                                          </p:stCondLst>
                                        </p:cTn>
                                        <p:tgtEl>
                                          <p:spTgt spid="24592"/>
                                        </p:tgtEl>
                                        <p:attrNameLst>
                                          <p:attrName>style.visibility</p:attrName>
                                        </p:attrNameLst>
                                      </p:cBhvr>
                                      <p:to>
                                        <p:strVal val="visible"/>
                                      </p:to>
                                    </p:set>
                                    <p:animEffect transition="in" filter="slide(fromTop)">
                                      <p:cBhvr>
                                        <p:cTn id="33" dur="500"/>
                                        <p:tgtEl>
                                          <p:spTgt spid="24592"/>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24593"/>
                                        </p:tgtEl>
                                        <p:attrNameLst>
                                          <p:attrName>style.visibility</p:attrName>
                                        </p:attrNameLst>
                                      </p:cBhvr>
                                      <p:to>
                                        <p:strVal val="visible"/>
                                      </p:to>
                                    </p:set>
                                    <p:animEffect transition="in" filter="slide(fromTop)">
                                      <p:cBhvr>
                                        <p:cTn id="38" dur="500"/>
                                        <p:tgtEl>
                                          <p:spTgt spid="2459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nodeType="clickEffect">
                                  <p:stCondLst>
                                    <p:cond delay="0"/>
                                  </p:stCondLst>
                                  <p:childTnLst>
                                    <p:set>
                                      <p:cBhvr>
                                        <p:cTn id="42" dur="1" fill="hold">
                                          <p:stCondLst>
                                            <p:cond delay="0"/>
                                          </p:stCondLst>
                                        </p:cTn>
                                        <p:tgtEl>
                                          <p:spTgt spid="24594"/>
                                        </p:tgtEl>
                                        <p:attrNameLst>
                                          <p:attrName>style.visibility</p:attrName>
                                        </p:attrNameLst>
                                      </p:cBhvr>
                                      <p:to>
                                        <p:strVal val="visible"/>
                                      </p:to>
                                    </p:set>
                                    <p:animEffect transition="in" filter="slide(fromTop)">
                                      <p:cBhvr>
                                        <p:cTn id="43" dur="500"/>
                                        <p:tgtEl>
                                          <p:spTgt spid="24594"/>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1" fill="hold" grpId="0" nodeType="clickEffect">
                                  <p:stCondLst>
                                    <p:cond delay="0"/>
                                  </p:stCondLst>
                                  <p:childTnLst>
                                    <p:set>
                                      <p:cBhvr>
                                        <p:cTn id="47" dur="1" fill="hold">
                                          <p:stCondLst>
                                            <p:cond delay="0"/>
                                          </p:stCondLst>
                                        </p:cTn>
                                        <p:tgtEl>
                                          <p:spTgt spid="24595"/>
                                        </p:tgtEl>
                                        <p:attrNameLst>
                                          <p:attrName>style.visibility</p:attrName>
                                        </p:attrNameLst>
                                      </p:cBhvr>
                                      <p:to>
                                        <p:strVal val="visible"/>
                                      </p:to>
                                    </p:set>
                                    <p:animEffect transition="in" filter="slide(fromTop)">
                                      <p:cBhvr>
                                        <p:cTn id="48" dur="500"/>
                                        <p:tgtEl>
                                          <p:spTgt spid="24595"/>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8" fill="hold" nodeType="clickEffect">
                                  <p:stCondLst>
                                    <p:cond delay="0"/>
                                  </p:stCondLst>
                                  <p:childTnLst>
                                    <p:set>
                                      <p:cBhvr>
                                        <p:cTn id="52" dur="1" fill="hold">
                                          <p:stCondLst>
                                            <p:cond delay="0"/>
                                          </p:stCondLst>
                                        </p:cTn>
                                        <p:tgtEl>
                                          <p:spTgt spid="24584"/>
                                        </p:tgtEl>
                                        <p:attrNameLst>
                                          <p:attrName>style.visibility</p:attrName>
                                        </p:attrNameLst>
                                      </p:cBhvr>
                                      <p:to>
                                        <p:strVal val="visible"/>
                                      </p:to>
                                    </p:set>
                                    <p:animEffect transition="in" filter="slide(fromLeft)">
                                      <p:cBhvr>
                                        <p:cTn id="53" dur="500"/>
                                        <p:tgtEl>
                                          <p:spTgt spid="24584"/>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8" fill="hold" grpId="0" nodeType="clickEffect">
                                  <p:stCondLst>
                                    <p:cond delay="0"/>
                                  </p:stCondLst>
                                  <p:childTnLst>
                                    <p:set>
                                      <p:cBhvr>
                                        <p:cTn id="57" dur="1" fill="hold">
                                          <p:stCondLst>
                                            <p:cond delay="0"/>
                                          </p:stCondLst>
                                        </p:cTn>
                                        <p:tgtEl>
                                          <p:spTgt spid="24585"/>
                                        </p:tgtEl>
                                        <p:attrNameLst>
                                          <p:attrName>style.visibility</p:attrName>
                                        </p:attrNameLst>
                                      </p:cBhvr>
                                      <p:to>
                                        <p:strVal val="visible"/>
                                      </p:to>
                                    </p:set>
                                    <p:animEffect transition="in" filter="slide(fromLeft)">
                                      <p:cBhvr>
                                        <p:cTn id="58" dur="500"/>
                                        <p:tgtEl>
                                          <p:spTgt spid="24585"/>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1" fill="hold" nodeType="clickEffect">
                                  <p:stCondLst>
                                    <p:cond delay="0"/>
                                  </p:stCondLst>
                                  <p:childTnLst>
                                    <p:set>
                                      <p:cBhvr>
                                        <p:cTn id="62" dur="1" fill="hold">
                                          <p:stCondLst>
                                            <p:cond delay="0"/>
                                          </p:stCondLst>
                                        </p:cTn>
                                        <p:tgtEl>
                                          <p:spTgt spid="24596"/>
                                        </p:tgtEl>
                                        <p:attrNameLst>
                                          <p:attrName>style.visibility</p:attrName>
                                        </p:attrNameLst>
                                      </p:cBhvr>
                                      <p:to>
                                        <p:strVal val="visible"/>
                                      </p:to>
                                    </p:set>
                                    <p:animEffect transition="in" filter="slide(fromTop)">
                                      <p:cBhvr>
                                        <p:cTn id="63" dur="500"/>
                                        <p:tgtEl>
                                          <p:spTgt spid="24596"/>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24597"/>
                                        </p:tgtEl>
                                        <p:attrNameLst>
                                          <p:attrName>style.visibility</p:attrName>
                                        </p:attrNameLst>
                                      </p:cBhvr>
                                      <p:to>
                                        <p:strVal val="visible"/>
                                      </p:to>
                                    </p:set>
                                    <p:animEffect transition="in" filter="slide(fromTop)">
                                      <p:cBhvr>
                                        <p:cTn id="68" dur="500"/>
                                        <p:tgtEl>
                                          <p:spTgt spid="24597"/>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1" fill="hold" nodeType="clickEffect">
                                  <p:stCondLst>
                                    <p:cond delay="0"/>
                                  </p:stCondLst>
                                  <p:childTnLst>
                                    <p:set>
                                      <p:cBhvr>
                                        <p:cTn id="72" dur="1" fill="hold">
                                          <p:stCondLst>
                                            <p:cond delay="0"/>
                                          </p:stCondLst>
                                        </p:cTn>
                                        <p:tgtEl>
                                          <p:spTgt spid="24598"/>
                                        </p:tgtEl>
                                        <p:attrNameLst>
                                          <p:attrName>style.visibility</p:attrName>
                                        </p:attrNameLst>
                                      </p:cBhvr>
                                      <p:to>
                                        <p:strVal val="visible"/>
                                      </p:to>
                                    </p:set>
                                    <p:animEffect transition="in" filter="slide(fromTop)">
                                      <p:cBhvr>
                                        <p:cTn id="73" dur="500"/>
                                        <p:tgtEl>
                                          <p:spTgt spid="24598"/>
                                        </p:tgtEl>
                                      </p:cBhvr>
                                    </p:animEffect>
                                  </p:childTnLst>
                                </p:cTn>
                              </p:par>
                            </p:childTnLst>
                          </p:cTn>
                        </p:par>
                      </p:childTnLst>
                    </p:cTn>
                  </p:par>
                  <p:par>
                    <p:cTn id="74" fill="hold">
                      <p:stCondLst>
                        <p:cond delay="indefinite"/>
                      </p:stCondLst>
                      <p:childTnLst>
                        <p:par>
                          <p:cTn id="75" fill="hold">
                            <p:stCondLst>
                              <p:cond delay="0"/>
                            </p:stCondLst>
                            <p:childTnLst>
                              <p:par>
                                <p:cTn id="76" presetID="12" presetClass="entr" presetSubtype="1" fill="hold" grpId="0" nodeType="clickEffect">
                                  <p:stCondLst>
                                    <p:cond delay="0"/>
                                  </p:stCondLst>
                                  <p:childTnLst>
                                    <p:set>
                                      <p:cBhvr>
                                        <p:cTn id="77" dur="1" fill="hold">
                                          <p:stCondLst>
                                            <p:cond delay="0"/>
                                          </p:stCondLst>
                                        </p:cTn>
                                        <p:tgtEl>
                                          <p:spTgt spid="24599"/>
                                        </p:tgtEl>
                                        <p:attrNameLst>
                                          <p:attrName>style.visibility</p:attrName>
                                        </p:attrNameLst>
                                      </p:cBhvr>
                                      <p:to>
                                        <p:strVal val="visible"/>
                                      </p:to>
                                    </p:set>
                                    <p:animEffect transition="in" filter="slide(fromTop)">
                                      <p:cBhvr>
                                        <p:cTn id="78" dur="500"/>
                                        <p:tgtEl>
                                          <p:spTgt spid="24599"/>
                                        </p:tgtEl>
                                      </p:cBhvr>
                                    </p:animEffect>
                                  </p:childTnLst>
                                </p:cTn>
                              </p:par>
                            </p:childTnLst>
                          </p:cTn>
                        </p:par>
                      </p:childTnLst>
                    </p:cTn>
                  </p:par>
                  <p:par>
                    <p:cTn id="79" fill="hold">
                      <p:stCondLst>
                        <p:cond delay="indefinite"/>
                      </p:stCondLst>
                      <p:childTnLst>
                        <p:par>
                          <p:cTn id="80" fill="hold">
                            <p:stCondLst>
                              <p:cond delay="0"/>
                            </p:stCondLst>
                            <p:childTnLst>
                              <p:par>
                                <p:cTn id="81" presetID="12" presetClass="entr" presetSubtype="8" fill="hold" nodeType="clickEffect">
                                  <p:stCondLst>
                                    <p:cond delay="0"/>
                                  </p:stCondLst>
                                  <p:childTnLst>
                                    <p:set>
                                      <p:cBhvr>
                                        <p:cTn id="82" dur="1" fill="hold">
                                          <p:stCondLst>
                                            <p:cond delay="0"/>
                                          </p:stCondLst>
                                        </p:cTn>
                                        <p:tgtEl>
                                          <p:spTgt spid="24586"/>
                                        </p:tgtEl>
                                        <p:attrNameLst>
                                          <p:attrName>style.visibility</p:attrName>
                                        </p:attrNameLst>
                                      </p:cBhvr>
                                      <p:to>
                                        <p:strVal val="visible"/>
                                      </p:to>
                                    </p:set>
                                    <p:animEffect transition="in" filter="slide(fromLeft)">
                                      <p:cBhvr>
                                        <p:cTn id="83" dur="500"/>
                                        <p:tgtEl>
                                          <p:spTgt spid="24586"/>
                                        </p:tgtEl>
                                      </p:cBhvr>
                                    </p:animEffect>
                                  </p:childTnLst>
                                </p:cTn>
                              </p:par>
                            </p:childTnLst>
                          </p:cTn>
                        </p:par>
                      </p:childTnLst>
                    </p:cTn>
                  </p:par>
                  <p:par>
                    <p:cTn id="84" fill="hold">
                      <p:stCondLst>
                        <p:cond delay="indefinite"/>
                      </p:stCondLst>
                      <p:childTnLst>
                        <p:par>
                          <p:cTn id="85" fill="hold">
                            <p:stCondLst>
                              <p:cond delay="0"/>
                            </p:stCondLst>
                            <p:childTnLst>
                              <p:par>
                                <p:cTn id="86" presetID="12" presetClass="entr" presetSubtype="8" fill="hold" grpId="0" nodeType="clickEffect">
                                  <p:stCondLst>
                                    <p:cond delay="0"/>
                                  </p:stCondLst>
                                  <p:childTnLst>
                                    <p:set>
                                      <p:cBhvr>
                                        <p:cTn id="87" dur="1" fill="hold">
                                          <p:stCondLst>
                                            <p:cond delay="0"/>
                                          </p:stCondLst>
                                        </p:cTn>
                                        <p:tgtEl>
                                          <p:spTgt spid="24587"/>
                                        </p:tgtEl>
                                        <p:attrNameLst>
                                          <p:attrName>style.visibility</p:attrName>
                                        </p:attrNameLst>
                                      </p:cBhvr>
                                      <p:to>
                                        <p:strVal val="visible"/>
                                      </p:to>
                                    </p:set>
                                    <p:animEffect transition="in" filter="slide(fromLeft)">
                                      <p:cBhvr>
                                        <p:cTn id="88" dur="500"/>
                                        <p:tgtEl>
                                          <p:spTgt spid="24587"/>
                                        </p:tgtEl>
                                      </p:cBhvr>
                                    </p:animEffect>
                                  </p:childTnLst>
                                </p:cTn>
                              </p:par>
                            </p:childTnLst>
                          </p:cTn>
                        </p:par>
                      </p:childTnLst>
                    </p:cTn>
                  </p:par>
                  <p:par>
                    <p:cTn id="89" fill="hold">
                      <p:stCondLst>
                        <p:cond delay="indefinite"/>
                      </p:stCondLst>
                      <p:childTnLst>
                        <p:par>
                          <p:cTn id="90" fill="hold">
                            <p:stCondLst>
                              <p:cond delay="0"/>
                            </p:stCondLst>
                            <p:childTnLst>
                              <p:par>
                                <p:cTn id="91" presetID="12" presetClass="entr" presetSubtype="1" fill="hold" nodeType="clickEffect">
                                  <p:stCondLst>
                                    <p:cond delay="0"/>
                                  </p:stCondLst>
                                  <p:childTnLst>
                                    <p:set>
                                      <p:cBhvr>
                                        <p:cTn id="92" dur="1" fill="hold">
                                          <p:stCondLst>
                                            <p:cond delay="0"/>
                                          </p:stCondLst>
                                        </p:cTn>
                                        <p:tgtEl>
                                          <p:spTgt spid="24600"/>
                                        </p:tgtEl>
                                        <p:attrNameLst>
                                          <p:attrName>style.visibility</p:attrName>
                                        </p:attrNameLst>
                                      </p:cBhvr>
                                      <p:to>
                                        <p:strVal val="visible"/>
                                      </p:to>
                                    </p:set>
                                    <p:animEffect transition="in" filter="slide(fromTop)">
                                      <p:cBhvr>
                                        <p:cTn id="93" dur="500"/>
                                        <p:tgtEl>
                                          <p:spTgt spid="24600"/>
                                        </p:tgtEl>
                                      </p:cBhvr>
                                    </p:animEffect>
                                  </p:childTnLst>
                                </p:cTn>
                              </p:par>
                            </p:childTnLst>
                          </p:cTn>
                        </p:par>
                      </p:childTnLst>
                    </p:cTn>
                  </p:par>
                  <p:par>
                    <p:cTn id="94" fill="hold">
                      <p:stCondLst>
                        <p:cond delay="indefinite"/>
                      </p:stCondLst>
                      <p:childTnLst>
                        <p:par>
                          <p:cTn id="95" fill="hold">
                            <p:stCondLst>
                              <p:cond delay="0"/>
                            </p:stCondLst>
                            <p:childTnLst>
                              <p:par>
                                <p:cTn id="96" presetID="12" presetClass="entr" presetSubtype="1" fill="hold" grpId="0" nodeType="clickEffect">
                                  <p:stCondLst>
                                    <p:cond delay="0"/>
                                  </p:stCondLst>
                                  <p:childTnLst>
                                    <p:set>
                                      <p:cBhvr>
                                        <p:cTn id="97" dur="1" fill="hold">
                                          <p:stCondLst>
                                            <p:cond delay="0"/>
                                          </p:stCondLst>
                                        </p:cTn>
                                        <p:tgtEl>
                                          <p:spTgt spid="24601"/>
                                        </p:tgtEl>
                                        <p:attrNameLst>
                                          <p:attrName>style.visibility</p:attrName>
                                        </p:attrNameLst>
                                      </p:cBhvr>
                                      <p:to>
                                        <p:strVal val="visible"/>
                                      </p:to>
                                    </p:set>
                                    <p:animEffect transition="in" filter="slide(fromTop)">
                                      <p:cBhvr>
                                        <p:cTn id="98" dur="500"/>
                                        <p:tgtEl>
                                          <p:spTgt spid="24601"/>
                                        </p:tgtEl>
                                      </p:cBhvr>
                                    </p:animEffect>
                                  </p:childTnLst>
                                </p:cTn>
                              </p:par>
                            </p:childTnLst>
                          </p:cTn>
                        </p:par>
                      </p:childTnLst>
                    </p:cTn>
                  </p:par>
                  <p:par>
                    <p:cTn id="99" fill="hold">
                      <p:stCondLst>
                        <p:cond delay="indefinite"/>
                      </p:stCondLst>
                      <p:childTnLst>
                        <p:par>
                          <p:cTn id="100" fill="hold">
                            <p:stCondLst>
                              <p:cond delay="0"/>
                            </p:stCondLst>
                            <p:childTnLst>
                              <p:par>
                                <p:cTn id="101" presetID="12" presetClass="entr" presetSubtype="1" fill="hold" nodeType="clickEffect">
                                  <p:stCondLst>
                                    <p:cond delay="0"/>
                                  </p:stCondLst>
                                  <p:childTnLst>
                                    <p:set>
                                      <p:cBhvr>
                                        <p:cTn id="102" dur="1" fill="hold">
                                          <p:stCondLst>
                                            <p:cond delay="0"/>
                                          </p:stCondLst>
                                        </p:cTn>
                                        <p:tgtEl>
                                          <p:spTgt spid="24602"/>
                                        </p:tgtEl>
                                        <p:attrNameLst>
                                          <p:attrName>style.visibility</p:attrName>
                                        </p:attrNameLst>
                                      </p:cBhvr>
                                      <p:to>
                                        <p:strVal val="visible"/>
                                      </p:to>
                                    </p:set>
                                    <p:animEffect transition="in" filter="slide(fromTop)">
                                      <p:cBhvr>
                                        <p:cTn id="103" dur="500"/>
                                        <p:tgtEl>
                                          <p:spTgt spid="24602"/>
                                        </p:tgtEl>
                                      </p:cBhvr>
                                    </p:animEffect>
                                  </p:childTnLst>
                                </p:cTn>
                              </p:par>
                            </p:childTnLst>
                          </p:cTn>
                        </p:par>
                      </p:childTnLst>
                    </p:cTn>
                  </p:par>
                  <p:par>
                    <p:cTn id="104" fill="hold">
                      <p:stCondLst>
                        <p:cond delay="indefinite"/>
                      </p:stCondLst>
                      <p:childTnLst>
                        <p:par>
                          <p:cTn id="105" fill="hold">
                            <p:stCondLst>
                              <p:cond delay="0"/>
                            </p:stCondLst>
                            <p:childTnLst>
                              <p:par>
                                <p:cTn id="106" presetID="12" presetClass="entr" presetSubtype="1"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slide(fromTop)">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nimBg="1"/>
      <p:bldP spid="24583" grpId="0" bldLvl="0" animBg="1"/>
      <p:bldP spid="24585" grpId="0" bldLvl="0" animBg="1"/>
      <p:bldP spid="24587" grpId="0" bldLvl="0" animBg="1"/>
      <p:bldP spid="24591" grpId="0" bldLvl="0" animBg="1"/>
      <p:bldP spid="24593" grpId="0" bldLvl="0" animBg="1"/>
      <p:bldP spid="24595" grpId="0" bldLvl="0" animBg="1"/>
      <p:bldP spid="24597" grpId="0" bldLvl="0" animBg="1"/>
      <p:bldP spid="24599" grpId="0" bldLvl="0" animBg="1"/>
      <p:bldP spid="24601" grpId="0" bldLvl="0" animBg="1"/>
      <p:bldP spid="2" grpId="0" bldLvl="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1628</TotalTime>
  <Words>1693</Words>
  <PresentationFormat>全屏显示(4:3)</PresentationFormat>
  <Paragraphs>143</Paragraphs>
  <Slides>27</Slides>
  <Notes>1</Notes>
  <HiddenSlides>0</HiddenSlides>
  <MMClips>0</MMClips>
  <ScaleCrop>false</ScaleCrop>
  <HeadingPairs>
    <vt:vector size="8" baseType="variant">
      <vt:variant>
        <vt:lpstr>已用的字体</vt:lpstr>
      </vt:variant>
      <vt:variant>
        <vt:i4>4</vt:i4>
      </vt:variant>
      <vt:variant>
        <vt:lpstr>主题</vt:lpstr>
      </vt:variant>
      <vt:variant>
        <vt:i4>1</vt:i4>
      </vt:variant>
      <vt:variant>
        <vt:lpstr>嵌入 OLE 服务器</vt:lpstr>
      </vt:variant>
      <vt:variant>
        <vt:i4>1</vt:i4>
      </vt:variant>
      <vt:variant>
        <vt:lpstr>幻灯片标题</vt:lpstr>
      </vt:variant>
      <vt:variant>
        <vt:i4>27</vt:i4>
      </vt:variant>
    </vt:vector>
  </HeadingPairs>
  <TitlesOfParts>
    <vt:vector size="33" baseType="lpstr">
      <vt:lpstr>楷体_GB2312</vt:lpstr>
      <vt:lpstr>宋体</vt:lpstr>
      <vt:lpstr>Arial</vt:lpstr>
      <vt:lpstr>Calibri</vt:lpstr>
      <vt:lpstr>Office 主题</vt:lpstr>
      <vt:lpstr>Clip</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modified xsi:type="dcterms:W3CDTF">2018-11-25T12:43:55Z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000800462f0000000000010250300207a1000400038000</vt:lpwstr>
  </property>
</Properties>
</file>