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14" r:id="rId3"/>
    <p:sldId id="336" r:id="rId4"/>
    <p:sldId id="258" r:id="rId5"/>
    <p:sldId id="257" r:id="rId6"/>
    <p:sldId id="286" r:id="rId7"/>
    <p:sldId id="288" r:id="rId8"/>
    <p:sldId id="289" r:id="rId9"/>
    <p:sldId id="337" r:id="rId10"/>
    <p:sldId id="290" r:id="rId11"/>
    <p:sldId id="287" r:id="rId12"/>
    <p:sldId id="294" r:id="rId13"/>
    <p:sldId id="291" r:id="rId14"/>
    <p:sldId id="292" r:id="rId15"/>
    <p:sldId id="305" r:id="rId16"/>
    <p:sldId id="306" r:id="rId17"/>
    <p:sldId id="338" r:id="rId18"/>
    <p:sldId id="339" r:id="rId19"/>
    <p:sldId id="263" r:id="rId20"/>
    <p:sldId id="265" r:id="rId21"/>
    <p:sldId id="293" r:id="rId22"/>
    <p:sldId id="264" r:id="rId23"/>
    <p:sldId id="307" r:id="rId24"/>
  </p:sldIdLst>
  <p:sldSz cx="9144000" cy="6858000" type="screen4x3"/>
  <p:notesSz cx="6858000" cy="9144000"/>
  <p:custDataLst>
    <p:tags r:id="rId25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2800" b="0" i="0" u="none" kern="1200" baseline="0">
        <a:solidFill>
          <a:schemeClr val="tx1"/>
        </a:solidFill>
        <a:latin typeface="宋体" pitchFamily="2" charset="-122"/>
        <a:ea typeface="宋体" pitchFamily="2" charset="-122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152" y="-90"/>
      </p:cViewPr>
      <p:guideLst>
        <p:guide orient="horz" pos="2172"/>
        <p:guide pos="289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tags" Target="tags/tag13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 smtClean="0">
                <a:latin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 smtClean="0">
                <a:latin typeface="Arial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9460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614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 smtClean="0">
                <a:latin typeface="Arial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614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/>
            </a:fld>
            <a:endParaRPr lang="en-US" altLang="zh-CN" sz="12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48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3</a:t>
            </a:fld>
          </a:p>
        </p:txBody>
      </p:sp>
      <p:sp>
        <p:nvSpPr>
          <p:cNvPr id="20483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0484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4</a:t>
            </a:fld>
          </a:p>
        </p:txBody>
      </p:sp>
      <p:sp>
        <p:nvSpPr>
          <p:cNvPr id="22531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18</a:t>
            </a:fld>
          </a:p>
        </p:txBody>
      </p:sp>
      <p:sp>
        <p:nvSpPr>
          <p:cNvPr id="26627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662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19</a:t>
            </a:fld>
          </a:p>
        </p:txBody>
      </p:sp>
      <p:sp>
        <p:nvSpPr>
          <p:cNvPr id="27651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8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t>21</a:t>
            </a:fld>
          </a:p>
        </p:txBody>
      </p:sp>
      <p:sp>
        <p:nvSpPr>
          <p:cNvPr id="29699" name="Rectangle 2"/>
          <p:cNvSpPr>
            <a:spLocks noRot="1" noTextEdit="1"/>
          </p:cNvSpPr>
          <p:nvPr>
            <p:ph type="sldImg" idx="2"/>
          </p:nvPr>
        </p:nvSpPr>
        <p:spPr/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0815" algn="l" defTabSz="685800" rtl="0" eaLnBrk="1" latinLnBrk="0" hangingPunct="1">
        <a:lnSpc>
          <a:spcPct val="90000"/>
        </a:lnSpc>
        <a:spcBef>
          <a:spcPts val="75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0815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tags" Target="../tags/tag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audio" Target="../media/media1.wav" /><Relationship Id="rId4" Type="http://schemas.openxmlformats.org/officeDocument/2006/relationships/audio" Target="../media/media2.wav" /><Relationship Id="rId5" Type="http://schemas.openxmlformats.org/officeDocument/2006/relationships/tags" Target="../tags/tag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audio" Target="../media/media3.wav" /><Relationship Id="rId4" Type="http://schemas.openxmlformats.org/officeDocument/2006/relationships/image" Target="../media/image3.gif" /><Relationship Id="rId5" Type="http://schemas.openxmlformats.org/officeDocument/2006/relationships/tags" Target="../tags/tag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4.wav" /><Relationship Id="rId3" Type="http://schemas.openxmlformats.org/officeDocument/2006/relationships/slide" Target="slide1.xml" TargetMode="Internal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4.png" /><Relationship Id="rId6" Type="http://schemas.openxmlformats.org/officeDocument/2006/relationships/tags" Target="../tags/tag5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gi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4.wav" /><Relationship Id="rId3" Type="http://schemas.openxmlformats.org/officeDocument/2006/relationships/slide" Target="slide19.xml" TargetMode="Internal" /><Relationship Id="rId4" Type="http://schemas.openxmlformats.org/officeDocument/2006/relationships/slide" Target="slide10.xml" TargetMode="Internal" /><Relationship Id="rId5" Type="http://schemas.openxmlformats.org/officeDocument/2006/relationships/tags" Target="../tags/tag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4.wav" /><Relationship Id="rId3" Type="http://schemas.openxmlformats.org/officeDocument/2006/relationships/slide" Target="slide19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Relationship Id="rId3" Type="http://schemas.openxmlformats.org/officeDocument/2006/relationships/slide" Target="slide3.xml" TargetMode="Internal" /><Relationship Id="rId4" Type="http://schemas.openxmlformats.org/officeDocument/2006/relationships/image" Target="../media/image10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slide" Target="slide11.xml" TargetMode="Interna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Relationship Id="rId6" Type="http://schemas.openxmlformats.org/officeDocument/2006/relationships/image" Target="../media/image15.png" /><Relationship Id="rId7" Type="http://schemas.openxmlformats.org/officeDocument/2006/relationships/image" Target="../media/image16.png" /><Relationship Id="rId8" Type="http://schemas.openxmlformats.org/officeDocument/2006/relationships/image" Target="../media/image17.jpeg" /><Relationship Id="rId9" Type="http://schemas.openxmlformats.org/officeDocument/2006/relationships/image" Target="../media/image18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audio" Target="../media/media4.wav" /><Relationship Id="rId3" Type="http://schemas.openxmlformats.org/officeDocument/2006/relationships/image" Target="../media/image19.png" /><Relationship Id="rId4" Type="http://schemas.openxmlformats.org/officeDocument/2006/relationships/tags" Target="../tags/tag8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ags" Target="../tags/tag9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audio" Target="../media/media5.wav" /><Relationship Id="rId4" Type="http://schemas.openxmlformats.org/officeDocument/2006/relationships/audio" Target="../media/media4.wav" /><Relationship Id="rId5" Type="http://schemas.openxmlformats.org/officeDocument/2006/relationships/audio" Target="../media/media6.wav" /><Relationship Id="rId6" Type="http://schemas.openxmlformats.org/officeDocument/2006/relationships/image" Target="../media/image20.png" /><Relationship Id="rId7" Type="http://schemas.openxmlformats.org/officeDocument/2006/relationships/image" Target="../media/image21.png" /><Relationship Id="rId8" Type="http://schemas.openxmlformats.org/officeDocument/2006/relationships/image" Target="../media/image22.jpeg" /><Relationship Id="rId9" Type="http://schemas.openxmlformats.org/officeDocument/2006/relationships/tags" Target="../tags/tag10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4.xml" /><Relationship Id="rId3" Type="http://schemas.openxmlformats.org/officeDocument/2006/relationships/audio" Target="../media/media5.wav" /><Relationship Id="rId4" Type="http://schemas.openxmlformats.org/officeDocument/2006/relationships/image" Target="../media/image23.png" /><Relationship Id="rId5" Type="http://schemas.openxmlformats.org/officeDocument/2006/relationships/image" Target="../media/image24.jpeg" /><Relationship Id="rId6" Type="http://schemas.openxmlformats.org/officeDocument/2006/relationships/image" Target="../media/image25.jpeg" /><Relationship Id="rId7" Type="http://schemas.openxmlformats.org/officeDocument/2006/relationships/tags" Target="../tags/tag11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5.xml" /><Relationship Id="rId3" Type="http://schemas.openxmlformats.org/officeDocument/2006/relationships/audio" Target="../media/media7.wav" /><Relationship Id="rId4" Type="http://schemas.openxmlformats.org/officeDocument/2006/relationships/audio" Target="../media/media6.wav" /><Relationship Id="rId5" Type="http://schemas.openxmlformats.org/officeDocument/2006/relationships/tags" Target="../tags/tag1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矩形 1"/>
          <p:cNvSpPr>
            <a:spLocks noGrp="1"/>
          </p:cNvSpPr>
          <p:nvPr/>
        </p:nvSpPr>
        <p:spPr>
          <a:xfrm>
            <a:off x="41275" y="44450"/>
            <a:ext cx="7751763" cy="869950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 anchor="t"/>
          <a:lstStyle/>
          <a:p>
            <a:pPr lvl="0" indent="0" eaLnBrk="0" hangingPunct="0">
              <a:buClr>
                <a:srgbClr val="000000"/>
              </a:buClr>
            </a:pPr>
            <a:r>
              <a:rPr lang="zh-CN" altLang="en-US" sz="4400" b="1">
                <a:solidFill>
                  <a:srgbClr val="D9D9D9"/>
                </a:solidFill>
                <a:latin typeface="黑体" panose="02010609060101010101" pitchFamily="2" charset="-122"/>
                <a:ea typeface="黑体" pitchFamily="2" charset="-122"/>
              </a:rPr>
              <a:t>人教历史七年级上册</a:t>
            </a:r>
          </a:p>
        </p:txBody>
      </p:sp>
      <p:sp>
        <p:nvSpPr>
          <p:cNvPr id="3075" name="矩形 3075"/>
          <p:cNvSpPr>
            <a:spLocks noGrp="1"/>
          </p:cNvSpPr>
          <p:nvPr/>
        </p:nvSpPr>
        <p:spPr>
          <a:xfrm>
            <a:off x="4923155" y="1688465"/>
            <a:ext cx="3420745" cy="796925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indent="0"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第</a:t>
            </a:r>
            <a:r>
              <a:rPr lang="en-US" altLang="zh-CN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2</a:t>
            </a: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单元</a:t>
            </a:r>
          </a:p>
        </p:txBody>
      </p:sp>
      <p:sp>
        <p:nvSpPr>
          <p:cNvPr id="3076" name="矩形 3074"/>
          <p:cNvSpPr>
            <a:spLocks noGrp="1"/>
          </p:cNvSpPr>
          <p:nvPr/>
        </p:nvSpPr>
        <p:spPr>
          <a:xfrm>
            <a:off x="4921250" y="3036570"/>
            <a:ext cx="3422650" cy="998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/>
          <a:lstStyle/>
          <a:p>
            <a:pPr lvl="0" indent="0" algn="ctr" eaLnBrk="0" hangingPunct="0">
              <a:lnSpc>
                <a:spcPct val="80000"/>
              </a:lnSpc>
              <a:spcBef>
                <a:spcPct val="20000"/>
              </a:spcBef>
            </a:pP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第</a:t>
            </a:r>
            <a:r>
              <a:rPr lang="en-US" altLang="zh-CN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6</a:t>
            </a:r>
            <a:r>
              <a:rPr lang="zh-CN" altLang="en-US" sz="600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</a:rPr>
              <a:t>课</a:t>
            </a: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422275" y="765175"/>
            <a:ext cx="8353425" cy="19383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sz="6000" b="1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写出你印象最深的商周时代的青铜器。</a:t>
            </a:r>
          </a:p>
        </p:txBody>
      </p:sp>
      <p:sp>
        <p:nvSpPr>
          <p:cNvPr id="169989" name="Text Box 5"/>
          <p:cNvSpPr txBox="1">
            <a:spLocks noChangeArrowheads="1"/>
          </p:cNvSpPr>
          <p:nvPr/>
        </p:nvSpPr>
        <p:spPr bwMode="auto">
          <a:xfrm>
            <a:off x="1579563" y="2781300"/>
            <a:ext cx="7169150" cy="34163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司母戊鼎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四羊方尊</a:t>
            </a:r>
            <a:endParaRPr lang="en-US" altLang="zh-CN" sz="5400" b="1">
              <a:solidFill>
                <a:srgbClr val="000066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itchFamily="2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利簋</a:t>
            </a:r>
            <a:endParaRPr lang="en-US" altLang="zh-CN" sz="5400" b="1">
              <a:solidFill>
                <a:srgbClr val="000066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2" charset="-122"/>
              <a:ea typeface="黑体" pitchFamily="2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毛公鼎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WordArt 4"/>
          <p:cNvSpPr>
            <a:spLocks noTextEdit="1"/>
          </p:cNvSpPr>
          <p:nvPr/>
        </p:nvSpPr>
        <p:spPr>
          <a:xfrm>
            <a:off x="250825" y="4797108"/>
            <a:ext cx="936625" cy="503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东周</a:t>
            </a:r>
            <a:endParaRPr lang="zh-CN" altLang="en-US" sz="3600" b="1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5" name="WordArt 6"/>
          <p:cNvSpPr>
            <a:spLocks noTextEdit="1"/>
          </p:cNvSpPr>
          <p:nvPr/>
        </p:nvSpPr>
        <p:spPr>
          <a:xfrm>
            <a:off x="1621155" y="4124643"/>
            <a:ext cx="9334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eaLnBrk="0" hangingPunct="0"/>
            <a:r>
              <a:rPr lang="zh-CN" altLang="en-US" sz="36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春秋</a:t>
            </a:r>
            <a:endParaRPr lang="zh-CN" altLang="en-US" sz="36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6" name="WordArt 7"/>
          <p:cNvSpPr>
            <a:spLocks noTextEdit="1"/>
          </p:cNvSpPr>
          <p:nvPr/>
        </p:nvSpPr>
        <p:spPr>
          <a:xfrm>
            <a:off x="1601788" y="5286693"/>
            <a:ext cx="9334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战国</a:t>
            </a:r>
            <a:endParaRPr lang="zh-CN" altLang="en-US" sz="3600" b="1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7" name="WordArt 11"/>
          <p:cNvSpPr>
            <a:spLocks noTextEdit="1"/>
          </p:cNvSpPr>
          <p:nvPr/>
        </p:nvSpPr>
        <p:spPr>
          <a:xfrm>
            <a:off x="1622743" y="1340168"/>
            <a:ext cx="50323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夏</a:t>
            </a:r>
            <a:endParaRPr lang="zh-CN" altLang="en-US" sz="3600" b="1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8" name="WordArt 12"/>
          <p:cNvSpPr>
            <a:spLocks noTextEdit="1"/>
          </p:cNvSpPr>
          <p:nvPr/>
        </p:nvSpPr>
        <p:spPr>
          <a:xfrm>
            <a:off x="1622743" y="2205038"/>
            <a:ext cx="4667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商</a:t>
            </a:r>
            <a:endParaRPr lang="zh-CN" altLang="en-US" sz="3600" b="1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079" name="WordArt 13"/>
          <p:cNvSpPr>
            <a:spLocks noTextEdit="1"/>
          </p:cNvSpPr>
          <p:nvPr/>
        </p:nvSpPr>
        <p:spPr>
          <a:xfrm>
            <a:off x="1405573" y="3068638"/>
            <a:ext cx="9334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西周</a:t>
            </a:r>
            <a:endParaRPr lang="zh-CN" altLang="en-US" sz="3600" b="1">
              <a:gradFill rotWithShape="1"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>
                <a:outerShdw dist="35921" dir="2699999" algn="ctr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7423" name="Text Box 15"/>
          <p:cNvSpPr txBox="1"/>
          <p:nvPr/>
        </p:nvSpPr>
        <p:spPr>
          <a:xfrm>
            <a:off x="2631123" y="4124643"/>
            <a:ext cx="2662237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b="1">
                <a:solidFill>
                  <a:schemeClr val="tx2"/>
                </a:solidFill>
                <a:latin typeface="Tahoma" pitchFamily="34" charset="0"/>
                <a:ea typeface="黑体" pitchFamily="2" charset="-122"/>
              </a:rPr>
              <a:t>奴隶社会瓦解</a:t>
            </a:r>
          </a:p>
        </p:txBody>
      </p:sp>
      <p:sp>
        <p:nvSpPr>
          <p:cNvPr id="17424" name="Text Box 16"/>
          <p:cNvSpPr txBox="1"/>
          <p:nvPr/>
        </p:nvSpPr>
        <p:spPr>
          <a:xfrm>
            <a:off x="2610485" y="5286693"/>
            <a:ext cx="3043238" cy="519112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b="1">
                <a:solidFill>
                  <a:schemeClr val="tx2"/>
                </a:solidFill>
                <a:latin typeface="Tahoma" pitchFamily="34" charset="0"/>
                <a:ea typeface="黑体" pitchFamily="2" charset="-122"/>
              </a:rPr>
              <a:t>封建社会形成</a:t>
            </a:r>
          </a:p>
        </p:txBody>
      </p:sp>
      <p:sp>
        <p:nvSpPr>
          <p:cNvPr id="17426" name="Text Box 18"/>
          <p:cNvSpPr txBox="1"/>
          <p:nvPr/>
        </p:nvSpPr>
        <p:spPr>
          <a:xfrm>
            <a:off x="6947535" y="2133283"/>
            <a:ext cx="1171575" cy="106680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chemeClr val="tx2"/>
                </a:solidFill>
                <a:latin typeface="Tahoma" pitchFamily="34" charset="0"/>
                <a:ea typeface="黑体" pitchFamily="2" charset="-122"/>
              </a:rPr>
              <a:t>奴隶</a:t>
            </a:r>
          </a:p>
          <a:p>
            <a:pPr lvl="0" eaLnBrk="1" hangingPunct="1"/>
            <a:r>
              <a:rPr lang="zh-CN" altLang="en-US" sz="3200" b="1">
                <a:solidFill>
                  <a:schemeClr val="tx2"/>
                </a:solidFill>
                <a:latin typeface="Tahoma" pitchFamily="34" charset="0"/>
                <a:ea typeface="黑体" pitchFamily="2" charset="-122"/>
              </a:rPr>
              <a:t>社会</a:t>
            </a:r>
          </a:p>
        </p:txBody>
      </p:sp>
      <p:sp>
        <p:nvSpPr>
          <p:cNvPr id="17427" name="Rectangle 19"/>
          <p:cNvSpPr>
            <a:spLocks noChangeArrowheads="1"/>
          </p:cNvSpPr>
          <p:nvPr/>
        </p:nvSpPr>
        <p:spPr bwMode="auto">
          <a:xfrm>
            <a:off x="848360" y="8255"/>
            <a:ext cx="7316470" cy="11887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itchFamily="2" charset="-122"/>
                <a:cs typeface="+mn-cs"/>
              </a:rPr>
              <a:t>第二单元 夏商周时期：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itchFamily="2" charset="-122"/>
                <a:cs typeface="+mn-cs"/>
              </a:rPr>
              <a:t>早期国家的产生与社会变革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17428" name="AutoShape 20"/>
          <p:cNvSpPr/>
          <p:nvPr/>
        </p:nvSpPr>
        <p:spPr>
          <a:xfrm>
            <a:off x="6228080" y="1340485"/>
            <a:ext cx="288925" cy="2225675"/>
          </a:xfrm>
          <a:prstGeom prst="rightBrace">
            <a:avLst>
              <a:gd name="adj1" fmla="val 85164"/>
              <a:gd name="adj2" fmla="val 50000"/>
            </a:avLst>
          </a:prstGeom>
          <a:ln w="63500">
            <a:solidFill>
              <a:srgbClr val="800000"/>
            </a:solidFill>
            <a:headEnd type="none" w="sm" len="sm"/>
            <a:tailEnd type="none" w="sm" len="sm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wrap="none" anchor="ctr"/>
          <a:lstStyle/>
          <a:p>
            <a:pPr lvl="0" eaLnBrk="1" hangingPunct="1"/>
            <a:endParaRPr lang="zh-CN" altLang="en-US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7429" name="AutoShape 21"/>
          <p:cNvSpPr/>
          <p:nvPr/>
        </p:nvSpPr>
        <p:spPr>
          <a:xfrm>
            <a:off x="1511935" y="4365625"/>
            <a:ext cx="76200" cy="1295400"/>
          </a:xfrm>
          <a:prstGeom prst="leftBrace">
            <a:avLst>
              <a:gd name="adj1" fmla="val 50000"/>
              <a:gd name="adj2" fmla="val 50000"/>
            </a:avLst>
          </a:prstGeom>
          <a:ln w="63500">
            <a:solidFill>
              <a:srgbClr val="800000"/>
            </a:solidFill>
            <a:headEnd type="none" w="sm" len="sm"/>
            <a:tailEnd type="none" w="sm" len="sm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  <p:txBody>
          <a:bodyPr wrap="none" anchor="ctr"/>
          <a:lstStyle/>
          <a:p>
            <a:pPr lvl="0" eaLnBrk="1" hangingPunct="1"/>
            <a:endParaRPr lang="zh-CN" altLang="en-US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266315" y="1340485"/>
            <a:ext cx="4130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约公元前2070年</a:t>
            </a:r>
            <a:r>
              <a:rPr lang="en-US" altLang="zh-CN" b="1">
                <a:solidFill>
                  <a:srgbClr val="800000"/>
                </a:solidFill>
                <a:latin typeface="Calibri"/>
                <a:sym typeface="+mn-ea"/>
              </a:rPr>
              <a:t>---</a:t>
            </a:r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1600年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266315" y="2205355"/>
            <a:ext cx="4130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约公元前1600年</a:t>
            </a:r>
            <a:r>
              <a:rPr lang="en-US" altLang="zh-CN" b="1">
                <a:solidFill>
                  <a:srgbClr val="800000"/>
                </a:solidFill>
                <a:latin typeface="Calibri"/>
                <a:sym typeface="+mn-ea"/>
              </a:rPr>
              <a:t>---</a:t>
            </a:r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1046年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393315" y="3044190"/>
            <a:ext cx="41306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公元前1046年</a:t>
            </a:r>
            <a:r>
              <a:rPr lang="en-US" altLang="zh-CN" b="1">
                <a:solidFill>
                  <a:srgbClr val="800000"/>
                </a:solidFill>
                <a:latin typeface="Calibri"/>
                <a:sym typeface="+mn-ea"/>
              </a:rPr>
              <a:t>-----771</a:t>
            </a:r>
            <a:r>
              <a:rPr lang="zh-CN" altLang="en-US" b="1">
                <a:solidFill>
                  <a:srgbClr val="800000"/>
                </a:solidFill>
                <a:latin typeface="Calibri"/>
                <a:sym typeface="+mn-ea"/>
              </a:rPr>
              <a:t>年</a:t>
            </a:r>
            <a:endParaRPr lang="zh-CN" altLang="en-US"/>
          </a:p>
        </p:txBody>
      </p:sp>
      <p:sp>
        <p:nvSpPr>
          <p:cNvPr id="56336" name="Text Box 16"/>
          <p:cNvSpPr txBox="1"/>
          <p:nvPr/>
        </p:nvSpPr>
        <p:spPr>
          <a:xfrm>
            <a:off x="4975225" y="3949065"/>
            <a:ext cx="379730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770</a:t>
            </a:r>
            <a:r>
              <a:rPr lang="zh-CN" altLang="en-US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—</a:t>
            </a:r>
            <a:r>
              <a:rPr lang="zh-CN" altLang="en-US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476</a:t>
            </a:r>
            <a:r>
              <a:rPr lang="zh-CN" altLang="en-US" sz="3200" b="1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年</a:t>
            </a:r>
          </a:p>
        </p:txBody>
      </p:sp>
      <p:sp>
        <p:nvSpPr>
          <p:cNvPr id="56337" name="Text Box 17"/>
          <p:cNvSpPr txBox="1"/>
          <p:nvPr/>
        </p:nvSpPr>
        <p:spPr>
          <a:xfrm>
            <a:off x="4933950" y="5078730"/>
            <a:ext cx="342582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latin typeface="华文行楷" pitchFamily="2" charset="-122"/>
                <a:ea typeface="华文行楷" pitchFamily="2" charset="-122"/>
              </a:rPr>
              <a:t>475</a:t>
            </a:r>
            <a:r>
              <a:rPr lang="zh-CN" altLang="en-US" sz="3200" b="1"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200" b="1">
                <a:latin typeface="Times New Roman" pitchFamily="18" charset="0"/>
                <a:ea typeface="华文行楷" pitchFamily="2" charset="-122"/>
              </a:rPr>
              <a:t>—</a:t>
            </a:r>
            <a:r>
              <a:rPr lang="zh-CN" altLang="en-US" sz="3200" b="1"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latin typeface="华文行楷" pitchFamily="2" charset="-122"/>
                <a:ea typeface="华文行楷" pitchFamily="2" charset="-122"/>
              </a:rPr>
              <a:t>221</a:t>
            </a:r>
            <a:r>
              <a:rPr lang="zh-CN" altLang="en-US" sz="3200" b="1">
                <a:latin typeface="华文行楷" pitchFamily="2" charset="-122"/>
                <a:ea typeface="华文行楷" pitchFamily="2" charset="-122"/>
              </a:rPr>
              <a:t>年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1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3" grpId="0"/>
      <p:bldP spid="17424" grpId="1"/>
      <p:bldP spid="17426" grpId="2"/>
      <p:bldP spid="17428" grpId="3"/>
      <p:bldP spid="17429" grpId="4"/>
      <p:bldP spid="56336" grpId="5"/>
      <p:bldP spid="56337" grpId="6"/>
      <p:bldP spid="2" grpId="7"/>
      <p:bldP spid="3" grpId="8"/>
      <p:bldP spid="4" grpId="9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325120" y="287020"/>
            <a:ext cx="8529955" cy="118872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itchFamily="2" charset="-122"/>
                <a:cs typeface="+mn-cs"/>
              </a:rPr>
              <a:t>第二单元 夏商周时期：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pitchFamily="2" charset="-122"/>
                <a:ea typeface="黑体" pitchFamily="2" charset="-122"/>
                <a:cs typeface="+mn-cs"/>
              </a:rPr>
              <a:t>早期国家的产生与社会变革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5132" name="WordArt 31"/>
          <p:cNvSpPr>
            <a:spLocks noTextEdit="1"/>
          </p:cNvSpPr>
          <p:nvPr/>
        </p:nvSpPr>
        <p:spPr>
          <a:xfrm>
            <a:off x="1042988" y="2276475"/>
            <a:ext cx="7134225" cy="213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10000"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80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华文行楷" pitchFamily="2" charset="-122"/>
                <a:ea typeface="华文行楷" pitchFamily="2" charset="-122"/>
              </a:rPr>
              <a:t>第６课</a:t>
            </a:r>
            <a:endParaRPr lang="zh-CN" altLang="en-US" sz="80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/>
              <a:latin typeface="华文行楷" pitchFamily="2" charset="-122"/>
              <a:ea typeface="华文行楷" pitchFamily="2" charset="-122"/>
            </a:endParaRPr>
          </a:p>
          <a:p>
            <a:pPr algn="ctr" eaLnBrk="0" hangingPunct="0"/>
            <a:r>
              <a:rPr lang="zh-CN" altLang="en-US" sz="8000" b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华文行楷" pitchFamily="2" charset="-122"/>
                <a:ea typeface="华文行楷" pitchFamily="2" charset="-122"/>
              </a:rPr>
              <a:t>动荡的春秋时期</a:t>
            </a:r>
            <a:endParaRPr lang="zh-CN" altLang="en-US" sz="80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/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3104" name="Picture 32" descr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613" y="2349500"/>
            <a:ext cx="78105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05" name="Picture 33" descr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6688" y="2349500"/>
            <a:ext cx="781050" cy="952500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61" name="Text Box 5">
            <a:hlinkClick r:id="rId3" action="ppaction://hlinksldjump"/>
          </p:cNvPr>
          <p:cNvSpPr txBox="1"/>
          <p:nvPr/>
        </p:nvSpPr>
        <p:spPr>
          <a:xfrm>
            <a:off x="1005205" y="215900"/>
            <a:ext cx="7549515" cy="64008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b="1">
                <a:solidFill>
                  <a:schemeClr val="tx2"/>
                </a:solidFill>
                <a:latin typeface="Tahoma" pitchFamily="34" charset="0"/>
                <a:ea typeface="隶书" panose="02010509060101010101" pitchFamily="49" charset="-122"/>
              </a:rPr>
              <a:t>一、春秋时期的经济发展</a:t>
            </a:r>
          </a:p>
        </p:txBody>
      </p:sp>
      <p:sp>
        <p:nvSpPr>
          <p:cNvPr id="19462" name="Text Box 6">
            <a:hlinkClick r:id="rId4" action="ppaction://hlinksldjump"/>
          </p:cNvPr>
          <p:cNvSpPr txBox="1"/>
          <p:nvPr/>
        </p:nvSpPr>
        <p:spPr>
          <a:xfrm>
            <a:off x="494665" y="1054100"/>
            <a:ext cx="8061325" cy="16764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algn="just" eaLnBrk="1" hangingPunct="1"/>
            <a:r>
              <a:rPr lang="en-US" altLang="zh-CN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  <a:ea typeface="隶书" panose="02010509060101010101" pitchFamily="49" charset="-122"/>
              </a:rPr>
              <a:t>．农业</a:t>
            </a:r>
            <a:r>
              <a:rPr lang="zh-CN" altLang="en-US" sz="3200" b="1">
                <a:solidFill>
                  <a:schemeClr val="bg1"/>
                </a:solidFill>
                <a:latin typeface="Tahoma" pitchFamily="34" charset="0"/>
                <a:ea typeface="隶书" panose="02010509060101010101" pitchFamily="49" charset="-122"/>
              </a:rPr>
              <a:t>  </a:t>
            </a:r>
            <a:r>
              <a:rPr lang="zh-CN" altLang="en-US" sz="3200" b="1">
                <a:solidFill>
                  <a:schemeClr val="tx2"/>
                </a:solidFill>
                <a:latin typeface="Tahoma" pitchFamily="34" charset="0"/>
                <a:ea typeface="隶书" panose="02010509060101010101" pitchFamily="49" charset="-122"/>
              </a:rPr>
              <a:t>    </a:t>
            </a:r>
          </a:p>
          <a:p>
            <a:pPr lvl="0" algn="just" eaLnBrk="1" hangingPunct="1">
              <a:lnSpc>
                <a:spcPct val="100000"/>
              </a:lnSpc>
            </a:pPr>
            <a:r>
              <a:rPr lang="zh-CN" altLang="en-US">
                <a:solidFill>
                  <a:schemeClr val="tx1"/>
                </a:solidFill>
                <a:cs typeface="+mn-ea"/>
              </a:rPr>
              <a:t>春秋后期，铁制农具和牛耕出现，促进了农业上的深耕细作，并为开发山林、扩大耕地创造了条件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94665" y="2785110"/>
            <a:ext cx="8060055" cy="1493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n-US" altLang="zh-CN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．手工业</a:t>
            </a:r>
            <a:r>
              <a:rPr lang="zh-CN" altLang="en-US" b="1">
                <a:solidFill>
                  <a:srgbClr val="FF0000"/>
                </a:solidFill>
              </a:rPr>
              <a:t> </a:t>
            </a:r>
            <a:r>
              <a:rPr lang="zh-CN" altLang="en-US" sz="2400" b="1">
                <a:solidFill>
                  <a:srgbClr val="FF0000"/>
                </a:solidFill>
              </a:rPr>
              <a:t> </a:t>
            </a:r>
            <a:r>
              <a:rPr lang="zh-CN" altLang="en-US" sz="2400" b="1"/>
              <a:t> </a:t>
            </a:r>
            <a:r>
              <a:rPr lang="zh-CN" altLang="en-US" sz="2400"/>
              <a:t>   </a:t>
            </a:r>
          </a:p>
          <a:p>
            <a:pPr algn="just"/>
            <a:r>
              <a:rPr lang="zh-CN" altLang="en-US">
                <a:solidFill>
                  <a:schemeClr val="tx1"/>
                </a:solidFill>
              </a:rPr>
              <a:t>手工业的规模不断扩大，青铜业、冶铁业、纺织业、煮盐业以及漆器制作等都有所发展。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89585" y="4483100"/>
            <a:ext cx="8066405" cy="14935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3．商业 </a:t>
            </a:r>
            <a:r>
              <a:rPr lang="zh-CN" altLang="en-US" sz="3200" b="1">
                <a:solidFill>
                  <a:srgbClr val="3333FF"/>
                </a:solidFill>
              </a:rPr>
              <a:t>     </a:t>
            </a:r>
          </a:p>
          <a:p>
            <a:r>
              <a:rPr lang="zh-CN" altLang="en-US">
                <a:solidFill>
                  <a:schemeClr val="tx1"/>
                </a:solidFill>
              </a:rPr>
              <a:t>随着产品的增加，商业活动逐渐活跃，很多城市出现了商品交换市场，金属货币被更多地使用。</a:t>
            </a:r>
          </a:p>
        </p:txBody>
      </p:sp>
      <p:pic>
        <p:nvPicPr>
          <p:cNvPr id="19463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874500" y="11620500"/>
            <a:ext cx="368300" cy="266700"/>
          </a:xfrm>
          <a:prstGeom prst="cube">
            <a:avLst/>
          </a:prstGeom>
        </p:spPr>
      </p:pic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1"/>
      <p:bldP spid="2" grpId="2"/>
      <p:bldP spid="3" grpId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lum contrast="-12000"/>
          </a:blip>
          <a:srcRect r="32" b="-5"/>
          <a:stretch>
            <a:fillRect/>
          </a:stretch>
        </p:blipFill>
        <p:spPr>
          <a:xfrm>
            <a:off x="1226820" y="501650"/>
            <a:ext cx="6980555" cy="5854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Text Box 4"/>
          <p:cNvSpPr txBox="1"/>
          <p:nvPr/>
        </p:nvSpPr>
        <p:spPr>
          <a:xfrm>
            <a:off x="3519805" y="278130"/>
            <a:ext cx="3048000" cy="8229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4800" b="1">
                <a:solidFill>
                  <a:srgbClr val="CC6600"/>
                </a:solidFill>
              </a:rPr>
              <a:t>铁农具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1745" name="组合 4"/>
          <p:cNvGrpSpPr/>
          <p:nvPr/>
        </p:nvGrpSpPr>
        <p:grpSpPr>
          <a:xfrm>
            <a:off x="-8255" y="765175"/>
            <a:ext cx="8988425" cy="5106670"/>
            <a:chOff x="-8508" y="764704"/>
            <a:chExt cx="9152508" cy="6093296"/>
          </a:xfrm>
        </p:grpSpPr>
        <p:pic>
          <p:nvPicPr>
            <p:cNvPr id="31750" name="Picture 2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8508" y="764704"/>
              <a:ext cx="9152508" cy="60932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4" name="矩形 3"/>
            <p:cNvSpPr/>
            <p:nvPr/>
          </p:nvSpPr>
          <p:spPr>
            <a:xfrm>
              <a:off x="396259" y="835926"/>
              <a:ext cx="3156015" cy="916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2" charset="-122"/>
                  <a:ea typeface="黑体" pitchFamily="2" charset="-122"/>
                </a:rPr>
                <a:t>牛耕图</a:t>
              </a:r>
            </a:p>
          </p:txBody>
        </p:sp>
      </p:grpSp>
      <p:sp>
        <p:nvSpPr>
          <p:cNvPr id="7" name="矩形 6"/>
          <p:cNvSpPr/>
          <p:nvPr/>
        </p:nvSpPr>
        <p:spPr>
          <a:xfrm>
            <a:off x="323850" y="1989138"/>
            <a:ext cx="4506913" cy="279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铁农具和牛耕的使用是春秋时期农业生产力水平提高的重要标志。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3492" name="Text Box 4"/>
          <p:cNvSpPr txBox="1"/>
          <p:nvPr/>
        </p:nvSpPr>
        <p:spPr>
          <a:xfrm>
            <a:off x="968693" y="260033"/>
            <a:ext cx="8137525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Arial" pitchFamily="34" charset="0"/>
                <a:ea typeface="华文行楷" pitchFamily="2" charset="-122"/>
              </a:rPr>
              <a:t>我国古代农业生产工具的更替过程如何？</a:t>
            </a:r>
          </a:p>
        </p:txBody>
      </p:sp>
      <p:sp>
        <p:nvSpPr>
          <p:cNvPr id="63493" name="Text Box 5"/>
          <p:cNvSpPr txBox="1"/>
          <p:nvPr/>
        </p:nvSpPr>
        <p:spPr>
          <a:xfrm>
            <a:off x="323850" y="980440"/>
            <a:ext cx="842454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华文行楷" pitchFamily="2" charset="-122"/>
              </a:rPr>
              <a:t>（原始社会时期）石器</a:t>
            </a:r>
          </a:p>
          <a:p>
            <a:pPr>
              <a:spcBef>
                <a:spcPct val="0"/>
              </a:spcBef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华文行楷" pitchFamily="2" charset="-122"/>
              </a:rPr>
              <a:t>（夏商周时期）青铜器</a:t>
            </a:r>
          </a:p>
          <a:p>
            <a:pPr>
              <a:spcBef>
                <a:spcPct val="0"/>
              </a:spcBef>
            </a:pPr>
            <a:r>
              <a:rPr lang="zh-CN" altLang="en-US" sz="3200" b="1">
                <a:solidFill>
                  <a:srgbClr val="FF3300"/>
                </a:solidFill>
                <a:latin typeface="Arial" pitchFamily="34" charset="0"/>
                <a:ea typeface="华文行楷" pitchFamily="2" charset="-122"/>
              </a:rPr>
              <a:t>（春秋时期）铁器</a:t>
            </a:r>
          </a:p>
        </p:txBody>
      </p:sp>
      <p:sp>
        <p:nvSpPr>
          <p:cNvPr id="63494" name="Text Box 6"/>
          <p:cNvSpPr txBox="1"/>
          <p:nvPr/>
        </p:nvSpPr>
        <p:spPr>
          <a:xfrm>
            <a:off x="323850" y="2705735"/>
            <a:ext cx="6840538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66"/>
                </a:solidFill>
                <a:latin typeface="Arial" pitchFamily="34" charset="0"/>
                <a:ea typeface="华文琥珀" pitchFamily="2" charset="-122"/>
                <a:sym typeface="+mn-ea"/>
              </a:rPr>
              <a:t>铁农</a:t>
            </a:r>
            <a:r>
              <a:rPr lang="zh-CN" altLang="en-US" sz="3200" b="1">
                <a:solidFill>
                  <a:srgbClr val="000066"/>
                </a:solidFill>
                <a:latin typeface="Arial" pitchFamily="34" charset="0"/>
                <a:ea typeface="华文琥珀" pitchFamily="2" charset="-122"/>
              </a:rPr>
              <a:t>具为什么能较快的推广？</a:t>
            </a:r>
          </a:p>
        </p:txBody>
      </p:sp>
      <p:sp>
        <p:nvSpPr>
          <p:cNvPr id="63495" name="Text Box 7"/>
          <p:cNvSpPr txBox="1"/>
          <p:nvPr/>
        </p:nvSpPr>
        <p:spPr>
          <a:xfrm>
            <a:off x="323850" y="3429000"/>
            <a:ext cx="6484938" cy="279971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66"/>
                </a:solidFill>
                <a:latin typeface="华文琥珀" pitchFamily="2" charset="-122"/>
                <a:ea typeface="华文琥珀" pitchFamily="2" charset="-122"/>
              </a:rPr>
              <a:t>1</a:t>
            </a:r>
            <a:r>
              <a:rPr lang="zh-CN" altLang="en-US" sz="3200" b="1">
                <a:solidFill>
                  <a:srgbClr val="000066"/>
                </a:solidFill>
                <a:latin typeface="华文琥珀" pitchFamily="2" charset="-122"/>
                <a:ea typeface="华文琥珀" pitchFamily="2" charset="-122"/>
              </a:rPr>
              <a:t>、比石农具和青铜农具有优越性，具有硬度大、不易磨损等优点，更符合生产发展需要。</a:t>
            </a:r>
          </a:p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000066"/>
                </a:solidFill>
                <a:latin typeface="华文琥珀" pitchFamily="2" charset="-122"/>
                <a:ea typeface="华文琥珀" pitchFamily="2" charset="-122"/>
              </a:rPr>
              <a:t>2</a:t>
            </a:r>
            <a:r>
              <a:rPr lang="zh-CN" altLang="en-US" sz="3200" b="1">
                <a:solidFill>
                  <a:srgbClr val="000066"/>
                </a:solidFill>
                <a:latin typeface="华文琥珀" pitchFamily="2" charset="-122"/>
                <a:ea typeface="华文琥珀" pitchFamily="2" charset="-122"/>
              </a:rPr>
              <a:t>、当时冶铁技术进步，能生产出大量的铁农具。</a:t>
            </a:r>
          </a:p>
        </p:txBody>
      </p:sp>
      <p:pic>
        <p:nvPicPr>
          <p:cNvPr id="10245" name="Picture 10" descr="写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2950" y="4437063"/>
            <a:ext cx="1655763" cy="1371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3" grpId="1"/>
      <p:bldP spid="63494" grpId="2"/>
      <p:bldP spid="63495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61" name="Text Box 5">
            <a:hlinkClick r:id="rId3" action="ppaction://hlinksldjump"/>
          </p:cNvPr>
          <p:cNvSpPr txBox="1"/>
          <p:nvPr/>
        </p:nvSpPr>
        <p:spPr>
          <a:xfrm>
            <a:off x="287655" y="2296795"/>
            <a:ext cx="7549515" cy="6419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b="1">
                <a:solidFill>
                  <a:schemeClr val="tx2"/>
                </a:solidFill>
                <a:latin typeface="Tahoma" pitchFamily="34" charset="0"/>
                <a:ea typeface="隶书" panose="02010509060101010101" pitchFamily="49" charset="-122"/>
              </a:rPr>
              <a:t>二 、王室衰微 </a:t>
            </a:r>
          </a:p>
        </p:txBody>
      </p:sp>
      <p:sp>
        <p:nvSpPr>
          <p:cNvPr id="19462" name="Text Box 6">
            <a:hlinkClick r:id="rId4" action="ppaction://hlinksldjump"/>
          </p:cNvPr>
          <p:cNvSpPr txBox="1"/>
          <p:nvPr/>
        </p:nvSpPr>
        <p:spPr>
          <a:xfrm>
            <a:off x="632460" y="2936875"/>
            <a:ext cx="7978775" cy="29845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algn="just" eaLnBrk="1" hangingPunct="1"/>
            <a:r>
              <a:rPr lang="en-US" altLang="zh-CN" sz="36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  <a:ea typeface="隶书" panose="02010509060101010101" pitchFamily="49" charset="-122"/>
              </a:rPr>
              <a:t>．原因</a:t>
            </a:r>
            <a:r>
              <a:rPr lang="zh-CN" altLang="en-US" b="1">
                <a:latin typeface="Tahoma" pitchFamily="34" charset="0"/>
                <a:ea typeface="隶书" panose="02010509060101010101" pitchFamily="49" charset="-122"/>
              </a:rPr>
              <a:t>      </a:t>
            </a:r>
          </a:p>
          <a:p>
            <a:pPr lvl="0" algn="just">
              <a:lnSpc>
                <a:spcPct val="100000"/>
              </a:lnSpc>
            </a:pPr>
            <a:r>
              <a:rPr lang="zh-CN" altLang="en-US" b="1">
                <a:cs typeface="+mn-ea"/>
              </a:rPr>
              <a:t>春秋时期的社会处于动荡的状态，西周的各种制度在春秋时期逐渐遭到破坏。一些诸侯国不再把土地分封给卿大夫，而是设置县、郡，委派官员管理，职位也不世袭，由此加强对地方的控制，这样就使分封制逐步遭到瓦解。   </a:t>
            </a:r>
            <a:r>
              <a:rPr lang="zh-CN" altLang="en-US"/>
              <a:t> 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 </a:t>
            </a:r>
          </a:p>
        </p:txBody>
      </p:sp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885825" y="183198"/>
            <a:ext cx="8820150" cy="70675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kumimoji="0"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西周初年是如何巩固统治的？</a:t>
            </a:r>
            <a:endParaRPr kumimoji="0" lang="en-US" altLang="zh-CN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62965" y="842963"/>
            <a:ext cx="7586980" cy="1322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为了稳定政局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,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扩大统治范围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——</a:t>
            </a:r>
          </a:p>
          <a:p>
            <a:pPr marL="342900" indent="-342900"/>
            <a:r>
              <a: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西周的分封制</a:t>
            </a: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1"/>
      <p:bldP spid="9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450215" y="637540"/>
            <a:ext cx="8291830" cy="48926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en-US" altLang="zh-CN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．表现</a:t>
            </a:r>
            <a:r>
              <a:rPr lang="zh-CN" altLang="en-US" b="1">
                <a:solidFill>
                  <a:srgbClr val="FF0000"/>
                </a:solidFill>
                <a:sym typeface="+mn-ea"/>
              </a:rPr>
              <a:t>  </a:t>
            </a:r>
            <a:r>
              <a:rPr lang="zh-CN" altLang="en-US" b="1">
                <a:sym typeface="+mn-ea"/>
              </a:rPr>
              <a:t> </a:t>
            </a:r>
            <a:r>
              <a:rPr lang="zh-CN" altLang="en-US">
                <a:sym typeface="+mn-ea"/>
              </a:rPr>
              <a:t>   </a:t>
            </a:r>
            <a:endParaRPr lang="zh-CN" altLang="en-US"/>
          </a:p>
          <a:p>
            <a:pPr marL="0" indent="0" algn="l"/>
            <a:r>
              <a:rPr lang="zh-CN" altLang="en-US" b="1">
                <a:cs typeface="+mn-ea"/>
                <a:sym typeface="+mn-ea"/>
              </a:rPr>
              <a:t>（1）周平王东迁后，周王室的统治势力大减，直接管辅的地区仅在洛邑一带。周王虽然在名义上仍是天下“共主”，但已无力控制诸侯。 </a:t>
            </a:r>
            <a:endParaRPr lang="zh-CN" altLang="en-US" b="1">
              <a:cs typeface="+mn-ea"/>
            </a:endParaRPr>
          </a:p>
          <a:p>
            <a:pPr marL="0" indent="0" algn="l"/>
            <a:r>
              <a:rPr lang="zh-CN" altLang="en-US" b="1" u="none">
                <a:cs typeface="+mn-ea"/>
              </a:rPr>
              <a:t>（2）诸侯国势力崛起，不再听从王命，各自为政。      （3）诸侯也不再定期向天子纳贡，致使周王室在财政上陷入困境。
</a:t>
            </a:r>
          </a:p>
          <a:p>
            <a:pPr marL="0" indent="0" algn="l"/>
            <a:endParaRPr lang="zh-CN" altLang="en-US" u="none">
              <a:cs typeface="+mn-ea"/>
            </a:endParaRPr>
          </a:p>
          <a:p>
            <a:pPr marL="0" indent="0" algn="l"/>
            <a:r>
              <a:rPr lang="en-US" altLang="zh-CN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3</a:t>
            </a:r>
            <a:r>
              <a:rPr lang="zh-CN" altLang="en-US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．结果</a:t>
            </a:r>
            <a:r>
              <a:rPr lang="zh-CN" altLang="en-US" b="1" u="none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  </a:t>
            </a:r>
          </a:p>
          <a:p>
            <a:pPr marL="0" indent="0" algn="l"/>
            <a:r>
              <a:rPr lang="zh-CN" altLang="en-US" b="1" u="none">
                <a:cs typeface="+mn-ea"/>
              </a:rPr>
              <a:t>周王室地位下降，大的诸侯势力崛起。他们竞相称霸，操控政治局面，实际上取代了周天子的地位。</a:t>
            </a:r>
            <a:r>
              <a:rPr lang="zh-CN" altLang="en-US" sz="1050" b="1" u="none">
                <a:latin typeface="宋体" pitchFamily="2" charset="-122"/>
                <a:ea typeface="宋体" pitchFamily="2" charset="-122"/>
                <a:cs typeface="宋体" panose="02010600030101010101" pitchFamily="2" charset="-122"/>
              </a:rPr>
              <a:t> </a:t>
            </a:r>
            <a:endParaRPr lang="zh-CN" altLang="en-US" b="1"/>
          </a:p>
        </p:txBody>
      </p:sp>
    </p:spTree>
    <p:custDataLst>
      <p:tags r:id="rId2"/>
    </p:custData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4866" name="Picture 2" descr="周王室衰微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645" y="786130"/>
            <a:ext cx="7458710" cy="55003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867" name="Text Box 3"/>
          <p:cNvSpPr txBox="1"/>
          <p:nvPr/>
        </p:nvSpPr>
        <p:spPr>
          <a:xfrm>
            <a:off x="2196148" y="2817178"/>
            <a:ext cx="4751387" cy="944880"/>
          </a:xfrm>
          <a:prstGeom prst="rect">
            <a:avLst/>
          </a:prstGeom>
          <a:solidFill>
            <a:srgbClr val="F1FEA0"/>
          </a:solidFill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、诸侯不再听从天子的命令，天子反而依附于强大的诸侯。</a:t>
            </a:r>
            <a:endParaRPr lang="en-US" altLang="zh-CN" sz="2800" b="1">
              <a:solidFill>
                <a:srgbClr val="CC00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868" name="Text Box 4"/>
          <p:cNvSpPr txBox="1"/>
          <p:nvPr/>
        </p:nvSpPr>
        <p:spPr>
          <a:xfrm>
            <a:off x="2196148" y="4462780"/>
            <a:ext cx="4752975" cy="1373188"/>
          </a:xfrm>
          <a:prstGeom prst="rect">
            <a:avLst/>
          </a:prstGeom>
          <a:solidFill>
            <a:srgbClr val="F1FEA0"/>
          </a:solidFill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、各诸侯国不断进行战争，强大的诸侯迫使各国承认其首领地位，成为</a:t>
            </a:r>
            <a:r>
              <a:rPr lang="zh-CN" altLang="en-US" sz="2800" b="1">
                <a:solidFill>
                  <a:srgbClr val="CC00CC"/>
                </a:solidFill>
                <a:latin typeface="Times New Roman" pitchFamily="18" charset="0"/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霸主</a:t>
            </a:r>
            <a:r>
              <a:rPr lang="zh-CN" altLang="en-US" sz="2800" b="1">
                <a:solidFill>
                  <a:srgbClr val="CC00CC"/>
                </a:solidFill>
                <a:latin typeface="Times New Roman" pitchFamily="18" charset="0"/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CC00CC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5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" dur="500"/>
                                        <p:tgtEl>
                                          <p:spTgt spid="16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  <p:bldP spid="164868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7" name="WordArt 11"/>
          <p:cNvSpPr>
            <a:spLocks noTextEdit="1"/>
          </p:cNvSpPr>
          <p:nvPr/>
        </p:nvSpPr>
        <p:spPr>
          <a:xfrm>
            <a:off x="260668" y="388303"/>
            <a:ext cx="2374900" cy="10080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eaLnBrk="0" hangingPunct="0"/>
            <a:r>
              <a:rPr lang="zh-CN" altLang="en-US" sz="4400"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itchFamily="2" charset="-122"/>
                <a:ea typeface="宋体" pitchFamily="2" charset="-122"/>
              </a:rPr>
              <a:t>材料研读</a:t>
            </a:r>
          </a:p>
        </p:txBody>
      </p:sp>
      <p:sp>
        <p:nvSpPr>
          <p:cNvPr id="144386" name="Text Box 2"/>
          <p:cNvSpPr txBox="1"/>
          <p:nvPr/>
        </p:nvSpPr>
        <p:spPr>
          <a:xfrm>
            <a:off x="840105" y="1844675"/>
            <a:ext cx="7464425" cy="30156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lnSpc>
                <a:spcPct val="12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   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阅读下列资料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:</a:t>
            </a:r>
            <a:r>
              <a:rPr lang="en-US" altLang="zh-CN" sz="3200" b="1">
                <a:latin typeface="Arial" pitchFamily="34" charset="0"/>
                <a:ea typeface="隶书" panose="02010509060101010101" pitchFamily="49" charset="-122"/>
              </a:rPr>
              <a:t>“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平王立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东迁于洛邑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辟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避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戎寇。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平王之时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周室衰微</a:t>
            </a:r>
            <a:r>
              <a:rPr lang="en-US" altLang="zh-CN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 </a:t>
            </a:r>
            <a:r>
              <a:rPr lang="zh-CN" altLang="en-US" sz="32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诸侯强并弱，齐、楚、秦、晋始大，政由方伯。</a:t>
            </a:r>
            <a:r>
              <a:rPr lang="zh-CN" altLang="en-US" sz="3200" b="1">
                <a:latin typeface="Arial" pitchFamily="34" charset="0"/>
                <a:ea typeface="隶书" panose="02010509060101010101" pitchFamily="49" charset="-122"/>
              </a:rPr>
              <a:t>”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</a:p>
          <a:p>
            <a:pPr lvl="0" eaLnBrk="1" hangingPunct="1">
              <a:lnSpc>
                <a:spcPct val="120000"/>
              </a:lnSpc>
            </a:pP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                  </a:t>
            </a:r>
            <a:r>
              <a:rPr lang="en-US" altLang="zh-CN" sz="3200" b="1">
                <a:latin typeface="Arial" pitchFamily="34" charset="0"/>
                <a:ea typeface="隶书" panose="02010509060101010101" pitchFamily="49" charset="-122"/>
              </a:rPr>
              <a:t>——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史记</a:t>
            </a:r>
            <a:r>
              <a:rPr lang="en-US" altLang="zh-CN" sz="3200" b="1">
                <a:latin typeface="Arial" pitchFamily="34" charset="0"/>
                <a:ea typeface="隶书" panose="02010509060101010101" pitchFamily="49" charset="-122"/>
              </a:rPr>
              <a:t>·</a:t>
            </a:r>
            <a:r>
              <a:rPr lang="zh-CN" altLang="en-US" sz="3200" b="1">
                <a:latin typeface="隶书" panose="02010509060101010101" pitchFamily="49" charset="-122"/>
                <a:ea typeface="隶书" panose="02010509060101010101" pitchFamily="49" charset="-122"/>
              </a:rPr>
              <a:t>周本纪</a:t>
            </a:r>
            <a:r>
              <a:rPr lang="en-US" altLang="zh-CN" sz="3200" b="1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461" name="Text Box 5">
            <a:hlinkClick r:id="rId3" action="ppaction://hlinksldjump"/>
          </p:cNvPr>
          <p:cNvSpPr txBox="1"/>
          <p:nvPr/>
        </p:nvSpPr>
        <p:spPr>
          <a:xfrm>
            <a:off x="1005205" y="215900"/>
            <a:ext cx="5848350" cy="6419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600" b="1">
                <a:solidFill>
                  <a:schemeClr val="tx2"/>
                </a:solidFill>
                <a:latin typeface="Tahoma" pitchFamily="34" charset="0"/>
                <a:ea typeface="隶书" panose="02010509060101010101" pitchFamily="49" charset="-122"/>
              </a:rPr>
              <a:t>三、诸侯争霸 </a:t>
            </a:r>
          </a:p>
        </p:txBody>
      </p:sp>
      <p:sp>
        <p:nvSpPr>
          <p:cNvPr id="100" name="文本框 99"/>
          <p:cNvSpPr txBox="1"/>
          <p:nvPr/>
        </p:nvSpPr>
        <p:spPr>
          <a:xfrm>
            <a:off x="571500" y="953135"/>
            <a:ext cx="8001000" cy="27381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en-US" altLang="zh-CN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1</a:t>
            </a:r>
            <a:r>
              <a:rPr lang="zh-CN" altLang="en-US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．背景</a:t>
            </a:r>
          </a:p>
          <a:p>
            <a:pPr marL="0" indent="0" algn="l"/>
            <a:r>
              <a:rPr lang="zh-CN" altLang="en-US" b="1" u="none">
                <a:cs typeface="+mn-ea"/>
              </a:rPr>
              <a:t>（1）由于政治、经济发展不平衡，各诸侯国为了自身的利益，相互之间展开激烈的争斗。      （2）当时，民族间的矛盾也有所发展。      （3）一些强大的诸侯为取得优势，以“</a:t>
            </a:r>
            <a:r>
              <a:rPr lang="zh-CN" altLang="en-US" b="1" u="none">
                <a:solidFill>
                  <a:srgbClr val="FF0000"/>
                </a:solidFill>
                <a:latin typeface="微软雅黑" charset="-122"/>
                <a:ea typeface="微软雅黑" charset="-122"/>
                <a:cs typeface="+mn-ea"/>
              </a:rPr>
              <a:t>尊王攘夷</a:t>
            </a:r>
            <a:r>
              <a:rPr lang="zh-CN" altLang="en-US" b="1" u="none">
                <a:cs typeface="+mn-ea"/>
              </a:rPr>
              <a:t>”的名义进行征战，争夺霸主的地位。</a:t>
            </a:r>
            <a:r>
              <a:rPr lang="zh-CN" altLang="en-US" b="1" u="none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  
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71500" y="3749675"/>
            <a:ext cx="8049895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indent="0" algn="l"/>
            <a:r>
              <a:rPr lang="en-US" altLang="zh-CN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  <a:sym typeface="+mn-ea"/>
              </a:rPr>
              <a:t>2</a:t>
            </a:r>
            <a:r>
              <a:rPr lang="zh-CN" altLang="en-US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  <a:sym typeface="+mn-ea"/>
              </a:rPr>
              <a:t>．经过</a:t>
            </a:r>
            <a:r>
              <a:rPr lang="zh-CN" altLang="en-US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+mn-ea"/>
              </a:rPr>
              <a:t>      </a:t>
            </a:r>
          </a:p>
          <a:p>
            <a:pPr marL="0" indent="0" algn="l"/>
            <a:r>
              <a:rPr lang="zh-CN" altLang="en-US">
                <a:cs typeface="+mn-ea"/>
                <a:sym typeface="+mn-ea"/>
              </a:rPr>
              <a:t>（1）</a:t>
            </a:r>
            <a:r>
              <a:rPr lang="zh-CN" altLang="en-US" b="1">
                <a:solidFill>
                  <a:srgbClr val="FF0000"/>
                </a:solidFill>
                <a:latin typeface="微软雅黑" charset="-122"/>
                <a:ea typeface="微软雅黑" charset="-122"/>
                <a:cs typeface="+mn-ea"/>
                <a:sym typeface="+mn-ea"/>
              </a:rPr>
              <a:t>齐桓公、晋文公、楚庄王、秦穆公</a:t>
            </a:r>
            <a:r>
              <a:rPr lang="zh-CN" altLang="en-US">
                <a:cs typeface="+mn-ea"/>
                <a:sym typeface="+mn-ea"/>
              </a:rPr>
              <a:t>等先后称霸中原，号令诸侯。     （2）到春秋末期，长江下游的吴国（</a:t>
            </a:r>
            <a:r>
              <a:rPr lang="zh-CN" altLang="en-US" b="1">
                <a:solidFill>
                  <a:srgbClr val="FF0000"/>
                </a:solidFill>
                <a:latin typeface="微软雅黑" charset="-122"/>
                <a:ea typeface="微软雅黑" charset="-122"/>
                <a:cs typeface="+mn-ea"/>
                <a:sym typeface="+mn-ea"/>
              </a:rPr>
              <a:t>吴王阖闾</a:t>
            </a:r>
            <a:r>
              <a:rPr lang="zh-CN" altLang="en-US">
                <a:cs typeface="+mn-ea"/>
                <a:sym typeface="+mn-ea"/>
              </a:rPr>
              <a:t>）和越国（</a:t>
            </a:r>
            <a:r>
              <a:rPr lang="zh-CN" altLang="en-US" b="1">
                <a:solidFill>
                  <a:srgbClr val="FF0000"/>
                </a:solidFill>
                <a:latin typeface="微软雅黑" charset="-122"/>
                <a:ea typeface="微软雅黑" charset="-122"/>
                <a:cs typeface="+mn-ea"/>
                <a:sym typeface="+mn-ea"/>
              </a:rPr>
              <a:t>越王勾践</a:t>
            </a:r>
            <a:r>
              <a:rPr lang="zh-CN" altLang="en-US">
                <a:cs typeface="+mn-ea"/>
                <a:sym typeface="+mn-ea"/>
              </a:rPr>
              <a:t>）也先后北上争霸。 
</a:t>
            </a:r>
            <a:endParaRPr lang="zh-CN" altLang="en-US">
              <a:cs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00" grpId="1"/>
      <p:bldP spid="2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3250" name="Picture 2" descr="36-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3855" y="671195"/>
            <a:ext cx="6261735" cy="558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6516688" y="1628775"/>
            <a:ext cx="1331912" cy="2854325"/>
            <a:chOff x="3945" y="906"/>
            <a:chExt cx="810" cy="1787"/>
          </a:xfrm>
        </p:grpSpPr>
        <p:sp>
          <p:nvSpPr>
            <p:cNvPr id="7176" name="Text Box 4"/>
            <p:cNvSpPr txBox="1"/>
            <p:nvPr/>
          </p:nvSpPr>
          <p:spPr>
            <a:xfrm>
              <a:off x="3945" y="906"/>
              <a:ext cx="372" cy="495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eaVert" wrap="none">
              <a:spAutoFit/>
            </a:bodyPr>
            <a:lstStyle/>
            <a:p>
              <a:pPr lvl="0" eaLnBrk="1" hangingPunct="1"/>
              <a:r>
                <a:rPr lang="zh-CN" altLang="en-US" sz="2800" b="1">
                  <a:solidFill>
                    <a:srgbClr val="FF6600"/>
                  </a:solidFill>
                  <a:latin typeface="Times New Roman" pitchFamily="18" charset="0"/>
                  <a:ea typeface="华文隶书" panose="02010800040101010101" pitchFamily="2" charset="-122"/>
                </a:rPr>
                <a:t>渤海</a:t>
              </a:r>
            </a:p>
          </p:txBody>
        </p:sp>
        <p:sp>
          <p:nvSpPr>
            <p:cNvPr id="7177" name="Text Box 5"/>
            <p:cNvSpPr txBox="1"/>
            <p:nvPr/>
          </p:nvSpPr>
          <p:spPr>
            <a:xfrm>
              <a:off x="4050" y="1904"/>
              <a:ext cx="705" cy="789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eaVert">
              <a:spAutoFit/>
            </a:bodyPr>
            <a:lstStyle/>
            <a:p>
              <a:pPr lvl="0" eaLnBrk="1" hangingPunct="1"/>
              <a:r>
                <a:rPr lang="en-US" altLang="zh-CN" sz="3200" b="1">
                  <a:solidFill>
                    <a:srgbClr val="FF6600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  </a:t>
              </a:r>
              <a:r>
                <a:rPr lang="zh-CN" altLang="en-US" sz="3200" b="1">
                  <a:solidFill>
                    <a:srgbClr val="FF6600"/>
                  </a:solidFill>
                  <a:latin typeface="华文隶书" panose="02010800040101010101" pitchFamily="2" charset="-122"/>
                  <a:ea typeface="华文隶书" panose="02010800040101010101" pitchFamily="2" charset="-122"/>
                </a:rPr>
                <a:t>东 海</a:t>
              </a:r>
            </a:p>
          </p:txBody>
        </p:sp>
      </p:grpSp>
      <p:sp>
        <p:nvSpPr>
          <p:cNvPr id="53255" name="AutoShape 7"/>
          <p:cNvSpPr/>
          <p:nvPr/>
        </p:nvSpPr>
        <p:spPr>
          <a:xfrm>
            <a:off x="3995738" y="3284538"/>
            <a:ext cx="1800225" cy="504825"/>
          </a:xfrm>
          <a:prstGeom prst="foldedCorner">
            <a:avLst>
              <a:gd name="adj" fmla="val 12500"/>
            </a:avLst>
          </a:prstGeom>
          <a:solidFill>
            <a:srgbClr val="CCFF33"/>
          </a:solidFill>
          <a:ln w="28575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3600" b="1">
                <a:latin typeface="Times New Roman" pitchFamily="18" charset="0"/>
                <a:ea typeface="华文隶书" panose="02010800040101010101" pitchFamily="2" charset="-122"/>
              </a:rPr>
              <a:t>尊王攘夷</a:t>
            </a:r>
          </a:p>
        </p:txBody>
      </p:sp>
      <p:sp>
        <p:nvSpPr>
          <p:cNvPr id="53256" name="Oval 8">
            <a:hlinkClick r:id="rId3" action="ppaction://hlinksldjump"/>
          </p:cNvPr>
          <p:cNvSpPr/>
          <p:nvPr/>
        </p:nvSpPr>
        <p:spPr>
          <a:xfrm>
            <a:off x="5724525" y="2492375"/>
            <a:ext cx="936625" cy="576263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4400" b="1">
                <a:solidFill>
                  <a:srgbClr val="FF0000"/>
                </a:solidFill>
                <a:latin typeface="Times New Roman" pitchFamily="18" charset="0"/>
                <a:ea typeface="华文楷体" pitchFamily="2" charset="-122"/>
              </a:rPr>
              <a:t>齐</a:t>
            </a:r>
          </a:p>
        </p:txBody>
      </p:sp>
      <p:sp>
        <p:nvSpPr>
          <p:cNvPr id="53257" name="AutoShape 9"/>
          <p:cNvSpPr/>
          <p:nvPr/>
        </p:nvSpPr>
        <p:spPr>
          <a:xfrm>
            <a:off x="4356100" y="1989138"/>
            <a:ext cx="1223963" cy="647700"/>
          </a:xfrm>
          <a:prstGeom prst="foldedCorner">
            <a:avLst>
              <a:gd name="adj" fmla="val 12500"/>
            </a:avLst>
          </a:prstGeom>
          <a:solidFill>
            <a:srgbClr val="CCFF33"/>
          </a:solidFill>
          <a:ln w="28575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4400" b="1">
                <a:latin typeface="Times New Roman" pitchFamily="18" charset="0"/>
                <a:ea typeface="华文隶书" panose="02010800040101010101" pitchFamily="2" charset="-122"/>
              </a:rPr>
              <a:t>管仲</a:t>
            </a:r>
          </a:p>
        </p:txBody>
      </p:sp>
      <p:sp>
        <p:nvSpPr>
          <p:cNvPr id="53258" name="Oval 10"/>
          <p:cNvSpPr/>
          <p:nvPr/>
        </p:nvSpPr>
        <p:spPr>
          <a:xfrm>
            <a:off x="5508625" y="2492375"/>
            <a:ext cx="1871663" cy="576263"/>
          </a:xfrm>
          <a:prstGeom prst="ellipse">
            <a:avLst/>
          </a:prstGeom>
          <a:solidFill>
            <a:schemeClr val="accent1"/>
          </a:solidFill>
          <a:ln w="12700">
            <a:noFill/>
          </a:ln>
        </p:spPr>
        <p:txBody>
          <a:bodyPr wrap="none" anchor="ctr"/>
          <a:lstStyle/>
          <a:p>
            <a:pPr lvl="0" algn="ctr" eaLnBrk="1" hangingPunct="1"/>
            <a:r>
              <a:rPr lang="zh-CN" altLang="en-US" sz="2800" b="1">
                <a:latin typeface="Times New Roman" pitchFamily="18" charset="0"/>
                <a:ea typeface="黑体" pitchFamily="2" charset="-122"/>
              </a:rPr>
              <a:t>齐桓公</a:t>
            </a:r>
          </a:p>
        </p:txBody>
      </p:sp>
      <p:grpSp>
        <p:nvGrpSpPr>
          <p:cNvPr id="4" name="Group 48"/>
          <p:cNvGrpSpPr/>
          <p:nvPr/>
        </p:nvGrpSpPr>
        <p:grpSpPr>
          <a:xfrm>
            <a:off x="6668" y="1267778"/>
            <a:ext cx="3095625" cy="5037137"/>
            <a:chOff x="3476" y="2434"/>
            <a:chExt cx="2036" cy="1479"/>
          </a:xfrm>
        </p:grpSpPr>
        <p:grpSp>
          <p:nvGrpSpPr>
            <p:cNvPr id="13343" name="Group 49"/>
            <p:cNvGrpSpPr/>
            <p:nvPr/>
          </p:nvGrpSpPr>
          <p:grpSpPr>
            <a:xfrm>
              <a:off x="3476" y="2434"/>
              <a:ext cx="2036" cy="1479"/>
              <a:chOff x="3123" y="1908"/>
              <a:chExt cx="2264" cy="1264"/>
            </a:xfrm>
          </p:grpSpPr>
          <p:pic>
            <p:nvPicPr>
              <p:cNvPr id="13345" name="Picture 50" descr="图片1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123" y="1908"/>
                <a:ext cx="2264" cy="1264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3346" name="Text Box 51"/>
              <p:cNvSpPr txBox="1"/>
              <p:nvPr/>
            </p:nvSpPr>
            <p:spPr>
              <a:xfrm>
                <a:off x="3270" y="2128"/>
                <a:ext cx="1867" cy="11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lvl="0" eaLnBrk="1" hangingPunct="1"/>
                <a:r>
                  <a:rPr lang="en-US" altLang="zh-CN" sz="2400" b="1">
                    <a:solidFill>
                      <a:srgbClr val="0000FF"/>
                    </a:solidFill>
                    <a:latin typeface="宋体" pitchFamily="2" charset="-122"/>
                    <a:ea typeface="宋体" pitchFamily="2" charset="-122"/>
                  </a:rPr>
                  <a:t>    </a:t>
                </a:r>
              </a:p>
            </p:txBody>
          </p:sp>
        </p:grpSp>
        <p:sp>
          <p:nvSpPr>
            <p:cNvPr id="13344" name="Text Box 52"/>
            <p:cNvSpPr txBox="1"/>
            <p:nvPr/>
          </p:nvSpPr>
          <p:spPr>
            <a:xfrm>
              <a:off x="3576" y="2543"/>
              <a:ext cx="1848" cy="1340"/>
            </a:xfrm>
            <a:prstGeom prst="rect">
              <a:avLst/>
            </a:prstGeom>
            <a:gradFill rotWithShape="1">
              <a:gsLst>
                <a:gs pos="0">
                  <a:srgbClr val="FFCC99">
                    <a:alpha val="49001"/>
                  </a:srgb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</a:ln>
            <a:effectLst>
              <a:prstShdw prst="shdw17" dist="17961" dir="2699999">
                <a:srgbClr val="997A5C"/>
              </a:prstShdw>
            </a:effectLst>
          </p:spPr>
          <p:txBody>
            <a:bodyPr>
              <a:spAutoFit/>
            </a:bodyPr>
            <a:lstStyle/>
            <a:p>
              <a:pPr lvl="0" eaLnBrk="1" hangingPunct="1">
                <a:lnSpc>
                  <a:spcPct val="95000"/>
                </a:lnSpc>
                <a:spcBef>
                  <a:spcPct val="50000"/>
                </a:spcBef>
              </a:pPr>
              <a:r>
                <a:rPr lang="zh-CN" altLang="en-US" sz="2800" b="1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所谓“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尊王</a:t>
              </a:r>
              <a:r>
                <a:rPr lang="zh-CN" altLang="en-US" sz="2800" b="1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”，就是拥护周王室；“</a:t>
              </a:r>
              <a:r>
                <a:rPr lang="zh-CN" altLang="en-US" sz="2800" b="1">
                  <a:solidFill>
                    <a:srgbClr val="FF0000"/>
                  </a:solidFill>
                  <a:latin typeface="宋体" pitchFamily="2" charset="-122"/>
                  <a:ea typeface="宋体" pitchFamily="2" charset="-122"/>
                </a:rPr>
                <a:t>攘夷</a:t>
              </a:r>
              <a:r>
                <a:rPr lang="zh-CN" altLang="en-US" sz="2800" b="1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”指当时我国北方的狄</a:t>
              </a:r>
              <a:r>
                <a:rPr lang="en-US" altLang="zh-CN" sz="2800" b="1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(dí)</a:t>
              </a:r>
              <a:r>
                <a:rPr lang="zh-CN" altLang="en-US" sz="2800" b="1">
                  <a:solidFill>
                    <a:schemeClr val="tx1"/>
                  </a:solidFill>
                  <a:latin typeface="宋体" pitchFamily="2" charset="-122"/>
                  <a:ea typeface="宋体" pitchFamily="2" charset="-122"/>
                </a:rPr>
                <a:t>人和戎人借中原各国争战之机内侵，对各国造成严重威胁，领头伐夷就能得到各国的拥戴。</a:t>
              </a: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805815" y="215265"/>
            <a:ext cx="2019300" cy="64008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600" b="1">
                <a:solidFill>
                  <a:schemeClr val="tx1"/>
                </a:solidFill>
                <a:sym typeface="+mn-ea"/>
              </a:rPr>
              <a:t>尊王攘夷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  <p:cond evt="onBegin" delay="0">
                          <p:tn val="20"/>
                        </p:cond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1"/>
                            </p:stCondLst>
                            <p:childTnLst>
                              <p:par>
                                <p:cTn id="45" presetID="1" presetClass="entr" presetSubtype="0" fill="hold" grpId="5" nodeType="after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  <p:cond evt="onBegin" delay="0">
                          <p:tn val="53"/>
                        </p:cond>
                      </p:stCondLst>
                      <p:childTnLst>
                        <p:par>
                          <p:cTn id="5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5" grpId="0"/>
      <p:bldP spid="53255" grpId="1"/>
      <p:bldP spid="53256" grpId="2"/>
      <p:bldP spid="53257" grpId="3"/>
      <p:bldP spid="53257" grpId="4"/>
      <p:bldP spid="53258" grpId="5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82629" name="Group 5"/>
          <p:cNvGrpSpPr/>
          <p:nvPr/>
        </p:nvGrpSpPr>
        <p:grpSpPr>
          <a:xfrm>
            <a:off x="0" y="1969770"/>
            <a:ext cx="2484438" cy="3549650"/>
            <a:chOff x="180" y="526"/>
            <a:chExt cx="1181" cy="1969"/>
          </a:xfrm>
        </p:grpSpPr>
        <p:pic>
          <p:nvPicPr>
            <p:cNvPr id="43041" name="Picture 6" descr="框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43042" name="Picture 7" descr="齐桓公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282632" name="Text Box 8"/>
            <p:cNvSpPr txBox="1">
              <a:spLocks noChangeArrowheads="1"/>
            </p:cNvSpPr>
            <p:nvPr/>
          </p:nvSpPr>
          <p:spPr bwMode="auto">
            <a:xfrm>
              <a:off x="194" y="682"/>
              <a:ext cx="380" cy="105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隶书" panose="02010509060101010101" pitchFamily="49" charset="-122"/>
                </a:rPr>
                <a:t>齐桓公</a:t>
              </a:r>
              <a:endPara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</p:grpSp>
      <p:grpSp>
        <p:nvGrpSpPr>
          <p:cNvPr id="282633" name="Group 9"/>
          <p:cNvGrpSpPr/>
          <p:nvPr/>
        </p:nvGrpSpPr>
        <p:grpSpPr>
          <a:xfrm>
            <a:off x="1331913" y="3000058"/>
            <a:ext cx="2590800" cy="3311525"/>
            <a:chOff x="2170" y="531"/>
            <a:chExt cx="1232" cy="1957"/>
          </a:xfrm>
        </p:grpSpPr>
        <p:grpSp>
          <p:nvGrpSpPr>
            <p:cNvPr id="43037" name="Group 10"/>
            <p:cNvGrpSpPr/>
            <p:nvPr/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43039" name="Picture 11" descr="框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2125" y="0"/>
                <a:ext cx="1470" cy="240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pic>
            <p:nvPicPr>
              <p:cNvPr id="43040" name="Picture 12" descr="晋文公1"/>
              <p:cNvPicPr>
                <a:picLocks noChangeAspect="1" noChangeArrowheads="1"/>
              </p:cNvPicPr>
              <p:nvPr/>
            </p:nvPicPr>
            <p:blipFill>
              <a:blip r:embed="rId4"/>
              <a:stretch>
                <a:fillRect/>
              </a:stretch>
            </p:blipFill>
            <p:spPr bwMode="auto">
              <a:xfrm>
                <a:off x="2223" y="156"/>
                <a:ext cx="1265" cy="2064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</p:grpSp>
        <p:sp>
          <p:nvSpPr>
            <p:cNvPr id="282637" name="Text Box 13"/>
            <p:cNvSpPr txBox="1">
              <a:spLocks noChangeArrowheads="1"/>
            </p:cNvSpPr>
            <p:nvPr/>
          </p:nvSpPr>
          <p:spPr bwMode="auto">
            <a:xfrm>
              <a:off x="2204" y="682"/>
              <a:ext cx="381" cy="115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隶书" panose="02010509060101010101" pitchFamily="49" charset="-122"/>
                </a:rPr>
                <a:t>晋文公</a:t>
              </a:r>
              <a:endPara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</p:grpSp>
      <p:grpSp>
        <p:nvGrpSpPr>
          <p:cNvPr id="282638" name="Group 14"/>
          <p:cNvGrpSpPr/>
          <p:nvPr/>
        </p:nvGrpSpPr>
        <p:grpSpPr>
          <a:xfrm>
            <a:off x="3021013" y="1969770"/>
            <a:ext cx="2525712" cy="3644900"/>
            <a:chOff x="4172" y="554"/>
            <a:chExt cx="1337" cy="1968"/>
          </a:xfrm>
        </p:grpSpPr>
        <p:grpSp>
          <p:nvGrpSpPr>
            <p:cNvPr id="43033" name="Group 15"/>
            <p:cNvGrpSpPr/>
            <p:nvPr/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43035" name="Picture 16" descr="框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3598" y="0"/>
                <a:ext cx="1470" cy="240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pic>
            <p:nvPicPr>
              <p:cNvPr id="43036" name="Picture 17" descr="楚庄王1"/>
              <p:cNvPicPr>
                <a:picLocks noChangeAspect="1" noChangeArrowheads="1"/>
              </p:cNvPicPr>
              <p:nvPr/>
            </p:nvPicPr>
            <p:blipFill>
              <a:blip r:embed="rId5"/>
              <a:stretch>
                <a:fillRect/>
              </a:stretch>
            </p:blipFill>
            <p:spPr bwMode="auto">
              <a:xfrm>
                <a:off x="3700" y="175"/>
                <a:ext cx="1264" cy="2083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</p:grpSp>
        <p:sp>
          <p:nvSpPr>
            <p:cNvPr id="282642" name="Text Box 18"/>
            <p:cNvSpPr txBox="1">
              <a:spLocks noChangeArrowheads="1"/>
            </p:cNvSpPr>
            <p:nvPr/>
          </p:nvSpPr>
          <p:spPr bwMode="auto">
            <a:xfrm>
              <a:off x="4172" y="682"/>
              <a:ext cx="424" cy="10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隶书" panose="02010509060101010101" pitchFamily="49" charset="-122"/>
                </a:rPr>
                <a:t>楚庄王</a:t>
              </a:r>
              <a:endPara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899478" y="119380"/>
            <a:ext cx="3550920" cy="11068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春秋霸主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570413" y="2653030"/>
            <a:ext cx="2574925" cy="3573463"/>
            <a:chOff x="6804157" y="457419"/>
            <a:chExt cx="2133600" cy="3238500"/>
          </a:xfrm>
        </p:grpSpPr>
        <p:grpSp>
          <p:nvGrpSpPr>
            <p:cNvPr id="43027" name="组合 2"/>
            <p:cNvGrpSpPr/>
            <p:nvPr/>
          </p:nvGrpSpPr>
          <p:grpSpPr>
            <a:xfrm>
              <a:off x="6804157" y="457419"/>
              <a:ext cx="2133600" cy="3238500"/>
              <a:chOff x="6804157" y="457419"/>
              <a:chExt cx="2133600" cy="3238500"/>
            </a:xfrm>
          </p:grpSpPr>
          <p:pic>
            <p:nvPicPr>
              <p:cNvPr id="43029" name="Picture 3"/>
              <p:cNvPicPr>
                <a:picLocks noChangeAspect="1" noChangeArrowheads="1"/>
              </p:cNvPicPr>
              <p:nvPr/>
            </p:nvPicPr>
            <p:blipFill>
              <a:blip r:embed="rId6"/>
              <a:stretch>
                <a:fillRect/>
              </a:stretch>
            </p:blipFill>
            <p:spPr bwMode="auto">
              <a:xfrm>
                <a:off x="6804157" y="457419"/>
                <a:ext cx="2133600" cy="32385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pic>
            <p:nvPicPr>
              <p:cNvPr id="43030" name="Picture 2"/>
              <p:cNvPicPr>
                <a:picLocks noChangeAspect="1" noChangeArrowheads="1"/>
              </p:cNvPicPr>
              <p:nvPr/>
            </p:nvPicPr>
            <p:blipFill>
              <a:blip r:embed="rId7"/>
              <a:stretch>
                <a:fillRect/>
              </a:stretch>
            </p:blipFill>
            <p:spPr bwMode="auto">
              <a:xfrm>
                <a:off x="6993581" y="620687"/>
                <a:ext cx="1823563" cy="2809726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</p:grpSp>
        <p:sp>
          <p:nvSpPr>
            <p:cNvPr id="8" name="矩形 7"/>
            <p:cNvSpPr/>
            <p:nvPr/>
          </p:nvSpPr>
          <p:spPr>
            <a:xfrm>
              <a:off x="6948852" y="548057"/>
              <a:ext cx="647183" cy="175520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秦</a:t>
              </a:r>
              <a:endPara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穆</a:t>
              </a:r>
              <a:endParaRPr lang="en-US" altLang="zh-CN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endParaRPr>
            </a:p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隶书" panose="02010509060101010101" pitchFamily="49" charset="-122"/>
                  <a:ea typeface="隶书" panose="02010509060101010101" pitchFamily="49" charset="-122"/>
                </a:rPr>
                <a:t>公</a:t>
              </a:r>
            </a:p>
          </p:txBody>
        </p:sp>
      </p:grpSp>
      <p:grpSp>
        <p:nvGrpSpPr>
          <p:cNvPr id="282659" name="Group 35"/>
          <p:cNvGrpSpPr/>
          <p:nvPr/>
        </p:nvGrpSpPr>
        <p:grpSpPr>
          <a:xfrm>
            <a:off x="6664325" y="3502025"/>
            <a:ext cx="2444750" cy="3382963"/>
            <a:chOff x="3147" y="1330"/>
            <a:chExt cx="1540" cy="2131"/>
          </a:xfrm>
        </p:grpSpPr>
        <p:grpSp>
          <p:nvGrpSpPr>
            <p:cNvPr id="43023" name="Group 20"/>
            <p:cNvGrpSpPr/>
            <p:nvPr/>
          </p:nvGrpSpPr>
          <p:grpSpPr>
            <a:xfrm>
              <a:off x="3191" y="1330"/>
              <a:ext cx="1496" cy="2131"/>
              <a:chOff x="0" y="2634"/>
              <a:chExt cx="2001" cy="1686"/>
            </a:xfrm>
          </p:grpSpPr>
          <p:pic>
            <p:nvPicPr>
              <p:cNvPr id="43025" name="Picture 21" descr="框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0" y="2634"/>
                <a:ext cx="2001" cy="1686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pic>
            <p:nvPicPr>
              <p:cNvPr id="43026" name="Picture 22" descr="吴王"/>
              <p:cNvPicPr>
                <a:picLocks noChangeAspect="1" noChangeArrowheads="1"/>
              </p:cNvPicPr>
              <p:nvPr/>
            </p:nvPicPr>
            <p:blipFill>
              <a:blip r:embed="rId8"/>
              <a:srcRect l="1431" r="2821"/>
              <a:stretch>
                <a:fillRect/>
              </a:stretch>
            </p:blipFill>
            <p:spPr bwMode="auto">
              <a:xfrm>
                <a:off x="135" y="2739"/>
                <a:ext cx="1761" cy="147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</p:grpSp>
        <p:sp>
          <p:nvSpPr>
            <p:cNvPr id="282647" name="Text Box 23"/>
            <p:cNvSpPr txBox="1">
              <a:spLocks noChangeArrowheads="1"/>
            </p:cNvSpPr>
            <p:nvPr/>
          </p:nvSpPr>
          <p:spPr bwMode="auto">
            <a:xfrm>
              <a:off x="3147" y="1447"/>
              <a:ext cx="504" cy="165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400" b="1">
                  <a:solidFill>
                    <a:srgbClr val="663300"/>
                  </a:solidFill>
                  <a:latin typeface="+mn-lt"/>
                  <a:ea typeface="隶书" panose="02010509060101010101" pitchFamily="49" charset="-122"/>
                </a:rPr>
                <a:t> </a:t>
              </a: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隶书" panose="02010509060101010101" pitchFamily="49" charset="-122"/>
                </a:rPr>
                <a:t>吴王阖闾</a:t>
              </a:r>
              <a:endPara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</p:grpSp>
      <p:grpSp>
        <p:nvGrpSpPr>
          <p:cNvPr id="282648" name="Group 24"/>
          <p:cNvGrpSpPr/>
          <p:nvPr/>
        </p:nvGrpSpPr>
        <p:grpSpPr>
          <a:xfrm>
            <a:off x="6553200" y="44450"/>
            <a:ext cx="2555875" cy="3694113"/>
            <a:chOff x="1806" y="546"/>
            <a:chExt cx="1306" cy="2048"/>
          </a:xfrm>
        </p:grpSpPr>
        <p:grpSp>
          <p:nvGrpSpPr>
            <p:cNvPr id="43017" name="Group 25"/>
            <p:cNvGrpSpPr/>
            <p:nvPr/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43020" name="Picture 26" descr="框"/>
              <p:cNvPicPr>
                <a:picLocks noChangeAspect="1" noChangeArrowheads="1"/>
              </p:cNvPicPr>
              <p:nvPr/>
            </p:nvPicPr>
            <p:blipFill>
              <a:blip r:embed="rId2"/>
              <a:stretch>
                <a:fillRect/>
              </a:stretch>
            </p:blipFill>
            <p:spPr bwMode="auto">
              <a:xfrm>
                <a:off x="180" y="526"/>
                <a:ext cx="1181" cy="196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pic>
            <p:nvPicPr>
              <p:cNvPr id="43021" name="Picture 27" descr="齐桓公"/>
              <p:cNvPicPr>
                <a:picLocks noChangeAspect="1" noChangeArrowheads="1"/>
              </p:cNvPicPr>
              <p:nvPr/>
            </p:nvPicPr>
            <p:blipFill>
              <a:blip r:embed="rId3"/>
              <a:stretch>
                <a:fillRect/>
              </a:stretch>
            </p:blipFill>
            <p:spPr bwMode="auto">
              <a:xfrm>
                <a:off x="267" y="658"/>
                <a:ext cx="1007" cy="1681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</p:pic>
          <p:sp>
            <p:nvSpPr>
              <p:cNvPr id="43022" name="Text Box 28"/>
              <p:cNvSpPr txBox="1">
                <a:spLocks noChangeArrowheads="1"/>
              </p:cNvSpPr>
              <p:nvPr/>
            </p:nvSpPr>
            <p:spPr bwMode="auto">
              <a:xfrm>
                <a:off x="348" y="682"/>
                <a:ext cx="226" cy="61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 vert="eaVert">
                <a:spAutoFit/>
              </a:bodyPr>
              <a:lstStyle/>
              <a:p>
                <a:r>
                  <a:rPr lang="zh-CN" altLang="en-US" sz="2000">
                    <a:solidFill>
                      <a:srgbClr val="663300"/>
                    </a:solidFill>
                    <a:latin typeface="Calibri"/>
                    <a:ea typeface="隶书"/>
                    <a:cs typeface="隶书"/>
                  </a:rPr>
                  <a:t>齐桓公</a:t>
                </a:r>
                <a:endParaRPr lang="zh-CN" altLang="en-US"/>
              </a:p>
            </p:txBody>
          </p:sp>
        </p:grpSp>
        <p:pic>
          <p:nvPicPr>
            <p:cNvPr id="43018" name="Picture 29" descr="勾践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/>
            <a:stretch>
              <a:fillRect/>
            </a:stretch>
          </p:blipFill>
          <p:spPr bwMode="auto">
            <a:xfrm>
              <a:off x="1899" y="681"/>
              <a:ext cx="1125" cy="1776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282654" name="Text Box 30"/>
            <p:cNvSpPr txBox="1">
              <a:spLocks noChangeArrowheads="1"/>
            </p:cNvSpPr>
            <p:nvPr/>
          </p:nvSpPr>
          <p:spPr bwMode="auto">
            <a:xfrm>
              <a:off x="1875" y="573"/>
              <a:ext cx="409" cy="140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eaVert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隶书" panose="02010509060101010101" pitchFamily="49" charset="-122"/>
                </a:rPr>
                <a:t> 越王勾践</a:t>
              </a:r>
              <a:endParaRPr lang="zh-CN" altLang="en-US" sz="40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8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1281113" y="3154680"/>
            <a:ext cx="7683500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隶书" panose="02010509060101010101" pitchFamily="49" charset="-122"/>
              </a:rPr>
              <a:t>改革内政、发展生产、训练军队</a:t>
            </a: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07950" y="3873818"/>
            <a:ext cx="8951913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anose="02010509060101010101" pitchFamily="49" charset="-122"/>
              </a:rPr>
              <a:t>“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隶书" panose="02010509060101010101" pitchFamily="49" charset="-122"/>
              </a:rPr>
              <a:t>尊天子、攘四夷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隶书" panose="02010509060101010101" pitchFamily="49" charset="-122"/>
              </a:rPr>
              <a:t>”的旗号</a:t>
            </a:r>
            <a:r>
              <a:rPr lang="zh-CN" altLang="en-US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隶书" panose="02010509060101010101" pitchFamily="49" charset="-122"/>
              </a:rPr>
              <a:t>，号令诸侯</a:t>
            </a:r>
            <a:endParaRPr lang="zh-CN" altLang="en-US" sz="40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隶书" panose="02010509060101010101" pitchFamily="49" charset="-122"/>
            </a:endParaRPr>
          </a:p>
        </p:txBody>
      </p:sp>
      <p:sp>
        <p:nvSpPr>
          <p:cNvPr id="24603" name="Text Box 27"/>
          <p:cNvSpPr txBox="1">
            <a:spLocks noChangeArrowheads="1"/>
          </p:cNvSpPr>
          <p:nvPr/>
        </p:nvSpPr>
        <p:spPr bwMode="auto">
          <a:xfrm>
            <a:off x="592138" y="4677093"/>
            <a:ext cx="13160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smtClean="0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结果：</a:t>
            </a:r>
            <a:endParaRPr lang="zh-CN" altLang="en-US" sz="40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彩云" pitchFamily="2" charset="-122"/>
              <a:ea typeface="华文彩云" pitchFamily="2" charset="-122"/>
            </a:endParaRPr>
          </a:p>
        </p:txBody>
      </p:sp>
      <p:grpSp>
        <p:nvGrpSpPr>
          <p:cNvPr id="44036" name="Group 3"/>
          <p:cNvGrpSpPr/>
          <p:nvPr/>
        </p:nvGrpSpPr>
        <p:grpSpPr>
          <a:xfrm>
            <a:off x="109538" y="536893"/>
            <a:ext cx="5326062" cy="949325"/>
            <a:chOff x="1558" y="164"/>
            <a:chExt cx="2540" cy="907"/>
          </a:xfrm>
        </p:grpSpPr>
        <p:pic>
          <p:nvPicPr>
            <p:cNvPr id="44045" name="Picture 4" descr="01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558" y="164"/>
              <a:ext cx="2540" cy="907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44046" name="WordArt 5"/>
            <p:cNvSpPr>
              <a:spLocks noChangeArrowheads="1" noChangeShapeType="1" noTextEdit="1"/>
            </p:cNvSpPr>
            <p:nvPr/>
          </p:nvSpPr>
          <p:spPr bwMode="auto">
            <a:xfrm>
              <a:off x="2057" y="300"/>
              <a:ext cx="1464" cy="635"/>
            </a:xfrm>
            <a:prstGeom prst="rect">
              <a:avLst/>
            </a:prstGeom>
          </p:spPr>
          <p:txBody>
            <a:bodyPr wrap="none" fromWordArt="1">
              <a:prstTxWarp prst="textCanDown">
                <a:avLst>
                  <a:gd name="adj" fmla="val 33333"/>
                </a:avLst>
              </a:prstTxWarp>
            </a:bodyPr>
            <a:lstStyle/>
            <a:p>
              <a:pPr algn="ctr"/>
              <a:r>
                <a:rPr lang="zh-CN" altLang="en-US" sz="4400" b="1" kern="10">
                  <a:ln w="9525">
                    <a:solidFill>
                      <a:srgbClr val="000000"/>
                    </a:solidFill>
                    <a:round/>
                  </a:ln>
                  <a:solidFill>
                    <a:srgbClr val="000000"/>
                  </a:solidFill>
                  <a:latin typeface="楷体_GB2312"/>
                  <a:ea typeface="楷体_GB2312"/>
                </a:rPr>
                <a:t>春秋霸主之一</a:t>
              </a:r>
              <a:endParaRPr lang="zh-CN" altLang="en-US" sz="4400" b="1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楷体_GB2312"/>
                <a:ea typeface="楷体_GB2312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971550" y="1557655"/>
            <a:ext cx="7861300" cy="11906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     齐桓公即位后，任用管仲为相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pitchFamily="2" charset="-122"/>
              <a:ea typeface="黑体" pitchFamily="2" charset="-122"/>
            </a:endParaRPr>
          </a:p>
          <a:p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                     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（善于用人）</a:t>
            </a:r>
          </a:p>
        </p:txBody>
      </p:sp>
      <p:sp>
        <p:nvSpPr>
          <p:cNvPr id="31" name="Text Box 27"/>
          <p:cNvSpPr txBox="1">
            <a:spLocks noChangeArrowheads="1"/>
          </p:cNvSpPr>
          <p:nvPr/>
        </p:nvSpPr>
        <p:spPr bwMode="auto">
          <a:xfrm>
            <a:off x="146050" y="5469255"/>
            <a:ext cx="9034463" cy="7683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隶书" panose="02010509060101010101" pitchFamily="49" charset="-122"/>
              </a:rPr>
              <a:t>成</a:t>
            </a:r>
            <a:r>
              <a:rPr lang="zh-CN" alt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隶书" panose="02010509060101010101" pitchFamily="49" charset="-122"/>
              </a:rPr>
              <a:t>为春秋时期第一个霸主</a:t>
            </a:r>
          </a:p>
        </p:txBody>
      </p:sp>
      <p:sp>
        <p:nvSpPr>
          <p:cNvPr id="5" name="矩形 4"/>
          <p:cNvSpPr/>
          <p:nvPr/>
        </p:nvSpPr>
        <p:spPr>
          <a:xfrm>
            <a:off x="468313" y="1557655"/>
            <a:ext cx="1722437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原因：</a:t>
            </a:r>
          </a:p>
        </p:txBody>
      </p:sp>
      <p:sp>
        <p:nvSpPr>
          <p:cNvPr id="6" name="矩形 5"/>
          <p:cNvSpPr/>
          <p:nvPr/>
        </p:nvSpPr>
        <p:spPr>
          <a:xfrm>
            <a:off x="471488" y="2578418"/>
            <a:ext cx="172402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彩云" pitchFamily="2" charset="-122"/>
                <a:ea typeface="华文彩云" pitchFamily="2" charset="-122"/>
              </a:rPr>
              <a:t>内容：</a:t>
            </a:r>
          </a:p>
        </p:txBody>
      </p:sp>
      <p:sp>
        <p:nvSpPr>
          <p:cNvPr id="7" name="矩形 6"/>
          <p:cNvSpPr/>
          <p:nvPr/>
        </p:nvSpPr>
        <p:spPr>
          <a:xfrm>
            <a:off x="5138738" y="549593"/>
            <a:ext cx="3897312" cy="83185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齐桓公称霸：</a:t>
            </a: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5" grpId="0"/>
      <p:bldP spid="4" grpId="1"/>
      <p:bldP spid="31" grpId="2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2771458" y="450850"/>
            <a:ext cx="3576637" cy="1106488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0000FF"/>
              </a:gs>
            </a:gsLst>
            <a:lin ang="0" scaled="1"/>
          </a:gradFill>
          <a:ln>
            <a:noFill/>
          </a:ln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6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华文隶书" panose="02010800040101010101" pitchFamily="2" charset="-122"/>
              </a:rPr>
              <a:t>老马识途</a:t>
            </a:r>
          </a:p>
        </p:txBody>
      </p:sp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250825" y="1630363"/>
            <a:ext cx="8713788" cy="45243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    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公元前</a:t>
            </a: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664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年，山戎攻打北燕，北燕向齐国求救。齐桓公带领管仲出兵准备讨伐山戎，军队行进到会友、孤竹地区时，齐军迷路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了。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桓公十分着急，管仲提出建议，指出“军中的马匹都是从当地购买的，老马大都熟悉当地的地形，何不让老马为我们带路哪？”就这样，部队才得以在老马的带领下找到了</a:t>
            </a:r>
            <a:r>
              <a:rPr lang="zh-CN" altLang="en-US" sz="36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大路，走出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itchFamily="2" charset="-122"/>
              </a:rPr>
              <a:t>了迷谷。</a:t>
            </a: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5604" name="Picture 4" descr="晋文公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2105" y="668020"/>
            <a:ext cx="2254885" cy="28327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5" name="Picture 5" descr="楚庄王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045" y="3500755"/>
            <a:ext cx="2199640" cy="28174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8" name="Text Box 8"/>
          <p:cNvSpPr txBox="1"/>
          <p:nvPr/>
        </p:nvSpPr>
        <p:spPr>
          <a:xfrm>
            <a:off x="3455670" y="688975"/>
            <a:ext cx="2135505" cy="57912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3200" b="1">
                <a:latin typeface="Tahoma" pitchFamily="34" charset="0"/>
                <a:ea typeface="隶书" panose="02010509060101010101" pitchFamily="49" charset="-122"/>
              </a:rPr>
              <a:t>城濮之战</a:t>
            </a:r>
          </a:p>
        </p:txBody>
      </p:sp>
      <p:sp>
        <p:nvSpPr>
          <p:cNvPr id="9221" name="WordArt 10"/>
          <p:cNvSpPr>
            <a:spLocks noTextEdit="1"/>
          </p:cNvSpPr>
          <p:nvPr/>
        </p:nvSpPr>
        <p:spPr>
          <a:xfrm>
            <a:off x="5941060" y="760730"/>
            <a:ext cx="1729740" cy="4152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退避三舍</a:t>
            </a:r>
          </a:p>
        </p:txBody>
      </p:sp>
      <p:pic>
        <p:nvPicPr>
          <p:cNvPr id="25611" name="Picture 11" descr="城濮之战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42895" y="736600"/>
            <a:ext cx="5970270" cy="5545455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9223" name="WordArt 12"/>
          <p:cNvSpPr>
            <a:spLocks noTextEdit="1"/>
          </p:cNvSpPr>
          <p:nvPr/>
        </p:nvSpPr>
        <p:spPr>
          <a:xfrm>
            <a:off x="4684395" y="976630"/>
            <a:ext cx="3891280" cy="4152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lstStyle/>
          <a:p>
            <a:pPr algn="ctr" eaLnBrk="0" hangingPunct="0"/>
            <a:r>
              <a:rPr lang="zh-CN" altLang="en-US" sz="3600" b="1">
                <a:ln w="12700" cap="sq" cmpd="sng">
                  <a:solidFill>
                    <a:srgbClr val="EAEAEA"/>
                  </a:solidFill>
                  <a:prstDash val="solid"/>
                  <a:headEnd type="none" w="sm" len="sm"/>
                  <a:tailEnd type="none" w="sm" len="sm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晋文公成为中原霸主</a:t>
            </a:r>
            <a:endParaRPr lang="zh-CN" altLang="en-US" sz="3600" b="1">
              <a:ln w="12700" cap="sq" cmpd="sng">
                <a:solidFill>
                  <a:srgbClr val="EAEAEA"/>
                </a:solidFill>
                <a:prstDash val="solid"/>
                <a:headEnd type="none" w="sm" len="sm"/>
                <a:tailEnd type="none" w="sm" len="sm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4" name="WordArt 14"/>
          <p:cNvSpPr>
            <a:spLocks noTextEdit="1"/>
          </p:cNvSpPr>
          <p:nvPr/>
        </p:nvSpPr>
        <p:spPr>
          <a:xfrm>
            <a:off x="4789805" y="5153660"/>
            <a:ext cx="1729740" cy="4152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50000"/>
          </a:bodyPr>
          <a:lstStyle/>
          <a:p>
            <a:pPr algn="ctr" eaLnBrk="0" hangingPunct="0"/>
            <a:r>
              <a:rPr lang="zh-CN" altLang="en-US" sz="3600" b="1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699999" algn="ctr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一鸣惊人</a:t>
            </a:r>
          </a:p>
        </p:txBody>
      </p:sp>
      <p:sp>
        <p:nvSpPr>
          <p:cNvPr id="25622" name="Freeform 22"/>
          <p:cNvSpPr/>
          <p:nvPr/>
        </p:nvSpPr>
        <p:spPr>
          <a:xfrm>
            <a:off x="6495415" y="1546225"/>
            <a:ext cx="600075" cy="2025015"/>
          </a:xfrm>
          <a:custGeom>
            <a:gdLst>
              <a:gd name="txL" fmla="*/ 0 w 408"/>
              <a:gd name="txT" fmla="*/ 0 h 1406"/>
              <a:gd name="txR" fmla="*/ 408 w 408"/>
              <a:gd name="txB" fmla="*/ 1406 h 1406"/>
            </a:gdLst>
            <a:cxnLst>
              <a:cxn ang="0">
                <a:pos x="528638" y="2232025"/>
              </a:cxn>
              <a:cxn ang="0">
                <a:pos x="600075" y="360362"/>
              </a:cxn>
              <a:cxn ang="0">
                <a:pos x="239713" y="73025"/>
              </a:cxn>
              <a:cxn ang="0">
                <a:pos x="23812" y="288925"/>
              </a:cxn>
              <a:cxn ang="0">
                <a:pos x="96837" y="288925"/>
              </a:cxn>
            </a:cxnLst>
            <a:rect l="txL" t="txT" r="txR" b="txB"/>
            <a:pathLst>
              <a:path w="408" h="1406">
                <a:moveTo>
                  <a:pt x="333" y="1406"/>
                </a:moveTo>
                <a:cubicBezTo>
                  <a:pt x="370" y="930"/>
                  <a:pt x="408" y="454"/>
                  <a:pt x="378" y="227"/>
                </a:cubicBezTo>
                <a:cubicBezTo>
                  <a:pt x="348" y="0"/>
                  <a:pt x="211" y="53"/>
                  <a:pt x="151" y="46"/>
                </a:cubicBezTo>
                <a:cubicBezTo>
                  <a:pt x="91" y="39"/>
                  <a:pt x="30" y="159"/>
                  <a:pt x="15" y="182"/>
                </a:cubicBezTo>
                <a:cubicBezTo>
                  <a:pt x="0" y="205"/>
                  <a:pt x="30" y="193"/>
                  <a:pt x="61" y="182"/>
                </a:cubicBezTo>
              </a:path>
            </a:pathLst>
          </a:custGeom>
          <a:noFill/>
          <a:ln w="76200" cap="sq" cmpd="sng">
            <a:solidFill>
              <a:srgbClr val="33CC33"/>
            </a:solidFill>
            <a:prstDash val="solid"/>
            <a:round/>
            <a:headEnd type="none" w="sm" len="sm"/>
            <a:tailEnd type="none" w="sm" len="sm"/>
          </a:ln>
        </p:spPr>
        <p:txBody>
          <a:bodyPr wrap="none"/>
          <a:lstStyle/>
          <a:p>
            <a:pPr lvl="0" eaLnBrk="1" hangingPunct="1"/>
            <a:endParaRPr lang="zh-CN" altLang="en-US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9226" name="Line 25"/>
          <p:cNvSpPr/>
          <p:nvPr/>
        </p:nvSpPr>
        <p:spPr>
          <a:xfrm>
            <a:off x="6085205" y="2994660"/>
            <a:ext cx="635" cy="635"/>
          </a:xfrm>
          <a:prstGeom prst="line">
            <a:avLst/>
          </a:prstGeom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/>
        </p:txBody>
      </p:sp>
      <p:sp>
        <p:nvSpPr>
          <p:cNvPr id="25637" name="Line 37"/>
          <p:cNvSpPr/>
          <p:nvPr/>
        </p:nvSpPr>
        <p:spPr>
          <a:xfrm flipH="1">
            <a:off x="5558790" y="2698750"/>
            <a:ext cx="601980" cy="1894840"/>
          </a:xfrm>
          <a:prstGeom prst="line">
            <a:avLst/>
          </a:prstGeom>
          <a:ln w="76200" cap="sq" cmpd="sng">
            <a:solidFill>
              <a:schemeClr val="accent1"/>
            </a:solidFill>
            <a:prstDash val="solid"/>
            <a:headEnd type="none" w="sm" len="sm"/>
            <a:tailEnd type="triangle" w="sm" len="sm"/>
          </a:ln>
        </p:spPr>
        <p:txBody>
          <a:bodyPr/>
          <a:lstStyle/>
          <a:p/>
        </p:txBody>
      </p:sp>
      <p:sp>
        <p:nvSpPr>
          <p:cNvPr id="25639" name="Text Box 39"/>
          <p:cNvSpPr txBox="1"/>
          <p:nvPr/>
        </p:nvSpPr>
        <p:spPr>
          <a:xfrm>
            <a:off x="7204710" y="1982470"/>
            <a:ext cx="466725" cy="94488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b="1">
                <a:latin typeface="Tahoma" pitchFamily="34" charset="0"/>
                <a:ea typeface="宋体" pitchFamily="2" charset="-122"/>
              </a:rPr>
              <a:t>楚军</a:t>
            </a:r>
          </a:p>
        </p:txBody>
      </p:sp>
      <p:sp>
        <p:nvSpPr>
          <p:cNvPr id="25640" name="Text Box 40"/>
          <p:cNvSpPr txBox="1"/>
          <p:nvPr/>
        </p:nvSpPr>
        <p:spPr>
          <a:xfrm>
            <a:off x="5225415" y="2990850"/>
            <a:ext cx="609600" cy="872490"/>
          </a:xfrm>
          <a:prstGeom prst="rect">
            <a:avLst/>
          </a:prstGeom>
          <a:noFill/>
          <a:ln w="12700">
            <a:noFill/>
          </a:ln>
        </p:spPr>
        <p:txBody>
          <a:bodyPr vert="eaVert" wrap="square">
            <a:spAutoFit/>
          </a:bodyPr>
          <a:lstStyle/>
          <a:p>
            <a:pPr lvl="0" eaLnBrk="1" hangingPunct="1"/>
            <a:r>
              <a:rPr lang="zh-CN" altLang="en-US" b="1">
                <a:latin typeface="Tahoma" pitchFamily="34" charset="0"/>
                <a:ea typeface="宋体" pitchFamily="2" charset="-122"/>
              </a:rPr>
              <a:t>晋军</a:t>
            </a:r>
          </a:p>
        </p:txBody>
      </p:sp>
      <p:sp>
        <p:nvSpPr>
          <p:cNvPr id="25641" name="Text Box 41"/>
          <p:cNvSpPr txBox="1"/>
          <p:nvPr/>
        </p:nvSpPr>
        <p:spPr>
          <a:xfrm>
            <a:off x="7623810" y="3418205"/>
            <a:ext cx="670560" cy="176530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 vert="eaVert"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3200" b="1">
                <a:latin typeface="Tahoma" pitchFamily="34" charset="0"/>
                <a:ea typeface="宋体" pitchFamily="2" charset="-122"/>
              </a:rPr>
              <a:t>退避三舍</a:t>
            </a: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8" presetClass="entr" presetSubtype="1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25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4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" grpId="0"/>
      <p:bldP spid="25622" grpId="1"/>
      <p:bldP spid="25639" grpId="2"/>
      <p:bldP spid="25640" grpId="3"/>
      <p:bldP spid="25641" grpId="4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676" name="Picture 4" descr="5"/>
          <p:cNvPicPr>
            <a:picLocks noChangeAspect="1"/>
          </p:cNvPicPr>
          <p:nvPr/>
        </p:nvPicPr>
        <p:blipFill>
          <a:blip r:embed="rId4"/>
          <a:srcRect l="8" t="3713" r="-8" b="4692"/>
          <a:stretch>
            <a:fillRect/>
          </a:stretch>
        </p:blipFill>
        <p:spPr>
          <a:xfrm>
            <a:off x="810260" y="818515"/>
            <a:ext cx="7775575" cy="534225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452120" y="692150"/>
            <a:ext cx="1641475" cy="5594350"/>
            <a:chOff x="1025" y="1089"/>
            <a:chExt cx="2585" cy="8810"/>
          </a:xfrm>
        </p:grpSpPr>
        <p:pic>
          <p:nvPicPr>
            <p:cNvPr id="28677" name="Picture 5" descr="夫差矛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025" y="1089"/>
              <a:ext cx="2542" cy="881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1" name="Text Box 9"/>
            <p:cNvSpPr txBox="1"/>
            <p:nvPr/>
          </p:nvSpPr>
          <p:spPr>
            <a:xfrm>
              <a:off x="2554" y="1204"/>
              <a:ext cx="1056" cy="3406"/>
            </a:xfrm>
            <a:prstGeom prst="rect">
              <a:avLst/>
            </a:prstGeom>
            <a:noFill/>
            <a:ln w="12700">
              <a:noFill/>
            </a:ln>
          </p:spPr>
          <p:txBody>
            <a:bodyPr vert="eaVert" wrap="square">
              <a:spAutoFit/>
            </a:bodyPr>
            <a:lstStyle/>
            <a:p>
              <a:pPr lvl="0" eaLnBrk="1" hangingPunct="1"/>
              <a:r>
                <a:rPr lang="zh-CN" altLang="en-US" sz="3200" b="1">
                  <a:latin typeface="Tahoma" pitchFamily="34" charset="0"/>
                  <a:ea typeface="隶书" panose="02010509060101010101" pitchFamily="49" charset="-122"/>
                </a:rPr>
                <a:t>吴王夫差矛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311400" y="2927985"/>
            <a:ext cx="6227762" cy="2487613"/>
            <a:chOff x="12429" y="3950"/>
            <a:chExt cx="9807" cy="3918"/>
          </a:xfrm>
        </p:grpSpPr>
        <p:pic>
          <p:nvPicPr>
            <p:cNvPr id="28678" name="Picture 6" descr="勾践剑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2429" y="3950"/>
              <a:ext cx="9807" cy="391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8682" name="Text Box 10"/>
            <p:cNvSpPr txBox="1"/>
            <p:nvPr/>
          </p:nvSpPr>
          <p:spPr>
            <a:xfrm>
              <a:off x="13037" y="6678"/>
              <a:ext cx="4227" cy="912"/>
            </a:xfrm>
            <a:prstGeom prst="rect">
              <a:avLst/>
            </a:prstGeom>
            <a:noFill/>
            <a:ln w="12700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3200" b="1">
                  <a:latin typeface="Tahoma" pitchFamily="34" charset="0"/>
                  <a:ea typeface="隶书" panose="02010509060101010101" pitchFamily="49" charset="-122"/>
                </a:rPr>
                <a:t>越王勾践剑</a:t>
              </a:r>
            </a:p>
          </p:txBody>
        </p:sp>
      </p:grpSp>
      <p:sp>
        <p:nvSpPr>
          <p:cNvPr id="10247" name="WordArt 11"/>
          <p:cNvSpPr>
            <a:spLocks noTextEdit="1"/>
          </p:cNvSpPr>
          <p:nvPr/>
        </p:nvSpPr>
        <p:spPr>
          <a:xfrm>
            <a:off x="3427095" y="234633"/>
            <a:ext cx="18669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3600" b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卧薪尝胆</a:t>
            </a:r>
            <a:endParaRPr lang="zh-CN" altLang="en-US" sz="3600" b="1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custDataLst>
      <p:tags r:id="rId7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0" name="文本框 99"/>
          <p:cNvSpPr txBox="1"/>
          <p:nvPr/>
        </p:nvSpPr>
        <p:spPr>
          <a:xfrm>
            <a:off x="766445" y="852805"/>
            <a:ext cx="7694930" cy="31692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l"/>
            <a:r>
              <a:rPr lang="en-US" altLang="zh-CN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3</a:t>
            </a:r>
            <a:r>
              <a:rPr lang="zh-CN" altLang="en-US" sz="3200" b="1" u="none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宋体" panose="02010600030101010101" pitchFamily="2" charset="-122"/>
              </a:rPr>
              <a:t>．结果</a:t>
            </a:r>
            <a:r>
              <a:rPr lang="zh-CN" altLang="en-US" b="1" u="none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</a:rPr>
              <a:t>      </a:t>
            </a:r>
          </a:p>
          <a:p>
            <a:pPr marL="0" indent="0" algn="l"/>
            <a:r>
              <a:rPr lang="zh-CN" altLang="en-US" b="1" u="none">
                <a:solidFill>
                  <a:schemeClr val="tx1"/>
                </a:solidFill>
                <a:cs typeface="宋体" panose="02010600030101010101" pitchFamily="2" charset="-122"/>
              </a:rPr>
              <a:t>（</a:t>
            </a:r>
            <a:r>
              <a:rPr lang="en-US" altLang="zh-CN" b="1" u="none">
                <a:solidFill>
                  <a:schemeClr val="tx1"/>
                </a:solidFill>
                <a:cs typeface="宋体" panose="02010600030101010101" pitchFamily="2" charset="-122"/>
              </a:rPr>
              <a:t>1</a:t>
            </a:r>
            <a:r>
              <a:rPr lang="zh-CN" altLang="en-US" b="1" u="none">
                <a:solidFill>
                  <a:schemeClr val="tx1"/>
                </a:solidFill>
                <a:cs typeface="宋体" panose="02010600030101010101" pitchFamily="2" charset="-122"/>
              </a:rPr>
              <a:t>）在春秋争霸的过程中，有的诸侯国被灭掉，一些强大的诸侯国的疆域不断扩展。</a:t>
            </a:r>
          </a:p>
          <a:p>
            <a:pPr marL="0" indent="0" algn="l"/>
            <a:r>
              <a:rPr lang="zh-CN" altLang="en-US" b="1" u="none">
                <a:solidFill>
                  <a:schemeClr val="tx1"/>
                </a:solidFill>
                <a:cs typeface="宋体" panose="02010600030101010101" pitchFamily="2" charset="-122"/>
              </a:rPr>
              <a:t>     （</a:t>
            </a:r>
            <a:r>
              <a:rPr lang="en-US" altLang="zh-CN" b="1" u="none">
                <a:solidFill>
                  <a:schemeClr val="tx1"/>
                </a:solidFill>
                <a:cs typeface="宋体" panose="02010600030101010101" pitchFamily="2" charset="-122"/>
              </a:rPr>
              <a:t>2</a:t>
            </a:r>
            <a:r>
              <a:rPr lang="zh-CN" altLang="en-US" b="1" u="none">
                <a:solidFill>
                  <a:schemeClr val="tx1"/>
                </a:solidFill>
                <a:cs typeface="宋体" panose="02010600030101010101" pitchFamily="2" charset="-122"/>
              </a:rPr>
              <a:t>）与此同时，中原的“诸华”“诸夏”在同周边的戎、狄、蛮、夷等族长期交往和斗争中，出现了大规模的民族交融。
</a:t>
            </a: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291" name="WordArt 5"/>
          <p:cNvSpPr>
            <a:spLocks noTextEdit="1"/>
          </p:cNvSpPr>
          <p:nvPr/>
        </p:nvSpPr>
        <p:spPr>
          <a:xfrm>
            <a:off x="1258888" y="115888"/>
            <a:ext cx="1571625" cy="104457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4000" b="1">
                <a:ln w="12700" cap="flat" cmpd="sng">
                  <a:solidFill>
                    <a:srgbClr val="EAEAEA"/>
                  </a:solidFill>
                  <a:prstDash val="solid"/>
                  <a:miter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问题思考</a:t>
            </a:r>
            <a:endParaRPr lang="zh-CN" altLang="en-US" sz="4000" b="1">
              <a:ln w="12700" cap="flat" cmpd="sng">
                <a:solidFill>
                  <a:srgbClr val="EAEAEA"/>
                </a:solidFill>
                <a:prstDash val="solid"/>
                <a:miter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292" name="WordArt 6"/>
          <p:cNvSpPr>
            <a:spLocks noTextEdit="1"/>
          </p:cNvSpPr>
          <p:nvPr/>
        </p:nvSpPr>
        <p:spPr>
          <a:xfrm>
            <a:off x="2268538" y="981075"/>
            <a:ext cx="5761037" cy="8636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  <a:normAutofit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44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春秋时期诸侯争霸有何利弊</a:t>
            </a:r>
          </a:p>
        </p:txBody>
      </p:sp>
      <p:sp>
        <p:nvSpPr>
          <p:cNvPr id="26632" name="Text Box 8"/>
          <p:cNvSpPr txBox="1"/>
          <p:nvPr/>
        </p:nvSpPr>
        <p:spPr>
          <a:xfrm>
            <a:off x="827088" y="2245995"/>
            <a:ext cx="1387475" cy="64008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6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弊</a:t>
            </a:r>
          </a:p>
        </p:txBody>
      </p:sp>
      <p:sp>
        <p:nvSpPr>
          <p:cNvPr id="26633" name="Text Box 9"/>
          <p:cNvSpPr txBox="1"/>
          <p:nvPr/>
        </p:nvSpPr>
        <p:spPr>
          <a:xfrm>
            <a:off x="808038" y="4157345"/>
            <a:ext cx="1460500" cy="640080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algn="ctr" eaLnBrk="1" hangingPunct="1"/>
            <a:r>
              <a:rPr lang="zh-CN" altLang="en-US" sz="36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利</a:t>
            </a:r>
          </a:p>
        </p:txBody>
      </p:sp>
      <p:sp>
        <p:nvSpPr>
          <p:cNvPr id="26634" name="Text Box 10"/>
          <p:cNvSpPr txBox="1"/>
          <p:nvPr/>
        </p:nvSpPr>
        <p:spPr>
          <a:xfrm>
            <a:off x="2268538" y="2274570"/>
            <a:ext cx="6553200" cy="579438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给人们带来了沉重的灾难和痛苦</a:t>
            </a:r>
          </a:p>
        </p:txBody>
      </p:sp>
      <p:sp>
        <p:nvSpPr>
          <p:cNvPr id="26635" name="Text Box 11"/>
          <p:cNvSpPr txBox="1"/>
          <p:nvPr/>
        </p:nvSpPr>
        <p:spPr>
          <a:xfrm>
            <a:off x="2465388" y="3285808"/>
            <a:ext cx="4700587" cy="583565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有利于国家走向统一</a:t>
            </a:r>
          </a:p>
        </p:txBody>
      </p:sp>
      <p:sp>
        <p:nvSpPr>
          <p:cNvPr id="26637" name="Text Box 13"/>
          <p:cNvSpPr txBox="1"/>
          <p:nvPr/>
        </p:nvSpPr>
        <p:spPr>
          <a:xfrm>
            <a:off x="2465388" y="5412740"/>
            <a:ext cx="5924550" cy="579438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推动了经济文化的发展与交流</a:t>
            </a:r>
          </a:p>
        </p:txBody>
      </p:sp>
      <p:sp>
        <p:nvSpPr>
          <p:cNvPr id="26638" name="Text Box 14"/>
          <p:cNvSpPr txBox="1"/>
          <p:nvPr/>
        </p:nvSpPr>
        <p:spPr>
          <a:xfrm>
            <a:off x="2465388" y="4296093"/>
            <a:ext cx="3311525" cy="583565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3200" b="1">
                <a:solidFill>
                  <a:srgbClr val="FFFFCC"/>
                </a:solidFill>
                <a:latin typeface="Tahoma" pitchFamily="34" charset="0"/>
                <a:ea typeface="隶书" panose="02010509060101010101" pitchFamily="49" charset="-122"/>
              </a:rPr>
              <a:t>促进了民族交融</a:t>
            </a:r>
          </a:p>
        </p:txBody>
      </p:sp>
      <p:sp>
        <p:nvSpPr>
          <p:cNvPr id="26639" name="AutoShape 15"/>
          <p:cNvSpPr/>
          <p:nvPr/>
        </p:nvSpPr>
        <p:spPr>
          <a:xfrm>
            <a:off x="2124075" y="3575050"/>
            <a:ext cx="249555" cy="2482850"/>
          </a:xfrm>
          <a:prstGeom prst="leftBrace">
            <a:avLst>
              <a:gd name="adj1" fmla="val 75000"/>
              <a:gd name="adj2" fmla="val 50000"/>
            </a:avLst>
          </a:prstGeom>
          <a:noFill/>
          <a:ln w="28575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lstStyle/>
          <a:p>
            <a:pPr lvl="0" eaLnBrk="1" hangingPunct="1"/>
            <a:endParaRPr lang="zh-CN" altLang="en-US">
              <a:latin typeface="宋体" pitchFamily="2" charset="-122"/>
              <a:ea typeface="宋体" pitchFamily="2" charset="-122"/>
            </a:endParaRPr>
          </a:p>
        </p:txBody>
      </p:sp>
    </p:spTree>
    <p:custDataLst>
      <p:tags r:id="rId5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  <p:cond evt="onBegin" delay="0">
                          <p:tn val="27"/>
                        </p:cond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6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  <p:cond evt="onBegin" delay="0">
                          <p:tn val="40"/>
                        </p:cond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  <p:cond evt="onBegin" delay="0">
                          <p:tn val="46"/>
                        </p:cond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  <p:cond evt="onBegin" delay="0">
                          <p:tn val="52"/>
                        </p:cond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2" grpId="0"/>
      <p:bldP spid="26633" grpId="1"/>
      <p:bldP spid="26634" grpId="2"/>
      <p:bldP spid="26635" grpId="3"/>
      <p:bldP spid="26637" grpId="4"/>
      <p:bldP spid="26638" grpId="5"/>
      <p:bldP spid="26639" grpId="6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810260" y="125095"/>
            <a:ext cx="3373755" cy="91440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540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新魏" panose="02010800040101010101" pitchFamily="2" charset="-122"/>
                <a:ea typeface="华文新魏" pitchFamily="2" charset="-122"/>
              </a:rPr>
              <a:t>课后活动</a:t>
            </a:r>
            <a:endParaRPr lang="zh-CN" altLang="en-US" sz="540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华文新魏" panose="02010800040101010101" pitchFamily="2" charset="-122"/>
              <a:ea typeface="华文新魏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65480" y="1174750"/>
            <a:ext cx="7812405" cy="1066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>
                <a:solidFill>
                  <a:schemeClr val="tx1"/>
                </a:solidFill>
              </a:rPr>
              <a:t>    </a:t>
            </a:r>
            <a:r>
              <a:rPr lang="zh-CN" altLang="en-US" sz="3200">
                <a:solidFill>
                  <a:schemeClr val="tx1"/>
                </a:solidFill>
              </a:rPr>
              <a:t>搜集有关资料，每人编写一则春秋时期的小故事，然后在全班举办一次故事会。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583690" y="2900680"/>
            <a:ext cx="2540000" cy="70104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4000" i="1">
                <a:ln w="12700">
                  <a:solidFill>
                    <a:schemeClr val="accent5"/>
                  </a:solidFill>
                  <a:prstDash val="solid"/>
                </a:ln>
                <a:noFill/>
                <a:effectLst/>
                <a:latin typeface="楷体" panose="02010609060101010101" charset="-122"/>
                <a:ea typeface="楷体" panose="02010609060101010101" charset="-122"/>
              </a:rPr>
              <a:t>退避三舍</a:t>
            </a:r>
            <a:endParaRPr lang="zh-CN" altLang="en-US" sz="4000" i="1">
              <a:ln w="12700">
                <a:solidFill>
                  <a:schemeClr val="accent5"/>
                </a:solidFill>
                <a:prstDash val="solid"/>
              </a:ln>
              <a:noFill/>
              <a:effectLst/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65480" y="4840605"/>
            <a:ext cx="3663315" cy="914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5400">
                <a:ln w="12700">
                  <a:solidFill>
                    <a:schemeClr val="accent5"/>
                  </a:solidFill>
                  <a:prstDash val="solid"/>
                </a:ln>
                <a:noFill/>
                <a:effectLst/>
              </a:rPr>
              <a:t>一鸣惊人</a:t>
            </a:r>
            <a:endParaRPr lang="zh-CN" altLang="en-US" sz="5400">
              <a:ln w="12700">
                <a:solidFill>
                  <a:schemeClr val="accent5"/>
                </a:solidFill>
                <a:prstDash val="solid"/>
              </a:ln>
              <a:noFill/>
              <a:effectLst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603625" y="3926205"/>
            <a:ext cx="3535045" cy="9144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5400">
                <a:ln w="12700">
                  <a:solidFill>
                    <a:schemeClr val="accent5"/>
                  </a:solidFill>
                  <a:prstDash val="solid"/>
                </a:ln>
                <a:noFill/>
                <a:effectLst/>
                <a:latin typeface="华文新魏" panose="02010800040101010101" pitchFamily="2" charset="-122"/>
                <a:ea typeface="华文新魏" pitchFamily="2" charset="-122"/>
              </a:rPr>
              <a:t>卧薪尝胆</a:t>
            </a:r>
            <a:endParaRPr lang="zh-CN" altLang="en-US" sz="5400">
              <a:ln w="12700">
                <a:solidFill>
                  <a:schemeClr val="accent5"/>
                </a:solidFill>
                <a:prstDash val="solid"/>
              </a:ln>
              <a:noFill/>
              <a:effectLst/>
              <a:latin typeface="华文新魏" panose="02010800040101010101" pitchFamily="2" charset="-122"/>
              <a:ea typeface="华文新魏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11495" y="2900680"/>
            <a:ext cx="2540000" cy="762000"/>
          </a:xfrm>
          <a:prstGeom prst="rect">
            <a:avLst/>
          </a:prstGeom>
          <a:noFill/>
        </p:spPr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i="1">
                <a:ln w="12700">
                  <a:solidFill>
                    <a:schemeClr val="accent5"/>
                  </a:solidFill>
                  <a:prstDash val="solid"/>
                </a:ln>
                <a:noFill/>
                <a:effectLst/>
              </a:rPr>
              <a:t>老马识途</a:t>
            </a:r>
            <a:endParaRPr lang="zh-CN" altLang="en-US" sz="4400" i="1">
              <a:ln w="12700">
                <a:solidFill>
                  <a:schemeClr val="accent5"/>
                </a:solidFill>
                <a:prstDash val="solid"/>
              </a:ln>
              <a:noFill/>
              <a:effectLst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11495" y="5606415"/>
            <a:ext cx="301371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n w="12700">
                  <a:solidFill>
                    <a:schemeClr val="accent5"/>
                  </a:solidFill>
                  <a:prstDash val="solid"/>
                </a:ln>
                <a:noFill/>
                <a:effectLst/>
              </a:rPr>
              <a:t>……</a:t>
            </a:r>
            <a:endParaRPr lang="zh-CN" altLang="en-US">
              <a:ln w="12700">
                <a:solidFill>
                  <a:schemeClr val="accent5"/>
                </a:solidFill>
                <a:prstDash val="solid"/>
              </a:ln>
              <a:noFill/>
              <a:effectLst/>
            </a:endParaRPr>
          </a:p>
        </p:txBody>
      </p:sp>
      <p:pic>
        <p:nvPicPr>
          <p:cNvPr id="9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430000" y="11633200"/>
            <a:ext cx="279400" cy="4699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508"/>
</p:tagLst>
</file>

<file path=ppt/tags/tag3.xml><?xml version="1.0" encoding="utf-8"?>
<p:tagLst xmlns:p="http://schemas.openxmlformats.org/presentationml/2006/main">
  <p:tag name="KSO_WM_TEMPLATE_CATEGORY" val="custom"/>
  <p:tag name="KSO_WM_TEMPLATE_INDEX" val="508"/>
</p:tagLst>
</file>

<file path=ppt/tags/tag4.xml><?xml version="1.0" encoding="utf-8"?>
<p:tagLst xmlns:p="http://schemas.openxmlformats.org/presentationml/2006/main">
  <p:tag name="KSO_WM_TEMPLATE_CATEGORY" val="custom"/>
  <p:tag name="KSO_WM_TEMPLATE_INDEX" val="508"/>
</p:tagLst>
</file>

<file path=ppt/tags/tag5.xml><?xml version="1.0" encoding="utf-8"?>
<p:tagLst xmlns:p="http://schemas.openxmlformats.org/presentationml/2006/main">
  <p:tag name="KSO_WM_TEMPLATE_CATEGORY" val="custom"/>
  <p:tag name="KSO_WM_TEMPLATE_INDEX" val="508"/>
</p:tagLst>
</file>

<file path=ppt/tags/tag6.xml><?xml version="1.0" encoding="utf-8"?>
<p:tagLst xmlns:p="http://schemas.openxmlformats.org/presentationml/2006/main">
  <p:tag name="KSO_WM_TEMPLATE_CATEGORY" val="custom"/>
  <p:tag name="KSO_WM_TEMPLATE_INDEX" val="508"/>
</p:tagLst>
</file>

<file path=ppt/tags/tag7.xml><?xml version="1.0" encoding="utf-8"?>
<p:tagLst xmlns:p="http://schemas.openxmlformats.org/presentationml/2006/main">
  <p:tag name="KSO_WM_TEMPLATE_CATEGORY" val="custom"/>
  <p:tag name="KSO_WM_TEMPLATE_INDEX" val="50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50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508"/>
</p:tagLst>
</file>

<file path=ppt/tags/tag10.xml><?xml version="1.0" encoding="utf-8"?>
<p:tagLst xmlns:p="http://schemas.openxmlformats.org/presentationml/2006/main">
  <p:tag name="KSO_WM_TEMPLATE_CATEGORY" val="custom"/>
  <p:tag name="KSO_WM_TEMPLATE_INDEX" val="508"/>
</p:tagLst>
</file>

<file path=ppt/tags/tag11.xml><?xml version="1.0" encoding="utf-8"?>
<p:tagLst xmlns:p="http://schemas.openxmlformats.org/presentationml/2006/main">
  <p:tag name="KSO_WM_TEMPLATE_CATEGORY" val="custom"/>
  <p:tag name="KSO_WM_TEMPLATE_INDEX" val="508"/>
</p:tagLst>
</file>

<file path=ppt/tags/tag12.xml><?xml version="1.0" encoding="utf-8"?>
<p:tagLst xmlns:p="http://schemas.openxmlformats.org/presentationml/2006/main">
  <p:tag name="KSO_WM_TEMPLATE_CATEGORY" val="custom"/>
  <p:tag name="KSO_WM_TEMPLATE_INDEX" val="508"/>
</p:tagLst>
</file>

<file path=ppt/tags/tag13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127</Paragraphs>
  <Slides>22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1_自定义设计方案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2020-10-21T08:55:24Z</cp:lastPrinted>
  <dcterms:created xsi:type="dcterms:W3CDTF">2020-10-21T08:55:24Z</dcterms:created>
  <dcterms:modified xsi:type="dcterms:W3CDTF">2020-10-21T00:55:29Z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