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98" r:id="rId3"/>
  </p:sldMasterIdLst>
  <p:notesMasterIdLst>
    <p:notesMasterId r:id="rId21"/>
  </p:notesMasterIdLst>
  <p:sldIdLst>
    <p:sldId id="259" r:id="rId4"/>
    <p:sldId id="369" r:id="rId5"/>
    <p:sldId id="502" r:id="rId6"/>
    <p:sldId id="446" r:id="rId7"/>
    <p:sldId id="268" r:id="rId8"/>
    <p:sldId id="353" r:id="rId9"/>
    <p:sldId id="480" r:id="rId10"/>
    <p:sldId id="481" r:id="rId11"/>
    <p:sldId id="269" r:id="rId12"/>
    <p:sldId id="483" r:id="rId13"/>
    <p:sldId id="356" r:id="rId14"/>
    <p:sldId id="326" r:id="rId15"/>
    <p:sldId id="500" r:id="rId16"/>
    <p:sldId id="330" r:id="rId17"/>
    <p:sldId id="501" r:id="rId18"/>
    <p:sldId id="488" r:id="rId19"/>
    <p:sldId id="338" r:id="rId2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4DD60C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84" d="100"/>
          <a:sy n="84" d="100"/>
        </p:scale>
        <p:origin x="-1554" y="-78"/>
      </p:cViewPr>
      <p:guideLst>
        <p:guide orient="horz" pos="2234"/>
        <p:guide pos="28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2018/12/1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未知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直接连接符 6151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6" name="标题 6145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lvl="0">
              <a:defRPr sz="5000" kern="1200"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6147" name="副标题 6146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marL="0" lvl="0" indent="0">
              <a:buNone/>
              <a:defRPr sz="2800" kern="1200"/>
            </a:lvl1pPr>
            <a:lvl2pPr marL="344805" lvl="1" indent="-344805" algn="ctr">
              <a:buNone/>
              <a:defRPr sz="2800" kern="1200"/>
            </a:lvl2pPr>
            <a:lvl3pPr marL="671830" lvl="2" indent="-671830" algn="ctr">
              <a:buNone/>
              <a:defRPr sz="2800" kern="1200"/>
            </a:lvl3pPr>
            <a:lvl4pPr marL="1024255" lvl="3" indent="-1024255" algn="ctr">
              <a:buNone/>
              <a:defRPr sz="2800" kern="1200"/>
            </a:lvl4pPr>
            <a:lvl5pPr marL="1341755" lvl="4" indent="-1341755" algn="ctr">
              <a:buNone/>
              <a:defRPr sz="2800" kern="1200"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11" name="日期占位符 6147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ln>
            <a:miter/>
          </a:ln>
        </p:spPr>
        <p:txBody>
          <a:bodyPr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6148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ln>
            <a:miter/>
          </a:ln>
        </p:spPr>
        <p:txBody>
          <a:bodyPr anchor="b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6149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b" anchorCtr="0" compatLnSpc="1"/>
          <a:lstStyle/>
          <a:p>
            <a:pPr algn="r"/>
            <a:fld id="{9A0DB2DC-4C9A-4742-B13C-FB6460FD3503}" type="slidenum">
              <a:rPr lang="zh-CN" altLang="en-US" dirty="0">
                <a:latin typeface="Garamond" panose="02020404030301010803" pitchFamily="18" charset="0"/>
              </a:rPr>
              <a:pPr algn="r"/>
              <a:t>‹#›</a:t>
            </a:fld>
            <a:endParaRPr lang="zh-CN" altLang="en-US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512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6147" name="文本占位符 512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124" name="日期占位符 512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200" b="0" noProof="1">
                <a:latin typeface="Garamond" panose="02020404030301010803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5" name="页脚占位符 512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algn="ctr">
              <a:defRPr sz="1200" b="0" noProof="1">
                <a:latin typeface="Garamond" panose="02020404030301010803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6" name="灯片编号占位符 512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  <p:sp>
        <p:nvSpPr>
          <p:cNvPr id="2055" name="未知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6" name="直接连接符 5127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75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115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623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5" Type="http://schemas.openxmlformats.org/officeDocument/2006/relationships/slide" Target="slide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slide" Target="slide6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slide" Target="slide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slide" Target="slide8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slide" Target="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3073"/>
          <p:cNvSpPr txBox="1"/>
          <p:nvPr/>
        </p:nvSpPr>
        <p:spPr>
          <a:xfrm>
            <a:off x="2912533" y="2454275"/>
            <a:ext cx="3124200" cy="10064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第</a:t>
            </a:r>
            <a:r>
              <a:rPr kumimoji="0" lang="en-US" altLang="x-none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14</a:t>
            </a:r>
            <a:r>
              <a:rPr kumimoji="0" lang="zh-CN" altLang="en-US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课</a:t>
            </a:r>
            <a:endParaRPr kumimoji="0" lang="zh-CN" altLang="en-US" sz="6000" b="1" kern="1200" cap="none" spc="0" normalizeH="0" baseline="0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5" name="文本框 3074"/>
          <p:cNvSpPr txBox="1"/>
          <p:nvPr/>
        </p:nvSpPr>
        <p:spPr>
          <a:xfrm>
            <a:off x="1360099" y="3460750"/>
            <a:ext cx="5859145" cy="1630045"/>
          </a:xfrm>
          <a:prstGeom prst="rect">
            <a:avLst/>
          </a:prstGeom>
          <a:noFill/>
          <a:ln w="1016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0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冷  战</a:t>
            </a:r>
          </a:p>
        </p:txBody>
      </p:sp>
      <p:sp>
        <p:nvSpPr>
          <p:cNvPr id="10246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wrap="square" lIns="91440" tIns="45720" rIns="91440" bIns="45720" anchor="ctr"/>
          <a:lstStyle/>
          <a:p>
            <a:pPr eaLnBrk="1" hangingPunct="1"/>
            <a:endParaRPr lang="zh-CN" altLang="en-US" dirty="0"/>
          </a:p>
        </p:txBody>
      </p:sp>
    </p:spTree>
  </p:cSld>
  <p:clrMapOvr>
    <a:masterClrMapping/>
  </p:clrMapOvr>
  <p:transition spd="slow"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5"/>
          <p:cNvSpPr txBox="1"/>
          <p:nvPr/>
        </p:nvSpPr>
        <p:spPr>
          <a:xfrm>
            <a:off x="1258888" y="692150"/>
            <a:ext cx="78501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什么是冷战政策？</a:t>
            </a:r>
          </a:p>
        </p:txBody>
      </p:sp>
      <p:sp>
        <p:nvSpPr>
          <p:cNvPr id="2" name="Text Box 10"/>
          <p:cNvSpPr txBox="1"/>
          <p:nvPr/>
        </p:nvSpPr>
        <p:spPr>
          <a:xfrm>
            <a:off x="0" y="1761067"/>
            <a:ext cx="7561262" cy="25545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</a:rPr>
              <a:t>“冷战”的含义：冷战是指第二次世界大战后的</a:t>
            </a:r>
            <a:r>
              <a:rPr lang="en-US" sz="3200" dirty="0" smtClean="0">
                <a:solidFill>
                  <a:srgbClr val="FF0000"/>
                </a:solidFill>
              </a:rPr>
              <a:t>40</a:t>
            </a:r>
            <a:r>
              <a:rPr lang="zh-CN" altLang="en-US" sz="3200" dirty="0" smtClean="0">
                <a:solidFill>
                  <a:srgbClr val="FF0000"/>
                </a:solidFill>
              </a:rPr>
              <a:t>多年间</a:t>
            </a:r>
            <a:r>
              <a:rPr lang="en-US" sz="3200" dirty="0" smtClean="0">
                <a:solidFill>
                  <a:srgbClr val="FF0000"/>
                </a:solidFill>
              </a:rPr>
              <a:t>,</a:t>
            </a:r>
            <a:r>
              <a:rPr lang="zh-CN" altLang="en-US" sz="3200" dirty="0" smtClean="0">
                <a:solidFill>
                  <a:srgbClr val="FF0000"/>
                </a:solidFill>
              </a:rPr>
              <a:t>以美、苏为首的两大集团之间既非战争又非和平的对峙与竞争状态。</a:t>
            </a:r>
          </a:p>
          <a:p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0577" y="733778"/>
            <a:ext cx="8116711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“冷战”的背景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zh-CN" altLang="en-US" sz="2400" dirty="0" smtClean="0"/>
              <a:t>二次大战</a:t>
            </a:r>
            <a:r>
              <a:rPr lang="zh-CN" altLang="en-US" sz="2400" dirty="0" smtClean="0"/>
              <a:t>后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共产主义运动在欧洲蓬勃开展。东欧诞生了一系列人民民主国家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它们走上了社会主义道路</a:t>
            </a:r>
            <a:r>
              <a:rPr lang="zh-CN" altLang="en-US" sz="2400" dirty="0" smtClean="0"/>
              <a:t>；</a:t>
            </a:r>
            <a:endParaRPr lang="en-US" altLang="zh-CN" sz="2400" dirty="0" smtClean="0"/>
          </a:p>
          <a:p>
            <a:r>
              <a:rPr lang="zh-CN" altLang="en-US" sz="2400" dirty="0" smtClean="0"/>
              <a:t>西方</a:t>
            </a:r>
            <a:r>
              <a:rPr lang="zh-CN" altLang="en-US" sz="2400" dirty="0" smtClean="0"/>
              <a:t>国家感到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这是“共产主义扩张”的反映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威胁了资本主义制度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它们希望东欧仍“保持战前的社会结构”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即幻想在东欧重建亲西方的资本主义制度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/>
              <a:t>二</a:t>
            </a:r>
            <a:r>
              <a:rPr lang="zh-CN" altLang="en-US" sz="2400" dirty="0" smtClean="0"/>
              <a:t>战后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美国成为世界上军事、经济实力最强大的国家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在世界各地建立了几百个军事基地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称霸的欲望十分强烈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还认定社会主义国家都具有侵略性。二战后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苏联的西部边界大大地向西推移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还在东欧国家建立起与苏联类似的社会制度。美国被苏联视为潜在的防御对象。美苏国家战略的培养和社会制度的巨大差异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使双方的对抗、冲突不断加剧。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29756" y="1230489"/>
            <a:ext cx="7861088" cy="3970318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US" sz="3600" dirty="0" smtClean="0"/>
              <a:t>1947</a:t>
            </a:r>
            <a:r>
              <a:rPr lang="zh-CN" altLang="en-US" sz="3600" dirty="0" smtClean="0"/>
              <a:t>年</a:t>
            </a:r>
            <a:r>
              <a:rPr lang="en-US" sz="3600" dirty="0" smtClean="0"/>
              <a:t>3</a:t>
            </a:r>
            <a:r>
              <a:rPr lang="zh-CN" altLang="en-US" sz="3600" dirty="0" smtClean="0"/>
              <a:t>月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“杜鲁门主义</a:t>
            </a:r>
            <a:r>
              <a:rPr lang="en-US" sz="3600" dirty="0" smtClean="0"/>
              <a:t>”</a:t>
            </a:r>
            <a:r>
              <a:rPr lang="zh-CN" altLang="en-US" sz="3600" dirty="0" smtClean="0"/>
              <a:t>出笼了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其实质是美国在全球扩张势力的宣言书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它标志着美、苏战时同盟关系正式破裂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冷战开始。</a:t>
            </a:r>
            <a:r>
              <a:rPr lang="en-US" sz="3600" dirty="0" smtClean="0"/>
              <a:t>“</a:t>
            </a:r>
            <a:r>
              <a:rPr lang="zh-CN" altLang="en-US" sz="3600" dirty="0" smtClean="0"/>
              <a:t>杜鲁门主义</a:t>
            </a:r>
            <a:r>
              <a:rPr lang="en-US" sz="3600" dirty="0" smtClean="0"/>
              <a:t>”</a:t>
            </a:r>
            <a:r>
              <a:rPr lang="zh-CN" altLang="en-US" sz="3600" dirty="0" smtClean="0"/>
              <a:t>出台后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美国在经济方面推行援助西欧的“马歇尔计划”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企图通过援助西欧恢复经济</a:t>
            </a:r>
            <a:r>
              <a:rPr lang="en-US" sz="3600" dirty="0" smtClean="0"/>
              <a:t>,</a:t>
            </a:r>
            <a:r>
              <a:rPr lang="zh-CN" altLang="en-US" sz="3600" dirty="0" smtClean="0"/>
              <a:t>稳定资本主义制度。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1" name="文本框 23561"/>
          <p:cNvSpPr txBox="1"/>
          <p:nvPr/>
        </p:nvSpPr>
        <p:spPr>
          <a:xfrm>
            <a:off x="1224070" y="523734"/>
            <a:ext cx="2975398" cy="706755"/>
          </a:xfrm>
          <a:prstGeom prst="rect">
            <a:avLst/>
          </a:prstGeom>
          <a:solidFill>
            <a:srgbClr val="CCFFCC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latin typeface="Arial" panose="020B0604020202020204" pitchFamily="34" charset="0"/>
              </a:rPr>
              <a:t>冷战的开始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22529"/>
          <p:cNvSpPr txBox="1"/>
          <p:nvPr/>
        </p:nvSpPr>
        <p:spPr>
          <a:xfrm>
            <a:off x="1919605" y="1106805"/>
            <a:ext cx="7045325" cy="2061210"/>
          </a:xfrm>
          <a:prstGeom prst="rect">
            <a:avLst/>
          </a:prstGeom>
          <a:solidFill>
            <a:srgbClr val="4DD60C">
              <a:alpha val="79000"/>
            </a:srgbClr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接受计划的英、法、意等16个欧洲国家，美国给予</a:t>
            </a:r>
            <a:r>
              <a:rPr lang="en-US" altLang="zh-CN" sz="3200" b="1" dirty="0">
                <a:solidFill>
                  <a:srgbClr val="002A54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130</a:t>
            </a:r>
            <a:r>
              <a:rPr lang="zh-CN" altLang="en-US" sz="3200" b="1" dirty="0">
                <a:solidFill>
                  <a:srgbClr val="002A54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多亿美元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的援助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在不到三年的时间内，国民生产总值增长了25％。</a:t>
            </a:r>
          </a:p>
        </p:txBody>
      </p:sp>
      <p:pic>
        <p:nvPicPr>
          <p:cNvPr id="22531" name="图片 22530" descr="马歇尔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5" y="1106488"/>
            <a:ext cx="1812925" cy="244792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534" name="文本框 22533"/>
          <p:cNvSpPr txBox="1"/>
          <p:nvPr/>
        </p:nvSpPr>
        <p:spPr>
          <a:xfrm>
            <a:off x="-65405" y="196215"/>
            <a:ext cx="92754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马歇尔计划 对欧洲、对美国分别产生了什么影响？</a:t>
            </a:r>
          </a:p>
        </p:txBody>
      </p:sp>
      <p:sp>
        <p:nvSpPr>
          <p:cNvPr id="24583" name="矩形 6"/>
          <p:cNvSpPr>
            <a:spLocks noTextEdit="1"/>
          </p:cNvSpPr>
          <p:nvPr/>
        </p:nvSpPr>
        <p:spPr>
          <a:xfrm>
            <a:off x="2882265" y="1579245"/>
            <a:ext cx="4955540" cy="865505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西欧经济迅速恢复发展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76375" y="3449955"/>
            <a:ext cx="7816850" cy="1076325"/>
          </a:xfrm>
          <a:prstGeom prst="rect">
            <a:avLst/>
          </a:prstGeom>
          <a:solidFill>
            <a:srgbClr val="4DD60C">
              <a:alpha val="88000"/>
            </a:srgb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西欧各国的政局稳定下来，强大的法国共产党和意大利共产党的影响也相对减弱。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476375" y="4607560"/>
            <a:ext cx="7664450" cy="2061210"/>
          </a:xfrm>
          <a:prstGeom prst="rect">
            <a:avLst/>
          </a:prstGeom>
          <a:solidFill>
            <a:srgbClr val="4DD60C">
              <a:alpha val="88000"/>
            </a:srgb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美国提供给欧洲的援助，主要是贷款而不是现金。这些贷款主要用来在美国购买设备、机床以及生活用品，极大刺激了美国的生产和出口。</a:t>
            </a:r>
          </a:p>
        </p:txBody>
      </p:sp>
      <p:sp>
        <p:nvSpPr>
          <p:cNvPr id="24585" name="矩形 9"/>
          <p:cNvSpPr>
            <a:spLocks noTextEdit="1"/>
          </p:cNvSpPr>
          <p:nvPr/>
        </p:nvSpPr>
        <p:spPr>
          <a:xfrm>
            <a:off x="2913380" y="5280660"/>
            <a:ext cx="4892675" cy="848360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为美国提供了巨大的海外市场</a:t>
            </a:r>
          </a:p>
        </p:txBody>
      </p:sp>
      <p:sp>
        <p:nvSpPr>
          <p:cNvPr id="24584" name="矩形 7"/>
          <p:cNvSpPr>
            <a:spLocks noTextEdit="1"/>
          </p:cNvSpPr>
          <p:nvPr/>
        </p:nvSpPr>
        <p:spPr>
          <a:xfrm>
            <a:off x="3255010" y="3611880"/>
            <a:ext cx="4724400" cy="751840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2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抑制共产主义发展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ldLvl="0" animBg="1"/>
      <p:bldP spid="22534" grpId="0"/>
      <p:bldP spid="2" grpId="0" bldLvl="0" animBg="1"/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文本框 26626"/>
          <p:cNvSpPr txBox="1"/>
          <p:nvPr/>
        </p:nvSpPr>
        <p:spPr>
          <a:xfrm>
            <a:off x="34925" y="5373688"/>
            <a:ext cx="910907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我们每接受一笔贷款，我们的独立便减少一分。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                 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—法国总理皮拉尔迪    </a:t>
            </a:r>
          </a:p>
        </p:txBody>
      </p:sp>
      <p:sp>
        <p:nvSpPr>
          <p:cNvPr id="6" name="动作按钮: 第一张 5">
            <a:hlinkClick r:id="rId2" action="ppaction://hlinksldjump" highlightClick="1"/>
          </p:cNvPr>
          <p:cNvSpPr/>
          <p:nvPr/>
        </p:nvSpPr>
        <p:spPr>
          <a:xfrm>
            <a:off x="0" y="598963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335" y="978535"/>
            <a:ext cx="8032115" cy="4295775"/>
          </a:xfrm>
          <a:prstGeom prst="rect">
            <a:avLst/>
          </a:prstGeom>
        </p:spPr>
      </p:pic>
      <p:sp>
        <p:nvSpPr>
          <p:cNvPr id="26628" name="圆角矩形标注 26627"/>
          <p:cNvSpPr/>
          <p:nvPr/>
        </p:nvSpPr>
        <p:spPr>
          <a:xfrm>
            <a:off x="3635375" y="333375"/>
            <a:ext cx="5688330" cy="1581785"/>
          </a:xfrm>
          <a:prstGeom prst="wedgeRoundRectCallout">
            <a:avLst>
              <a:gd name="adj1" fmla="val -34393"/>
              <a:gd name="adj2" fmla="val 115756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4800" dirty="0">
                <a:latin typeface="Arial" panose="020B0604020202020204" pitchFamily="34" charset="0"/>
                <a:ea typeface="黑体" panose="02010609060101010101" pitchFamily="2" charset="-122"/>
              </a:rPr>
              <a:t>马歇尔计划的本质是进一步控制西欧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1287532800078780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505" y="1572895"/>
            <a:ext cx="3981450" cy="4660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1955483" y="851535"/>
            <a:ext cx="3348514" cy="649129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33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德国</a:t>
            </a:r>
            <a:r>
              <a:rPr lang="zh-CN" altLang="en-US" sz="33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的分裂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689634" y="3244850"/>
            <a:ext cx="1332230" cy="3683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英国占领区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149181" y="3719036"/>
            <a:ext cx="1332230" cy="3683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苏联占领区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72401" y="5314633"/>
            <a:ext cx="1522730" cy="414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法国占领区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30716" y="5205889"/>
            <a:ext cx="1522730" cy="414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美国占领区</a:t>
            </a: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225266" y="1698308"/>
            <a:ext cx="2791778" cy="2739390"/>
          </a:xfrm>
        </p:spPr>
        <p:txBody>
          <a:bodyPr>
            <a:normAutofit fontScale="90000" lnSpcReduction="1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sz="2700" b="1"/>
              <a:t>1.</a:t>
            </a:r>
            <a:r>
              <a:rPr lang="zh-CN" sz="2700" b="1"/>
              <a:t>雅尔塔会议：</a:t>
            </a:r>
            <a:r>
              <a:rPr sz="2700" b="1"/>
              <a:t>纳粹</a:t>
            </a:r>
            <a:r>
              <a:rPr lang="zh-CN" sz="2700" b="1">
                <a:ea typeface="宋体" panose="02010600030101010101" pitchFamily="2" charset="-122"/>
              </a:rPr>
              <a:t>德国</a:t>
            </a:r>
            <a:r>
              <a:rPr sz="2700" b="1"/>
              <a:t>法西斯政权垮台以后，</a:t>
            </a:r>
            <a:r>
              <a:rPr lang="zh-CN" sz="2700" b="1">
                <a:ea typeface="宋体" panose="02010600030101010101" pitchFamily="2" charset="-122"/>
              </a:rPr>
              <a:t>德国领土及首都柏林被哪几个国家分区占领</a:t>
            </a:r>
            <a:r>
              <a:rPr sz="2700" b="1"/>
              <a:t>？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25266" y="4437698"/>
            <a:ext cx="2872740" cy="55308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000" b="1">
                <a:latin typeface="黑体" panose="02010609060101010101" pitchFamily="2" charset="-122"/>
                <a:ea typeface="黑体" panose="02010609060101010101" pitchFamily="2" charset="-122"/>
              </a:rPr>
              <a:t>苏、美、英、法</a:t>
            </a:r>
          </a:p>
        </p:txBody>
      </p:sp>
      <p:sp>
        <p:nvSpPr>
          <p:cNvPr id="13" name="椭圆形标注 12"/>
          <p:cNvSpPr/>
          <p:nvPr/>
        </p:nvSpPr>
        <p:spPr>
          <a:xfrm>
            <a:off x="1580515" y="5619750"/>
            <a:ext cx="2748280" cy="866775"/>
          </a:xfrm>
          <a:prstGeom prst="wedgeEllipseCallout">
            <a:avLst>
              <a:gd name="adj1" fmla="val 95887"/>
              <a:gd name="adj2" fmla="val -1956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标题 5"/>
          <p:cNvSpPr>
            <a:spLocks noGrp="1"/>
          </p:cNvSpPr>
          <p:nvPr/>
        </p:nvSpPr>
        <p:spPr>
          <a:xfrm>
            <a:off x="2036445" y="5728970"/>
            <a:ext cx="1995170" cy="648970"/>
          </a:xfrm>
          <a:prstGeom prst="rect">
            <a:avLst/>
          </a:prstGeom>
          <a:noFill/>
          <a:ln w="9525">
            <a:solidFill>
              <a:schemeClr val="accent1"/>
            </a:solidFill>
            <a:miter/>
          </a:ln>
        </p:spPr>
        <p:txBody>
          <a:bodyPr>
            <a:noAutofit/>
          </a:bodyPr>
          <a:lstStyle>
            <a:lvl1pPr lvl="0"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柏林危机</a:t>
            </a:r>
          </a:p>
        </p:txBody>
      </p:sp>
      <p:sp>
        <p:nvSpPr>
          <p:cNvPr id="14" name="动作按钮: 第一张 13">
            <a:hlinkClick r:id="rId5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3" grpId="0" bldLvl="0" animBg="1"/>
      <p:bldP spid="5" grpId="0" bldLvl="0" animBg="1"/>
      <p:bldP spid="11" grpId="0" bldLvl="0" animBg="1"/>
      <p:bldP spid="13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7"/>
          <p:cNvSpPr>
            <a:spLocks noGrp="1"/>
          </p:cNvSpPr>
          <p:nvPr/>
        </p:nvSpPr>
        <p:spPr>
          <a:xfrm>
            <a:off x="395288" y="976313"/>
            <a:ext cx="2927033" cy="60817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zh-CN" sz="3000" b="1" dirty="0" smtClean="0">
                <a:ea typeface="宋体" panose="02010600030101010101" pitchFamily="2" charset="-122"/>
              </a:rPr>
              <a:t>德国</a:t>
            </a:r>
            <a:r>
              <a:rPr lang="zh-CN" sz="3000" b="1" dirty="0">
                <a:ea typeface="宋体" panose="02010600030101010101" pitchFamily="2" charset="-122"/>
              </a:rPr>
              <a:t>的分裂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65405" y="1584325"/>
            <a:ext cx="4300220" cy="1917065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10000"/>
              </a:lnSpc>
            </a:pPr>
            <a:r>
              <a:rPr lang="zh-CN" sz="2700" b="1">
                <a:ea typeface="宋体" panose="02010600030101010101" pitchFamily="2" charset="-122"/>
              </a:rPr>
              <a:t>（</a:t>
            </a:r>
            <a:r>
              <a:rPr lang="en-US" altLang="zh-CN" sz="2700" b="1">
                <a:ea typeface="宋体" panose="02010600030101010101" pitchFamily="2" charset="-122"/>
              </a:rPr>
              <a:t>1</a:t>
            </a:r>
            <a:r>
              <a:rPr lang="zh-CN" altLang="en-US" sz="2700" b="1">
                <a:ea typeface="宋体" panose="02010600030101010101" pitchFamily="2" charset="-122"/>
              </a:rPr>
              <a:t>）</a:t>
            </a:r>
            <a:r>
              <a:rPr lang="zh-CN" sz="2700" b="1">
                <a:ea typeface="宋体" panose="02010600030101010101" pitchFamily="2" charset="-122"/>
              </a:rPr>
              <a:t>1949年9月，在</a:t>
            </a:r>
            <a:r>
              <a:rPr lang="zh-CN" sz="2700" b="1">
                <a:solidFill>
                  <a:srgbClr val="FF0000"/>
                </a:solidFill>
                <a:ea typeface="宋体" panose="02010600030101010101" pitchFamily="2" charset="-122"/>
              </a:rPr>
              <a:t>美、英、法</a:t>
            </a:r>
            <a:r>
              <a:rPr lang="zh-CN" sz="2700" b="1">
                <a:ea typeface="宋体" panose="02010600030101010101" pitchFamily="2" charset="-122"/>
              </a:rPr>
              <a:t>占领区成立了德意志联邦共和国，又称“</a:t>
            </a:r>
            <a:r>
              <a:rPr lang="zh-CN" sz="2700" b="1">
                <a:solidFill>
                  <a:srgbClr val="C00000"/>
                </a:solidFill>
                <a:ea typeface="宋体" panose="02010600030101010101" pitchFamily="2" charset="-122"/>
              </a:rPr>
              <a:t>联邦德国</a:t>
            </a:r>
            <a:r>
              <a:rPr lang="zh-CN" sz="2700" b="1">
                <a:ea typeface="宋体" panose="02010600030101010101" pitchFamily="2" charset="-122"/>
              </a:rPr>
              <a:t>”或“</a:t>
            </a:r>
            <a:r>
              <a:rPr lang="zh-CN" sz="2700" b="1">
                <a:solidFill>
                  <a:srgbClr val="C00000"/>
                </a:solidFill>
                <a:ea typeface="宋体" panose="02010600030101010101" pitchFamily="2" charset="-122"/>
              </a:rPr>
              <a:t>西德</a:t>
            </a:r>
            <a:r>
              <a:rPr lang="zh-CN" sz="2700" b="1">
                <a:ea typeface="宋体" panose="02010600030101010101" pitchFamily="2" charset="-122"/>
              </a:rPr>
              <a:t>”。  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9885" y="1367155"/>
            <a:ext cx="4087495" cy="49180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815455" y="2627630"/>
            <a:ext cx="911225" cy="13379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50" b="1">
                <a:solidFill>
                  <a:srgbClr val="FFFF00"/>
                </a:solidFill>
              </a:rPr>
              <a:t>东德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293836" y="3214529"/>
            <a:ext cx="699770" cy="13379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4050" b="1">
                <a:solidFill>
                  <a:srgbClr val="FF0000"/>
                </a:solidFill>
              </a:rPr>
              <a:t>西</a:t>
            </a:r>
          </a:p>
          <a:p>
            <a:r>
              <a:rPr lang="zh-CN" altLang="en-US" sz="4050" b="1">
                <a:solidFill>
                  <a:srgbClr val="FF0000"/>
                </a:solidFill>
              </a:rPr>
              <a:t>德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5405" y="3676650"/>
            <a:ext cx="4300220" cy="1917065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10000"/>
              </a:lnSpc>
            </a:pP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（</a:t>
            </a:r>
            <a:r>
              <a:rPr lang="en-US" alt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</a:t>
            </a:r>
            <a:r>
              <a:rPr lang="zh-CN" altLang="en-US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）</a:t>
            </a:r>
            <a:r>
              <a:rPr lang="en-US" alt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1949</a:t>
            </a:r>
            <a:r>
              <a:rPr lang="zh-CN" altLang="en-US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10月，在</a:t>
            </a:r>
            <a:r>
              <a:rPr lang="zh-CN" sz="2700" b="1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苏占区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成立了德意志民主共和国，又称“</a:t>
            </a:r>
            <a:r>
              <a:rPr lang="zh-CN" sz="2700" b="1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民主德国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”或“</a:t>
            </a:r>
            <a:r>
              <a:rPr lang="zh-CN" sz="2700" b="1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东德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”。</a:t>
            </a:r>
          </a:p>
        </p:txBody>
      </p:sp>
      <p:sp>
        <p:nvSpPr>
          <p:cNvPr id="14" name="动作按钮: 第一张 13">
            <a:hlinkClick r:id="rId5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628" name="圆角矩形标注 26627"/>
          <p:cNvSpPr/>
          <p:nvPr/>
        </p:nvSpPr>
        <p:spPr>
          <a:xfrm>
            <a:off x="2038350" y="5838190"/>
            <a:ext cx="5688330" cy="722630"/>
          </a:xfrm>
          <a:prstGeom prst="wedgeRoundRectCallout">
            <a:avLst>
              <a:gd name="adj1" fmla="val 26936"/>
              <a:gd name="adj2" fmla="val -259050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zh-CN" sz="3600" dirty="0">
                <a:latin typeface="Arial" panose="020B0604020202020204" pitchFamily="34" charset="0"/>
                <a:ea typeface="黑体" panose="02010609060101010101" pitchFamily="2" charset="-122"/>
              </a:rPr>
              <a:t>冷战对峙的局面</a:t>
            </a:r>
            <a:r>
              <a:rPr lang="zh-CN" altLang="zh-CN" sz="36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基本形成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7" grpId="0" bldLvl="0" animBg="1"/>
      <p:bldP spid="8" grpId="0" bldLvl="0" animBg="1"/>
      <p:bldP spid="5" grpId="0" bldLvl="0" animBg="1"/>
      <p:bldP spid="2662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对象 30721"/>
          <p:cNvGraphicFramePr>
            <a:graphicFrameLocks/>
          </p:cNvGraphicFramePr>
          <p:nvPr/>
        </p:nvGraphicFramePr>
        <p:xfrm>
          <a:off x="539750" y="1484313"/>
          <a:ext cx="7848600" cy="4870450"/>
        </p:xfrm>
        <a:graphic>
          <a:graphicData uri="http://schemas.openxmlformats.org/presentationml/2006/ole">
            <p:oleObj spid="_x0000_s3078" r:id="rId3" imgW="4676329" imgH="3724138" progId="PBrush">
              <p:embed/>
            </p:oleObj>
          </a:graphicData>
        </a:graphic>
      </p:graphicFrame>
      <p:pic>
        <p:nvPicPr>
          <p:cNvPr id="2051" name="图片 27649" descr="0130000020266012158519065697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3" y="3951288"/>
            <a:ext cx="4643437" cy="290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157480" y="16351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 dirty="0" smtClean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军事</a:t>
            </a:r>
            <a:r>
              <a:rPr kumimoji="0" lang="zh-CN" altLang="en-US" sz="3600" b="1" i="0" u="none" strike="noStrike" kern="10" cap="none" spc="0" normalizeH="0" baseline="0" noProof="0" dirty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上的冷战</a:t>
            </a:r>
          </a:p>
        </p:txBody>
      </p:sp>
      <p:sp>
        <p:nvSpPr>
          <p:cNvPr id="27652" name="矩形 27651"/>
          <p:cNvSpPr>
            <a:spLocks noChangeArrowheads="1" noChangeShapeType="1" noTextEdit="1"/>
          </p:cNvSpPr>
          <p:nvPr/>
        </p:nvSpPr>
        <p:spPr bwMode="auto">
          <a:xfrm>
            <a:off x="3275330" y="163513"/>
            <a:ext cx="25923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0" cap="none" spc="0" normalizeH="0" baseline="0" noProof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--</a:t>
            </a: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建立北约组织</a:t>
            </a:r>
          </a:p>
        </p:txBody>
      </p:sp>
      <p:pic>
        <p:nvPicPr>
          <p:cNvPr id="2056" name="图片 27654" descr="北约标志"/>
          <p:cNvPicPr>
            <a:picLocks noChangeAspect="1"/>
          </p:cNvPicPr>
          <p:nvPr/>
        </p:nvPicPr>
        <p:blipFill>
          <a:blip r:embed="rId5">
            <a:clrChange>
              <a:clrFrom>
                <a:srgbClr val="A6B5C8"/>
              </a:clrFrom>
              <a:clrTo>
                <a:srgbClr val="A6B5C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35725" y="34925"/>
            <a:ext cx="2351405" cy="14497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动作按钮: 第一张 7">
            <a:hlinkClick r:id="rId6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345281" y="881063"/>
            <a:ext cx="6037898" cy="6705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 dirty="0" smtClean="0">
                <a:ea typeface="宋体" panose="02010600030101010101" pitchFamily="2" charset="-122"/>
              </a:rPr>
              <a:t>华沙条约</a:t>
            </a:r>
            <a:r>
              <a:rPr lang="zh-CN" sz="3000" b="1" dirty="0">
                <a:ea typeface="宋体" panose="02010600030101010101" pitchFamily="2" charset="-122"/>
              </a:rPr>
              <a:t>组织的成立：</a:t>
            </a: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345281" y="1551623"/>
            <a:ext cx="2221706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1</a:t>
            </a:r>
            <a:r>
              <a:rPr lang="zh-CN" sz="3000" b="1">
                <a:ea typeface="宋体" panose="02010600030101010101" pitchFamily="2" charset="-122"/>
              </a:rPr>
              <a:t>）时间：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566988" y="1551623"/>
            <a:ext cx="1755458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1949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</a:p>
        </p:txBody>
      </p:sp>
      <p:sp>
        <p:nvSpPr>
          <p:cNvPr id="3" name="内容占位符 7"/>
          <p:cNvSpPr>
            <a:spLocks noGrp="1"/>
          </p:cNvSpPr>
          <p:nvPr/>
        </p:nvSpPr>
        <p:spPr>
          <a:xfrm>
            <a:off x="345281" y="2222183"/>
            <a:ext cx="2432209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2</a:t>
            </a:r>
            <a:r>
              <a:rPr lang="zh-CN" sz="3000" b="1">
                <a:ea typeface="宋体" panose="02010600030101010101" pitchFamily="2" charset="-122"/>
              </a:rPr>
              <a:t>）成员国：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777490" y="2247900"/>
            <a:ext cx="6366510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美英法等</a:t>
            </a:r>
            <a:r>
              <a:rPr lang="en-US" alt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12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个</a:t>
            </a:r>
            <a:r>
              <a:rPr sz="3000" b="1">
                <a:solidFill>
                  <a:srgbClr val="FFC000"/>
                </a:solidFill>
                <a:ea typeface="宋体" panose="02010600030101010101" pitchFamily="2" charset="-122"/>
              </a:rPr>
              <a:t>个</a:t>
            </a:r>
            <a:r>
              <a:rPr 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资本主义</a:t>
            </a:r>
            <a:r>
              <a:rPr sz="3000" b="1">
                <a:solidFill>
                  <a:srgbClr val="FFC000"/>
                </a:solidFill>
                <a:ea typeface="宋体" panose="02010600030101010101" pitchFamily="2" charset="-122"/>
              </a:rPr>
              <a:t>主义国</a:t>
            </a:r>
            <a:r>
              <a:rPr 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家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68693" y="3563303"/>
            <a:ext cx="7800975" cy="196088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50000"/>
              </a:lnSpc>
            </a:pPr>
            <a:r>
              <a:rPr sz="2700" b="1">
                <a:sym typeface="+mn-ea"/>
              </a:rPr>
              <a:t>任何一个成员国如果受到武装攻击，缔约国将</a:t>
            </a:r>
            <a:endParaRPr sz="2700" b="1">
              <a:ea typeface="宋体" panose="02010600030101010101" pitchFamily="2" charset="-122"/>
            </a:endParaRPr>
          </a:p>
          <a:p>
            <a:pPr indent="304800" algn="l">
              <a:lnSpc>
                <a:spcPct val="150000"/>
              </a:lnSpc>
            </a:pPr>
            <a:r>
              <a:rPr sz="2700" b="1">
                <a:sym typeface="+mn-ea"/>
              </a:rPr>
              <a:t>作出集体反应；</a:t>
            </a:r>
            <a:endParaRPr sz="2700" b="1">
              <a:ea typeface="宋体" panose="02010600030101010101" pitchFamily="2" charset="-122"/>
            </a:endParaRPr>
          </a:p>
          <a:p>
            <a:pPr indent="304800" algn="l">
              <a:lnSpc>
                <a:spcPct val="150000"/>
              </a:lnSpc>
            </a:pPr>
            <a:r>
              <a:rPr sz="2700" b="1">
                <a:sym typeface="+mn-ea"/>
              </a:rPr>
              <a:t>各缔约国决心维护共同的社会制度和文化传统。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10" name="内容占位符 7"/>
          <p:cNvSpPr>
            <a:spLocks noGrp="1"/>
          </p:cNvSpPr>
          <p:nvPr/>
        </p:nvSpPr>
        <p:spPr>
          <a:xfrm>
            <a:off x="345281" y="2892743"/>
            <a:ext cx="4351973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3</a:t>
            </a:r>
            <a:r>
              <a:rPr lang="zh-CN" sz="3000" b="1">
                <a:ea typeface="宋体" panose="02010600030101010101" pitchFamily="2" charset="-122"/>
              </a:rPr>
              <a:t>）华沙条约的内容：</a:t>
            </a:r>
          </a:p>
        </p:txBody>
      </p:sp>
      <p:sp>
        <p:nvSpPr>
          <p:cNvPr id="12" name="内容占位符 7"/>
          <p:cNvSpPr>
            <a:spLocks noGrp="1"/>
          </p:cNvSpPr>
          <p:nvPr/>
        </p:nvSpPr>
        <p:spPr>
          <a:xfrm>
            <a:off x="157321" y="5536406"/>
            <a:ext cx="5565458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fontScale="97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 dirty="0" smtClean="0">
                <a:ea typeface="宋体" panose="02010600030101010101" pitchFamily="2" charset="-122"/>
              </a:rPr>
              <a:t>实际</a:t>
            </a:r>
            <a:r>
              <a:rPr lang="zh-CN" sz="3000" b="1" dirty="0">
                <a:ea typeface="宋体" panose="02010600030101010101" pitchFamily="2" charset="-122"/>
              </a:rPr>
              <a:t>控制华约组织的国家：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867718" y="5561648"/>
            <a:ext cx="1297781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美国 </a:t>
            </a:r>
          </a:p>
        </p:txBody>
      </p:sp>
      <p:sp>
        <p:nvSpPr>
          <p:cNvPr id="27653" name="矩形 27652"/>
          <p:cNvSpPr/>
          <p:nvPr/>
        </p:nvSpPr>
        <p:spPr>
          <a:xfrm>
            <a:off x="539750" y="1441133"/>
            <a:ext cx="7991475" cy="2232025"/>
          </a:xfrm>
          <a:prstGeom prst="rect">
            <a:avLst/>
          </a:prstGeom>
          <a:solidFill>
            <a:srgbClr val="CCFFCC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《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北大西洋公约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》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第五条规定：“对欧洲或北美一个或数个缔约国的武装进攻，应视为对缔约国全体之进攻。”</a:t>
            </a:r>
            <a:endParaRPr lang="zh-CN" altLang="en-US" sz="32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4" name="内容占位符 7"/>
          <p:cNvSpPr>
            <a:spLocks noGrp="1"/>
          </p:cNvSpPr>
          <p:nvPr/>
        </p:nvSpPr>
        <p:spPr>
          <a:xfrm>
            <a:off x="5080635" y="2893060"/>
            <a:ext cx="2650490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solidFill>
                  <a:schemeClr val="accent6"/>
                </a:solidFill>
                <a:ea typeface="宋体" panose="02010600030101010101" pitchFamily="2" charset="-122"/>
              </a:rPr>
              <a:t>集体防御原则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bldLvl="0" animBg="1"/>
      <p:bldP spid="3" grpId="0" animBg="1"/>
      <p:bldP spid="4" grpId="0" bldLvl="0" animBg="1"/>
      <p:bldP spid="6" grpId="0" bldLvl="0" animBg="1"/>
      <p:bldP spid="10" grpId="0" animBg="1"/>
      <p:bldP spid="12" grpId="0" animBg="1"/>
      <p:bldP spid="13" grpId="0" bldLvl="0" animBg="1"/>
      <p:bldP spid="27653" grpId="0" bldLvl="0" animBg="1"/>
      <p:bldP spid="27653" grpId="1" bldLvl="0" animBg="1"/>
      <p:bldP spid="14" grpId="0" bldLvl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" y="71120"/>
            <a:ext cx="8930640" cy="6715760"/>
          </a:xfrm>
          <a:prstGeom prst="rect">
            <a:avLst/>
          </a:prstGeom>
        </p:spPr>
      </p:pic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45281" y="881063"/>
            <a:ext cx="6037898" cy="670560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3000" b="1"/>
              <a:t>2</a:t>
            </a:r>
            <a:r>
              <a:rPr sz="3000" b="1"/>
              <a:t>.</a:t>
            </a:r>
            <a:r>
              <a:rPr lang="zh-CN" sz="3000" b="1">
                <a:ea typeface="宋体" panose="02010600030101010101" pitchFamily="2" charset="-122"/>
              </a:rPr>
              <a:t>华沙条约组织的成立：</a:t>
            </a: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345281" y="1551623"/>
            <a:ext cx="2221706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1</a:t>
            </a:r>
            <a:r>
              <a:rPr lang="zh-CN" sz="3000" b="1">
                <a:ea typeface="宋体" panose="02010600030101010101" pitchFamily="2" charset="-122"/>
              </a:rPr>
              <a:t>）时间：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566988" y="1551623"/>
            <a:ext cx="1755458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1955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345281" y="2222183"/>
            <a:ext cx="2432209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2</a:t>
            </a:r>
            <a:r>
              <a:rPr lang="zh-CN" sz="3000" b="1">
                <a:ea typeface="宋体" panose="02010600030101010101" pitchFamily="2" charset="-122"/>
              </a:rPr>
              <a:t>）成员国：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77490" y="2270284"/>
            <a:ext cx="5992178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3000" b="1">
                <a:solidFill>
                  <a:srgbClr val="FFC000"/>
                </a:solidFill>
                <a:ea typeface="宋体" panose="02010600030101010101" pitchFamily="2" charset="-122"/>
              </a:rPr>
              <a:t>苏联同东欧7个社会主义国家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68693" y="3563303"/>
            <a:ext cx="7800975" cy="114363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2700" b="1">
                <a:solidFill>
                  <a:srgbClr val="FFC000"/>
                </a:solidFill>
                <a:ea typeface="宋体" panose="02010600030101010101" pitchFamily="2" charset="-122"/>
              </a:rPr>
              <a:t>任何一个成员国如果受到武装攻击，其他缔约国</a:t>
            </a:r>
          </a:p>
          <a:p>
            <a:pPr indent="304800" algn="l">
              <a:lnSpc>
                <a:spcPct val="120000"/>
              </a:lnSpc>
            </a:pPr>
            <a:r>
              <a:rPr sz="2700" b="1">
                <a:solidFill>
                  <a:srgbClr val="FFC000"/>
                </a:solidFill>
                <a:ea typeface="宋体" panose="02010600030101010101" pitchFamily="2" charset="-122"/>
              </a:rPr>
              <a:t>将以一切方式进行援助。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" name="内容占位符 7"/>
          <p:cNvSpPr>
            <a:spLocks noGrp="1"/>
          </p:cNvSpPr>
          <p:nvPr/>
        </p:nvSpPr>
        <p:spPr>
          <a:xfrm>
            <a:off x="345281" y="2892743"/>
            <a:ext cx="4351973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3</a:t>
            </a:r>
            <a:r>
              <a:rPr lang="zh-CN" sz="3000" b="1">
                <a:ea typeface="宋体" panose="02010600030101010101" pitchFamily="2" charset="-122"/>
              </a:rPr>
              <a:t>）华沙条约的内容：</a:t>
            </a:r>
          </a:p>
        </p:txBody>
      </p:sp>
      <p:sp>
        <p:nvSpPr>
          <p:cNvPr id="6" name="内容占位符 7"/>
          <p:cNvSpPr>
            <a:spLocks noGrp="1"/>
          </p:cNvSpPr>
          <p:nvPr/>
        </p:nvSpPr>
        <p:spPr>
          <a:xfrm>
            <a:off x="345281" y="4842986"/>
            <a:ext cx="5565458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fontScale="97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4</a:t>
            </a:r>
            <a:r>
              <a:rPr lang="zh-CN" sz="3000" b="1">
                <a:ea typeface="宋体" panose="02010600030101010101" pitchFamily="2" charset="-122"/>
              </a:rPr>
              <a:t>）实际控制华约组织的国家：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037898" y="4868228"/>
            <a:ext cx="1297781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苏联 </a:t>
            </a:r>
          </a:p>
        </p:txBody>
      </p:sp>
      <p:sp>
        <p:nvSpPr>
          <p:cNvPr id="12" name="动作按钮: 第一张 11">
            <a:hlinkClick r:id="rId4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4" grpId="0" bldLvl="0" animBg="1"/>
      <p:bldP spid="1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对象 29697"/>
          <p:cNvGraphicFramePr>
            <a:graphicFrameLocks/>
          </p:cNvGraphicFramePr>
          <p:nvPr/>
        </p:nvGraphicFramePr>
        <p:xfrm>
          <a:off x="36513" y="44450"/>
          <a:ext cx="9037637" cy="5473700"/>
        </p:xfrm>
        <a:graphic>
          <a:graphicData uri="http://schemas.openxmlformats.org/presentationml/2006/ole">
            <p:oleObj spid="_x0000_s94209" r:id="rId3" imgW="10311111" imgH="12088889" progId="">
              <p:embed/>
            </p:oleObj>
          </a:graphicData>
        </a:graphic>
      </p:graphicFrame>
      <p:sp>
        <p:nvSpPr>
          <p:cNvPr id="3075" name="矩形 29698"/>
          <p:cNvSpPr/>
          <p:nvPr/>
        </p:nvSpPr>
        <p:spPr>
          <a:xfrm>
            <a:off x="612775" y="5805488"/>
            <a:ext cx="72723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幼圆" panose="02010509060101010101" pitchFamily="1" charset="-122"/>
              </a:rPr>
              <a:t>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“冷战”时期的两大军事政治集团</a:t>
            </a:r>
          </a:p>
        </p:txBody>
      </p:sp>
      <p:sp>
        <p:nvSpPr>
          <p:cNvPr id="5" name="文本框 39938"/>
          <p:cNvSpPr txBox="1"/>
          <p:nvPr/>
        </p:nvSpPr>
        <p:spPr>
          <a:xfrm>
            <a:off x="685800" y="1676400"/>
            <a:ext cx="2735263" cy="58356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资本主义阵营</a:t>
            </a:r>
          </a:p>
        </p:txBody>
      </p:sp>
      <p:sp>
        <p:nvSpPr>
          <p:cNvPr id="6" name="文本框 39939"/>
          <p:cNvSpPr txBox="1"/>
          <p:nvPr/>
        </p:nvSpPr>
        <p:spPr>
          <a:xfrm>
            <a:off x="6175375" y="1752600"/>
            <a:ext cx="2735263" cy="58356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社会主义阵营</a:t>
            </a:r>
          </a:p>
        </p:txBody>
      </p:sp>
      <p:sp>
        <p:nvSpPr>
          <p:cNvPr id="7" name="下箭头 6"/>
          <p:cNvSpPr/>
          <p:nvPr/>
        </p:nvSpPr>
        <p:spPr>
          <a:xfrm>
            <a:off x="1676400" y="3733800"/>
            <a:ext cx="503238" cy="35877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14400" y="4191000"/>
            <a:ext cx="2303463" cy="5746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称霸全球</a:t>
            </a:r>
          </a:p>
        </p:txBody>
      </p:sp>
      <p:sp>
        <p:nvSpPr>
          <p:cNvPr id="9" name="下箭头 8"/>
          <p:cNvSpPr/>
          <p:nvPr/>
        </p:nvSpPr>
        <p:spPr>
          <a:xfrm>
            <a:off x="1676400" y="4953000"/>
            <a:ext cx="503238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38200" y="5486400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北约</a:t>
            </a:r>
          </a:p>
        </p:txBody>
      </p:sp>
      <p:sp>
        <p:nvSpPr>
          <p:cNvPr id="11" name="矩形 10"/>
          <p:cNvSpPr/>
          <p:nvPr/>
        </p:nvSpPr>
        <p:spPr>
          <a:xfrm>
            <a:off x="6697663" y="4378325"/>
            <a:ext cx="2376488" cy="5746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合作互助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6600"/>
              </a:solidFill>
              <a:effectLst>
                <a:outerShdw blurRad="38100" dist="38100" dir="2700000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894513" y="5638800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华约</a:t>
            </a:r>
          </a:p>
        </p:txBody>
      </p:sp>
      <p:sp>
        <p:nvSpPr>
          <p:cNvPr id="13" name="左右箭头 12"/>
          <p:cNvSpPr/>
          <p:nvPr/>
        </p:nvSpPr>
        <p:spPr>
          <a:xfrm>
            <a:off x="3200400" y="5638800"/>
            <a:ext cx="3048000" cy="792163"/>
          </a:xfrm>
          <a:prstGeom prst="leftRightArrow">
            <a:avLst>
              <a:gd name="adj1" fmla="val 50000"/>
              <a:gd name="adj2" fmla="val 59942"/>
            </a:avLst>
          </a:prstGeom>
          <a:solidFill>
            <a:srgbClr val="99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对   峙</a:t>
            </a:r>
          </a:p>
        </p:txBody>
      </p:sp>
      <p:sp>
        <p:nvSpPr>
          <p:cNvPr id="14" name="下箭头 13"/>
          <p:cNvSpPr/>
          <p:nvPr/>
        </p:nvSpPr>
        <p:spPr>
          <a:xfrm>
            <a:off x="7532688" y="3733800"/>
            <a:ext cx="503237" cy="35877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" name="下箭头 14"/>
          <p:cNvSpPr/>
          <p:nvPr/>
        </p:nvSpPr>
        <p:spPr>
          <a:xfrm>
            <a:off x="7885113" y="5054600"/>
            <a:ext cx="503237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组合 39949"/>
          <p:cNvGrpSpPr/>
          <p:nvPr/>
        </p:nvGrpSpPr>
        <p:grpSpPr>
          <a:xfrm>
            <a:off x="457200" y="2438400"/>
            <a:ext cx="3048000" cy="1257300"/>
            <a:chOff x="0" y="0"/>
            <a:chExt cx="1920" cy="792"/>
          </a:xfrm>
        </p:grpSpPr>
        <p:pic>
          <p:nvPicPr>
            <p:cNvPr id="3093" name="图片 39950" descr="usa_move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920" cy="7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4" name="文本框 39951"/>
            <p:cNvSpPr txBox="1"/>
            <p:nvPr/>
          </p:nvSpPr>
          <p:spPr>
            <a:xfrm>
              <a:off x="912" y="144"/>
              <a:ext cx="8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CC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美 国</a:t>
              </a:r>
            </a:p>
          </p:txBody>
        </p:sp>
      </p:grpSp>
      <p:grpSp>
        <p:nvGrpSpPr>
          <p:cNvPr id="3" name="组合 39952"/>
          <p:cNvGrpSpPr/>
          <p:nvPr/>
        </p:nvGrpSpPr>
        <p:grpSpPr>
          <a:xfrm>
            <a:off x="6248400" y="2479675"/>
            <a:ext cx="2590800" cy="1177925"/>
            <a:chOff x="480" y="26"/>
            <a:chExt cx="1632" cy="742"/>
          </a:xfrm>
        </p:grpSpPr>
        <p:pic>
          <p:nvPicPr>
            <p:cNvPr id="3091" name="图片 39953" descr="USSR(2)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0" y="26"/>
              <a:ext cx="1632" cy="7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2" name="文本框 39954"/>
            <p:cNvSpPr txBox="1"/>
            <p:nvPr/>
          </p:nvSpPr>
          <p:spPr>
            <a:xfrm>
              <a:off x="598" y="144"/>
              <a:ext cx="86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66FF33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苏 联</a:t>
              </a:r>
            </a:p>
          </p:txBody>
        </p:sp>
      </p:grpSp>
      <p:sp>
        <p:nvSpPr>
          <p:cNvPr id="23" name="AutoShape 12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201035" y="4765675"/>
            <a:ext cx="3694430" cy="862330"/>
          </a:xfrm>
          <a:prstGeom prst="wedgeRoundRectCallout">
            <a:avLst>
              <a:gd name="adj1" fmla="val -2882"/>
              <a:gd name="adj2" fmla="val 7555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两极化固定下来</a:t>
            </a:r>
          </a:p>
        </p:txBody>
      </p:sp>
      <p:sp>
        <p:nvSpPr>
          <p:cNvPr id="4" name="动作按钮: 第一张 3">
            <a:hlinkClick r:id="rId6" action="ppaction://hlinksldjump" highlightClick="1"/>
          </p:cNvPr>
          <p:cNvSpPr/>
          <p:nvPr/>
        </p:nvSpPr>
        <p:spPr>
          <a:xfrm>
            <a:off x="36513" y="598963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8" grpId="0" animBg="1"/>
      <p:bldP spid="10" grpId="0" animBg="1"/>
      <p:bldP spid="11" grpId="0" animBg="1"/>
      <p:bldP spid="12" grpId="0" animBg="1"/>
      <p:bldP spid="13" grpId="0" animBg="1"/>
      <p:bldP spid="2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文本占位符 51202" descr="2136_102218.jpg (29173 bytes)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208405"/>
            <a:ext cx="7620000" cy="4343400"/>
          </a:xfrm>
          <a:prstGeom prst="rect">
            <a:avLst/>
          </a:prstGeom>
          <a:noFill/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pic>
      <p:grpSp>
        <p:nvGrpSpPr>
          <p:cNvPr id="2" name="组合 51201"/>
          <p:cNvGrpSpPr/>
          <p:nvPr/>
        </p:nvGrpSpPr>
        <p:grpSpPr>
          <a:xfrm>
            <a:off x="914400" y="1143000"/>
            <a:ext cx="7620000" cy="5470525"/>
            <a:chOff x="0" y="0"/>
            <a:chExt cx="4800" cy="3446"/>
          </a:xfrm>
        </p:grpSpPr>
        <p:sp>
          <p:nvSpPr>
            <p:cNvPr id="28685" name="文本框 51203"/>
            <p:cNvSpPr txBox="1"/>
            <p:nvPr/>
          </p:nvSpPr>
          <p:spPr>
            <a:xfrm>
              <a:off x="288" y="2850"/>
              <a:ext cx="4272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美国</a:t>
              </a:r>
              <a:r>
                <a:rPr lang="en-US" altLang="zh-CN" sz="28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u-2</a:t>
              </a:r>
              <a:r>
                <a:rPr lang="zh-CN" altLang="en-US" sz="28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飞机拍摄到的苏联运送导弹的船只，这些导弹被大胆地成排放在甲板上</a:t>
              </a:r>
            </a:p>
          </p:txBody>
        </p:sp>
      </p:grpSp>
      <p:grpSp>
        <p:nvGrpSpPr>
          <p:cNvPr id="3" name="组合 51204"/>
          <p:cNvGrpSpPr/>
          <p:nvPr/>
        </p:nvGrpSpPr>
        <p:grpSpPr>
          <a:xfrm>
            <a:off x="1295400" y="1143000"/>
            <a:ext cx="6553200" cy="5534025"/>
            <a:chOff x="0" y="0"/>
            <a:chExt cx="4128" cy="3486"/>
          </a:xfrm>
        </p:grpSpPr>
        <p:pic>
          <p:nvPicPr>
            <p:cNvPr id="28683" name="图片 5120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128" cy="27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4" name="文本框 51206"/>
            <p:cNvSpPr txBox="1"/>
            <p:nvPr/>
          </p:nvSpPr>
          <p:spPr>
            <a:xfrm>
              <a:off x="480" y="2736"/>
              <a:ext cx="3264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chemeClr val="accent2"/>
                  </a:solidFill>
                  <a:latin typeface="Arial" panose="020B0604020202020204" pitchFamily="34" charset="0"/>
                  <a:ea typeface="楷体_GB2312" pitchFamily="49" charset="-122"/>
                </a:rPr>
                <a:t>肯尼迪就古巴导弹危机对国民发表电视讲话</a:t>
              </a:r>
            </a:p>
          </p:txBody>
        </p:sp>
      </p:grpSp>
      <p:grpSp>
        <p:nvGrpSpPr>
          <p:cNvPr id="4" name="组合 51207"/>
          <p:cNvGrpSpPr/>
          <p:nvPr/>
        </p:nvGrpSpPr>
        <p:grpSpPr>
          <a:xfrm>
            <a:off x="1371600" y="1219200"/>
            <a:ext cx="6400800" cy="5410200"/>
            <a:chOff x="0" y="0"/>
            <a:chExt cx="4032" cy="3408"/>
          </a:xfrm>
        </p:grpSpPr>
        <p:pic>
          <p:nvPicPr>
            <p:cNvPr id="28681" name="图片 5120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4032" cy="2729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8682" name="文本框 51209"/>
            <p:cNvSpPr txBox="1"/>
            <p:nvPr/>
          </p:nvSpPr>
          <p:spPr>
            <a:xfrm>
              <a:off x="288" y="2736"/>
              <a:ext cx="36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1962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年</a:t>
              </a: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10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月</a:t>
              </a: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23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日，美洲国家组织投票决定对古巴实施制裁</a:t>
              </a:r>
            </a:p>
          </p:txBody>
        </p:sp>
      </p:grpSp>
      <p:grpSp>
        <p:nvGrpSpPr>
          <p:cNvPr id="5" name="组合 51210"/>
          <p:cNvGrpSpPr/>
          <p:nvPr/>
        </p:nvGrpSpPr>
        <p:grpSpPr>
          <a:xfrm>
            <a:off x="914400" y="1363980"/>
            <a:ext cx="7467600" cy="5213350"/>
            <a:chOff x="0" y="0"/>
            <a:chExt cx="4704" cy="3284"/>
          </a:xfrm>
        </p:grpSpPr>
        <p:pic>
          <p:nvPicPr>
            <p:cNvPr id="28679" name="图片 512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4704" cy="28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13" name="文本框 51212"/>
            <p:cNvSpPr txBox="1"/>
            <p:nvPr/>
          </p:nvSpPr>
          <p:spPr>
            <a:xfrm>
              <a:off x="672" y="2880"/>
              <a:ext cx="3600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chemeClr val="accent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苏联船只从古巴撤运导弹</a:t>
              </a:r>
              <a:endPara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381635" y="6794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60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16835" y="33369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古巴导弹危机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50177" descr="gb2"/>
          <p:cNvPicPr>
            <a:picLocks noChangeAspect="1"/>
          </p:cNvPicPr>
          <p:nvPr/>
        </p:nvPicPr>
        <p:blipFill>
          <a:blip r:embed="rId2"/>
          <a:srcRect b="-2231"/>
          <a:stretch>
            <a:fillRect/>
          </a:stretch>
        </p:blipFill>
        <p:spPr>
          <a:xfrm>
            <a:off x="1844675" y="1518920"/>
            <a:ext cx="6248400" cy="4595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04608" y="1518920"/>
            <a:ext cx="2208213" cy="862013"/>
          </a:xfrm>
          <a:prstGeom prst="wedgeRoundRectCallout">
            <a:avLst>
              <a:gd name="adj1" fmla="val 67233"/>
              <a:gd name="adj2" fmla="val 65651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赫鲁晓夫</a:t>
            </a:r>
          </a:p>
        </p:txBody>
      </p:sp>
      <p:sp>
        <p:nvSpPr>
          <p:cNvPr id="7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729413" y="966788"/>
            <a:ext cx="1746250" cy="862013"/>
          </a:xfrm>
          <a:prstGeom prst="wedgeRoundRectCallout">
            <a:avLst>
              <a:gd name="adj1" fmla="val -68370"/>
              <a:gd name="adj2" fmla="val 90238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肯尼迪</a:t>
            </a:r>
          </a:p>
        </p:txBody>
      </p:sp>
      <p:sp>
        <p:nvSpPr>
          <p:cNvPr id="8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727450" y="3903663"/>
            <a:ext cx="2755900" cy="862013"/>
          </a:xfrm>
          <a:prstGeom prst="wedgeRoundRectCallout">
            <a:avLst>
              <a:gd name="adj1" fmla="val 38252"/>
              <a:gd name="adj2" fmla="val 2165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美国占优势</a:t>
            </a:r>
          </a:p>
        </p:txBody>
      </p:sp>
      <p:sp>
        <p:nvSpPr>
          <p:cNvPr id="10" name="椭圆 9"/>
          <p:cNvSpPr/>
          <p:nvPr/>
        </p:nvSpPr>
        <p:spPr>
          <a:xfrm>
            <a:off x="305435" y="-825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60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16835" y="28289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古巴导弹危机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6321"/>
          <p:cNvGrpSpPr/>
          <p:nvPr/>
        </p:nvGrpSpPr>
        <p:grpSpPr>
          <a:xfrm>
            <a:off x="1066800" y="1143000"/>
            <a:ext cx="7010400" cy="5365750"/>
            <a:chOff x="0" y="0"/>
            <a:chExt cx="4416" cy="3380"/>
          </a:xfrm>
        </p:grpSpPr>
        <p:graphicFrame>
          <p:nvGraphicFramePr>
            <p:cNvPr id="4098" name="对象 56322"/>
            <p:cNvGraphicFramePr>
              <a:graphicFrameLocks/>
            </p:cNvGraphicFramePr>
            <p:nvPr/>
          </p:nvGraphicFramePr>
          <p:xfrm>
            <a:off x="0" y="0"/>
            <a:ext cx="4416" cy="2976"/>
          </p:xfrm>
          <a:graphic>
            <a:graphicData uri="http://schemas.openxmlformats.org/presentationml/2006/ole">
              <p:oleObj spid="_x0000_s96257" r:id="rId3" imgW="4285945" imgH="3981701" progId="PBrush">
                <p:embed/>
              </p:oleObj>
            </a:graphicData>
          </a:graphic>
        </p:graphicFrame>
        <p:sp>
          <p:nvSpPr>
            <p:cNvPr id="56324" name="文本框 56323"/>
            <p:cNvSpPr txBox="1"/>
            <p:nvPr/>
          </p:nvSpPr>
          <p:spPr>
            <a:xfrm>
              <a:off x="768" y="2976"/>
              <a:ext cx="3648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chemeClr val="accent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越南丛战中的美国士兵</a:t>
              </a:r>
              <a:endPara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3" name="组合 56324"/>
          <p:cNvGrpSpPr/>
          <p:nvPr/>
        </p:nvGrpSpPr>
        <p:grpSpPr>
          <a:xfrm>
            <a:off x="990600" y="1143000"/>
            <a:ext cx="7237413" cy="5289550"/>
            <a:chOff x="0" y="0"/>
            <a:chExt cx="4559" cy="3332"/>
          </a:xfrm>
        </p:grpSpPr>
        <p:pic>
          <p:nvPicPr>
            <p:cNvPr id="4107" name="图片 56325" descr="火从天降（越南战争）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4559" cy="2945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6327" name="文本框 56326"/>
            <p:cNvSpPr txBox="1"/>
            <p:nvPr/>
          </p:nvSpPr>
          <p:spPr>
            <a:xfrm>
              <a:off x="624" y="2928"/>
              <a:ext cx="3840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遭燃烧弹袭击的越南儿童</a:t>
              </a:r>
              <a:endParaRPr kumimoji="0" lang="zh-CN" altLang="en-US" sz="36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4" name="组合 56327"/>
          <p:cNvGrpSpPr/>
          <p:nvPr/>
        </p:nvGrpSpPr>
        <p:grpSpPr>
          <a:xfrm>
            <a:off x="1905000" y="1066800"/>
            <a:ext cx="6019800" cy="5584825"/>
            <a:chOff x="0" y="0"/>
            <a:chExt cx="3792" cy="3518"/>
          </a:xfrm>
        </p:grpSpPr>
        <p:pic>
          <p:nvPicPr>
            <p:cNvPr id="4105" name="图片 56328" descr="0bba20cc74844dd182340ac495048af331da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192"/>
              <a:ext cx="2928" cy="3120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6330" name="文本框 56329"/>
            <p:cNvSpPr txBox="1"/>
            <p:nvPr/>
          </p:nvSpPr>
          <p:spPr>
            <a:xfrm>
              <a:off x="3120" y="0"/>
              <a:ext cx="672" cy="351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algn="ctr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chemeClr val="accent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越南美莱村惨案发生前</a:t>
              </a:r>
              <a:endPara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5" name="组合 56330"/>
          <p:cNvGrpSpPr/>
          <p:nvPr/>
        </p:nvGrpSpPr>
        <p:grpSpPr>
          <a:xfrm>
            <a:off x="1371600" y="1219200"/>
            <a:ext cx="7010400" cy="5289550"/>
            <a:chOff x="0" y="0"/>
            <a:chExt cx="4416" cy="3332"/>
          </a:xfrm>
        </p:grpSpPr>
        <p:pic>
          <p:nvPicPr>
            <p:cNvPr id="4103" name="图片 56331" descr="越南战争暴尸街头的和平居民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4176" cy="2928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6333" name="文本框 56332"/>
            <p:cNvSpPr txBox="1"/>
            <p:nvPr/>
          </p:nvSpPr>
          <p:spPr>
            <a:xfrm>
              <a:off x="192" y="2928"/>
              <a:ext cx="4224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越南战争暴尸街头的和平居民</a:t>
              </a:r>
              <a:endParaRPr kumimoji="0" lang="zh-CN" altLang="en-US" sz="36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pic>
        <p:nvPicPr>
          <p:cNvPr id="32771" name="图片 583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265" y="1667510"/>
            <a:ext cx="7772400" cy="403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椭圆 9"/>
          <p:cNvSpPr/>
          <p:nvPr/>
        </p:nvSpPr>
        <p:spPr>
          <a:xfrm>
            <a:off x="322580" y="6794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60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16835" y="28289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美国侵略越南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4273"/>
          <p:cNvGrpSpPr/>
          <p:nvPr/>
        </p:nvGrpSpPr>
        <p:grpSpPr>
          <a:xfrm>
            <a:off x="609600" y="1143000"/>
            <a:ext cx="8077200" cy="5410200"/>
            <a:chOff x="0" y="0"/>
            <a:chExt cx="5088" cy="3408"/>
          </a:xfrm>
        </p:grpSpPr>
        <p:sp>
          <p:nvSpPr>
            <p:cNvPr id="33799" name="文本框 54274"/>
            <p:cNvSpPr txBox="1"/>
            <p:nvPr/>
          </p:nvSpPr>
          <p:spPr>
            <a:xfrm>
              <a:off x="4512" y="96"/>
              <a:ext cx="576" cy="2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latin typeface="Arial" panose="020B0604020202020204" pitchFamily="34" charset="0"/>
                  <a:ea typeface="楷体_GB2312" pitchFamily="49" charset="-122"/>
                </a:rPr>
                <a:t>苏联入侵阿富汗</a:t>
              </a:r>
            </a:p>
          </p:txBody>
        </p:sp>
        <p:pic>
          <p:nvPicPr>
            <p:cNvPr id="33800" name="图片 54275" descr="122701s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512" cy="2640"/>
            </a:xfrm>
            <a:prstGeom prst="rect">
              <a:avLst/>
            </a:prstGeom>
            <a:noFill/>
            <a:ln w="38100" cap="flat" cmpd="sng">
              <a:solidFill>
                <a:srgbClr val="FF99CC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3801" name="文本框 54276"/>
            <p:cNvSpPr txBox="1"/>
            <p:nvPr/>
          </p:nvSpPr>
          <p:spPr>
            <a:xfrm>
              <a:off x="288" y="2736"/>
              <a:ext cx="441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1979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年苏联对阿富汗实行军事占领，标志着</a:t>
              </a:r>
              <a:r>
                <a:rPr lang="zh-CN" altLang="en-US" sz="32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苏联霸权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主义政策发展到</a:t>
              </a:r>
              <a:r>
                <a:rPr lang="zh-CN" altLang="en-US" sz="3200" b="1" dirty="0">
                  <a:solidFill>
                    <a:srgbClr val="008000"/>
                  </a:solidFill>
                  <a:latin typeface="楷体_GB2312" pitchFamily="49" charset="-122"/>
                  <a:ea typeface="楷体_GB2312" pitchFamily="49" charset="-122"/>
                </a:rPr>
                <a:t>顶点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 </a:t>
              </a:r>
            </a:p>
          </p:txBody>
        </p:sp>
      </p:grpSp>
      <p:sp>
        <p:nvSpPr>
          <p:cNvPr id="10" name="椭圆 9"/>
          <p:cNvSpPr/>
          <p:nvPr/>
        </p:nvSpPr>
        <p:spPr>
          <a:xfrm>
            <a:off x="140970" y="-825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70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59380" y="338138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苏联入侵阿富汗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145" y="641985"/>
            <a:ext cx="7682230" cy="4314825"/>
          </a:xfrm>
          <a:prstGeom prst="rect">
            <a:avLst/>
          </a:prstGeom>
        </p:spPr>
      </p:pic>
      <p:sp>
        <p:nvSpPr>
          <p:cNvPr id="54280" name="文本框 54279"/>
          <p:cNvSpPr txBox="1"/>
          <p:nvPr/>
        </p:nvSpPr>
        <p:spPr>
          <a:xfrm>
            <a:off x="906145" y="5118100"/>
            <a:ext cx="7543800" cy="1198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美国在1980年代研议的一个军事战略计划</a:t>
            </a:r>
            <a:r>
              <a:rPr kumimoji="0" lang="zh-CN" altLang="en-US" sz="36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星球大战计划</a:t>
            </a:r>
          </a:p>
        </p:txBody>
      </p:sp>
      <p:sp>
        <p:nvSpPr>
          <p:cNvPr id="9" name="动作按钮: 第一张 8">
            <a:hlinkClick r:id="rId3" action="ppaction://hlinksldjump" highlightClick="1"/>
          </p:cNvPr>
          <p:cNvSpPr/>
          <p:nvPr/>
        </p:nvSpPr>
        <p:spPr>
          <a:xfrm>
            <a:off x="7570153" y="6041073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22580" y="558990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80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63489"/>
          <p:cNvSpPr txBox="1"/>
          <p:nvPr/>
        </p:nvSpPr>
        <p:spPr>
          <a:xfrm>
            <a:off x="333375" y="4605338"/>
            <a:ext cx="4618038" cy="1392237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2800" dirty="0">
                <a:latin typeface="Arial" panose="020B0604020202020204" pitchFamily="34" charset="0"/>
                <a:ea typeface="华文新魏" panose="02010800040101010101" pitchFamily="2" charset="-122"/>
              </a:rPr>
              <a:t>    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1991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25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日苏联国旗从克里姆林宫悄然降下，俄罗斯国旗缓缓升起。</a:t>
            </a:r>
          </a:p>
        </p:txBody>
      </p:sp>
      <p:grpSp>
        <p:nvGrpSpPr>
          <p:cNvPr id="35843" name="组合 63490"/>
          <p:cNvGrpSpPr>
            <a:grpSpLocks noChangeAspect="1"/>
          </p:cNvGrpSpPr>
          <p:nvPr/>
        </p:nvGrpSpPr>
        <p:grpSpPr>
          <a:xfrm>
            <a:off x="298450" y="574675"/>
            <a:ext cx="8737600" cy="3862388"/>
            <a:chOff x="0" y="0"/>
            <a:chExt cx="5504" cy="2433"/>
          </a:xfrm>
        </p:grpSpPr>
        <p:pic>
          <p:nvPicPr>
            <p:cNvPr id="35847" name="图片 63491" descr="1991年12月25日苏联国旗从克里姆林宫悄然降下，俄罗斯国旗缓缓升起，标志着一个旧时代的结束和新时代的开始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874" cy="2433"/>
            </a:xfrm>
            <a:prstGeom prst="rect">
              <a:avLst/>
            </a:prstGeom>
            <a:noFill/>
            <a:ln w="38100" cap="flat" cmpd="dbl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35848" name="图片 63492" descr="戈尔巴乔夫在辞职书上签字后发表了12分钟电视讲话：“我曾经坚定地赞成保持联盟国家，保持国家完整。最近发生的事件却朝另一个方向发展，国家分裂解体已成为现实，我不能同意发生这一情况。。。。。。”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60" y="0"/>
              <a:ext cx="2644" cy="2432"/>
            </a:xfrm>
            <a:prstGeom prst="rect">
              <a:avLst/>
            </a:prstGeom>
            <a:noFill/>
            <a:ln w="38100" cap="flat" cmpd="dbl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35844" name="矩形 63493"/>
          <p:cNvSpPr/>
          <p:nvPr/>
        </p:nvSpPr>
        <p:spPr>
          <a:xfrm>
            <a:off x="5003800" y="4667250"/>
            <a:ext cx="4079875" cy="10858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3200" dirty="0">
                <a:latin typeface="Arial" panose="020B0604020202020204" pitchFamily="34" charset="0"/>
                <a:ea typeface="华文新魏" panose="02010800040101010101" pitchFamily="2" charset="-122"/>
              </a:rPr>
              <a:t>    </a:t>
            </a: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戈尔巴乔夫在苏联解体的声明上签字</a:t>
            </a:r>
          </a:p>
        </p:txBody>
      </p:sp>
      <p:pic>
        <p:nvPicPr>
          <p:cNvPr id="35845" name="图片 63494" descr="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2088" y="5741988"/>
            <a:ext cx="1116012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AutoShap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087813" y="2441575"/>
            <a:ext cx="3116263" cy="1293813"/>
          </a:xfrm>
          <a:prstGeom prst="wedgeRoundRectCallout">
            <a:avLst>
              <a:gd name="adj1" fmla="val -52985"/>
              <a:gd name="adj2" fmla="val -2234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冷战结束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两极化结束</a:t>
            </a:r>
          </a:p>
        </p:txBody>
      </p:sp>
      <p:sp>
        <p:nvSpPr>
          <p:cNvPr id="2" name="动作按钮: 第一张 1">
            <a:hlinkClick r:id="rId4" action="ppaction://hlinksldjump" highlightClick="1"/>
          </p:cNvPr>
          <p:cNvSpPr/>
          <p:nvPr/>
        </p:nvSpPr>
        <p:spPr>
          <a:xfrm>
            <a:off x="14288" y="598963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864</Words>
  <PresentationFormat>全屏显示(4:3)</PresentationFormat>
  <Paragraphs>101</Paragraphs>
  <Slides>17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17</vt:i4>
      </vt:variant>
    </vt:vector>
  </HeadingPairs>
  <TitlesOfParts>
    <vt:vector size="20" baseType="lpstr">
      <vt:lpstr>默认设计模板</vt:lpstr>
      <vt:lpstr>Edge</vt:lpstr>
      <vt:lpstr>2_默认设计模板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德国的分裂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2013-01-25T01:44:00Z</dcterms:created>
  <dcterms:modified xsi:type="dcterms:W3CDTF">2018-12-01T09:18:54Z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