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E9AB6D-7202-4C74-9C19-632CF0B228D0}" type="datetimeFigureOut">
              <a:rPr lang="zh-CN" altLang="en-US" smtClean="0"/>
              <a:t>2018\10\20 Saturday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4015E3-8E2F-455E-91E2-1F79ADC5C0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i02piccdn.sogoucdn.com/14d5ed6cb0eb89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"/>
            <a:ext cx="3048000" cy="4572001"/>
          </a:xfrm>
          <a:prstGeom prst="rect">
            <a:avLst/>
          </a:prstGeom>
          <a:noFill/>
        </p:spPr>
      </p:pic>
      <p:pic>
        <p:nvPicPr>
          <p:cNvPr id="14342" name="Picture 6" descr="https://i03piccdn.sogoucdn.com/d0f1d3cb927032d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2057400"/>
            <a:ext cx="4038600" cy="2862908"/>
          </a:xfrm>
          <a:prstGeom prst="rect">
            <a:avLst/>
          </a:prstGeom>
          <a:noFill/>
        </p:spPr>
      </p:pic>
      <p:pic>
        <p:nvPicPr>
          <p:cNvPr id="14344" name="Picture 8" descr="https://i02piccdn.sogoucdn.com/4ea2208e63a6fc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1" y="0"/>
            <a:ext cx="3657600" cy="1990725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0" y="5103674"/>
            <a:ext cx="88392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你知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道这些图片和哪个国家有关吗？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71600" y="3048000"/>
            <a:ext cx="610936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6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第</a:t>
            </a:r>
            <a:r>
              <a:rPr kumimoji="0" lang="en-US" altLang="zh-CN" sz="6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3</a:t>
            </a:r>
            <a:r>
              <a:rPr kumimoji="0" lang="zh-CN" altLang="en-US" sz="6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课 </a:t>
            </a:r>
            <a:r>
              <a:rPr kumimoji="0" lang="zh-CN" altLang="en-US" sz="6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黑体" pitchFamily="49" charset="-122"/>
              </a:rPr>
              <a:t>美国内战</a:t>
            </a:r>
            <a:endParaRPr kumimoji="0" lang="zh-CN" altLang="en-US" sz="7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教学目标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676400"/>
            <a:ext cx="8534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1.</a:t>
            </a:r>
            <a:r>
              <a:rPr lang="zh-CN" altLang="en-US" sz="3200" b="1" dirty="0" smtClean="0"/>
              <a:t>了解美国内战爆发的原因，掌握</a:t>
            </a:r>
            <a:r>
              <a:rPr lang="en-US" altLang="zh-CN" sz="3200" b="1" dirty="0" smtClean="0"/>
              <a:t>《</a:t>
            </a:r>
            <a:r>
              <a:rPr lang="zh-CN" altLang="en-US" sz="3200" b="1" dirty="0" smtClean="0"/>
              <a:t>解放黑人奴隶宣言</a:t>
            </a:r>
            <a:r>
              <a:rPr lang="en-US" altLang="zh-CN" sz="3200" b="1" dirty="0" smtClean="0"/>
              <a:t>》</a:t>
            </a:r>
            <a:r>
              <a:rPr lang="zh-CN" altLang="en-US" sz="3200" b="1" dirty="0" smtClean="0"/>
              <a:t>的主要内容。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2.</a:t>
            </a:r>
            <a:r>
              <a:rPr lang="zh-CN" altLang="en-US" sz="3200" b="1" dirty="0" smtClean="0"/>
              <a:t>通过本课的学习知道林肯在美国内战中的重要作用，分析杰出人物对历史发展具有推动作用。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3.</a:t>
            </a:r>
            <a:r>
              <a:rPr lang="zh-CN" altLang="en-US" sz="3200" b="1" dirty="0" smtClean="0"/>
              <a:t>通过美国内战的学习，认识统一是国家发展的重要条件。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教</a:t>
            </a:r>
            <a:r>
              <a:rPr lang="zh-CN" altLang="en-US" sz="3200" b="1" dirty="0" smtClean="0"/>
              <a:t>学重点：南北战争。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教</a:t>
            </a:r>
            <a:r>
              <a:rPr lang="zh-CN" altLang="en-US" sz="3200" b="1" dirty="0" smtClean="0"/>
              <a:t>学难点：美国内战的影响。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5181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黑体" pitchFamily="49" charset="-122"/>
              </a:rPr>
              <a:t>一、</a:t>
            </a:r>
            <a:r>
              <a:rPr kumimoji="0" 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黑体" pitchFamily="49" charset="-122"/>
              </a:rPr>
              <a:t>南北矛盾的加剧</a:t>
            </a:r>
            <a:endParaRPr kumimoji="0" lang="zh-CN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76200" y="2286000"/>
            <a:ext cx="90678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美国独立后，经济发展迅速，领土不断扩张。到</a:t>
            </a: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19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世纪中期，美国已经成为东临大西洋、西濒临太平洋的大国，北方完成了工业革命，工业生产居世界第四位，南方却以棉花种植园经济为上，大量使用黑奴劳动。英国工业革命后，对棉花的需求进一步刺激了种植园经济的发展。</a:t>
            </a:r>
            <a:endParaRPr kumimoji="0" lang="zh-CN" altLang="en-US" sz="6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447800"/>
            <a:ext cx="464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1.</a:t>
            </a:r>
            <a:r>
              <a:rPr lang="zh-CN" altLang="en-US" sz="4000" b="1" dirty="0" smtClean="0"/>
              <a:t>南北经济的发展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" y="1600200"/>
            <a:ext cx="5750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北方完成工业革命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5800" y="4800600"/>
            <a:ext cx="6445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北方南方种植园经济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上下箭头 3"/>
          <p:cNvSpPr/>
          <p:nvPr/>
        </p:nvSpPr>
        <p:spPr>
          <a:xfrm>
            <a:off x="3505200" y="2514600"/>
            <a:ext cx="685800" cy="22098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5750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经济发展模式不同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304800"/>
            <a:ext cx="37338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相关史事</a:t>
            </a:r>
            <a:endParaRPr kumimoji="0" lang="zh-CN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2743200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19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世纪初，奴隶贸易被欧洲明令禁止。</a:t>
            </a: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1807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年，美国通过了废止奴隶贸易的法案。但是，由于种植园使用大量奴隶从事棉花种植，利润丰厚，因此南方的奴隶贸易依然很繁盛。内战前夕，南方有</a:t>
            </a: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400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万黑奴，其中</a:t>
            </a: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60%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在种植园劳动。奴隶主可以任意惩罚、买卖甚至杀害奴隶。</a:t>
            </a:r>
            <a:endParaRPr kumimoji="0" lang="zh-CN" altLang="en-US" sz="6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4" name="图片 3"/>
          <p:cNvPicPr/>
          <p:nvPr/>
        </p:nvPicPr>
        <p:blipFill>
          <a:blip r:embed="rId2" cstate="print">
            <a:lum bright="6000"/>
            <a:grayscl/>
          </a:blip>
          <a:srcRect/>
          <a:stretch>
            <a:fillRect/>
          </a:stretch>
        </p:blipFill>
        <p:spPr bwMode="auto">
          <a:xfrm>
            <a:off x="4419601" y="0"/>
            <a:ext cx="472440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838200"/>
            <a:ext cx="464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2.</a:t>
            </a:r>
            <a:r>
              <a:rPr lang="zh-CN" altLang="en-US" sz="4000" b="1" dirty="0" smtClean="0"/>
              <a:t>南北矛盾加剧</a:t>
            </a:r>
            <a:endParaRPr lang="zh-CN" altLang="en-US" sz="4000" b="1" dirty="0"/>
          </a:p>
        </p:txBody>
      </p:sp>
      <p:sp>
        <p:nvSpPr>
          <p:cNvPr id="4" name="矩形 3"/>
          <p:cNvSpPr/>
          <p:nvPr/>
        </p:nvSpPr>
        <p:spPr>
          <a:xfrm>
            <a:off x="228600" y="2286000"/>
            <a:ext cx="8534400" cy="2062103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FFFF00"/>
                </a:solidFill>
              </a:rPr>
              <a:t>（</a:t>
            </a:r>
            <a:r>
              <a:rPr lang="en-US" altLang="zh-CN" sz="3200" b="1" dirty="0" smtClean="0">
                <a:solidFill>
                  <a:srgbClr val="FFFF00"/>
                </a:solidFill>
              </a:rPr>
              <a:t>1</a:t>
            </a:r>
            <a:r>
              <a:rPr lang="zh-CN" altLang="en-US" sz="3200" b="1" dirty="0" smtClean="0">
                <a:solidFill>
                  <a:srgbClr val="FFFF00"/>
                </a:solidFill>
              </a:rPr>
              <a:t>）</a:t>
            </a:r>
            <a:r>
              <a:rPr lang="zh-CN" altLang="zh-CN" sz="3200" b="1" dirty="0" smtClean="0">
                <a:solidFill>
                  <a:srgbClr val="FFFF00"/>
                </a:solidFill>
              </a:rPr>
              <a:t>北</a:t>
            </a:r>
            <a:r>
              <a:rPr lang="zh-CN" altLang="zh-CN" sz="3200" b="1" dirty="0" smtClean="0">
                <a:solidFill>
                  <a:srgbClr val="FFFF00"/>
                </a:solidFill>
              </a:rPr>
              <a:t>方为发展本国工业，要求提高关税，抵制外国商品的输</a:t>
            </a:r>
            <a:r>
              <a:rPr lang="zh-CN" altLang="zh-CN" sz="3200" b="1" dirty="0" smtClean="0">
                <a:solidFill>
                  <a:srgbClr val="FFFF00"/>
                </a:solidFill>
              </a:rPr>
              <a:t>人</a:t>
            </a:r>
            <a:r>
              <a:rPr lang="zh-CN" altLang="en-US" sz="3200" b="1" dirty="0" smtClean="0">
                <a:solidFill>
                  <a:srgbClr val="FFFF00"/>
                </a:solidFill>
              </a:rPr>
              <a:t>；</a:t>
            </a:r>
            <a:r>
              <a:rPr lang="zh-CN" altLang="zh-CN" sz="3200" b="1" dirty="0" smtClean="0">
                <a:solidFill>
                  <a:srgbClr val="FFFF00"/>
                </a:solidFill>
              </a:rPr>
              <a:t>南方为了扩大棉花等原料出口，换取英国廉价的工业品</a:t>
            </a:r>
            <a:r>
              <a:rPr lang="en-US" altLang="zh-CN" sz="3200" b="1" dirty="0" smtClean="0">
                <a:solidFill>
                  <a:srgbClr val="FFFF00"/>
                </a:solidFill>
              </a:rPr>
              <a:t>, </a:t>
            </a:r>
            <a:r>
              <a:rPr lang="zh-CN" altLang="zh-CN" sz="3200" b="1" dirty="0" smtClean="0">
                <a:solidFill>
                  <a:srgbClr val="FFFF00"/>
                </a:solidFill>
              </a:rPr>
              <a:t>反对提高关税。</a:t>
            </a:r>
            <a:endParaRPr lang="zh-CN" altLang="en-US" sz="3200" b="1" dirty="0">
              <a:solidFill>
                <a:srgbClr val="FFFF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8600" y="4724400"/>
            <a:ext cx="8458200" cy="156966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FFFF00"/>
                </a:solidFill>
              </a:rPr>
              <a:t>（</a:t>
            </a:r>
            <a:r>
              <a:rPr lang="en-US" altLang="zh-CN" sz="3200" b="1" dirty="0" smtClean="0">
                <a:solidFill>
                  <a:srgbClr val="FFFF00"/>
                </a:solidFill>
              </a:rPr>
              <a:t>2</a:t>
            </a:r>
            <a:r>
              <a:rPr lang="zh-CN" altLang="en-US" sz="3200" b="1" dirty="0" smtClean="0">
                <a:solidFill>
                  <a:srgbClr val="FFFF00"/>
                </a:solidFill>
              </a:rPr>
              <a:t>）</a:t>
            </a:r>
            <a:r>
              <a:rPr lang="zh-CN" altLang="zh-CN" sz="3200" b="1" dirty="0" smtClean="0">
                <a:solidFill>
                  <a:srgbClr val="FFFF00"/>
                </a:solidFill>
              </a:rPr>
              <a:t>对</a:t>
            </a:r>
            <a:r>
              <a:rPr lang="zh-CN" altLang="zh-CN" sz="3200" b="1" dirty="0" smtClean="0">
                <a:solidFill>
                  <a:srgbClr val="FFFF00"/>
                </a:solidFill>
              </a:rPr>
              <a:t>美国西部新增加的土地，北方主张禁止奴隶制度，建立自由州，发展资本主义；南方则力图扩展奴隶制度，建立新的蓄奴州。</a:t>
            </a:r>
            <a:endParaRPr lang="zh-CN" alt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04800" y="512803"/>
            <a:ext cx="48768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双方针锋相对，互不相让。北方一些有识之士坚持主张废除奴隶制，开展废奴运动。他们揭露奴隶制的罪恶，积极帮助黑人奴隶逃往北方。</a:t>
            </a:r>
            <a:endParaRPr kumimoji="0" lang="zh-CN" sz="8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25604" name="Picture 4" descr="https://i04picsos.sogoucdn.com/10d41fe0ba3f94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0"/>
            <a:ext cx="3657600" cy="2514600"/>
          </a:xfrm>
          <a:prstGeom prst="rect">
            <a:avLst/>
          </a:prstGeom>
          <a:noFill/>
        </p:spPr>
      </p:pic>
      <p:pic>
        <p:nvPicPr>
          <p:cNvPr id="25606" name="Picture 6" descr="https://i04picsos.sogoucdn.com/b0e0620ff14bd1c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3733800"/>
            <a:ext cx="3000375" cy="1962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6705600" y="4114800"/>
            <a:ext cx="205422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拍卖黑奴的广告</a:t>
            </a:r>
            <a:endParaRPr kumimoji="0" lang="zh-CN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28600" y="1216731"/>
            <a:ext cx="57912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楷体" pitchFamily="49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在北方，民众组成了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2000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多个废奴社，组织了帮助南方黑奴逃亡的“地下铁道”。北方的“乘务员”将南方的”乘客“，经过一个个“车站”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(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废奴派的住地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)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，秘密转送到北方。黑人妇女塔布曼曾先后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19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次只身潜入南方，救出了</a:t>
            </a:r>
            <a:r>
              <a:rPr kumimoji="0" lang="en-US" alt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300</a:t>
            </a: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楷体" pitchFamily="49" charset="-122"/>
              </a:rPr>
              <a:t>多名黑奴。</a:t>
            </a:r>
            <a:endParaRPr kumimoji="0" lang="zh-CN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 cstate="print">
            <a:lum bright="12000"/>
            <a:grayscl/>
          </a:blip>
          <a:srcRect/>
          <a:stretch>
            <a:fillRect/>
          </a:stretch>
        </p:blipFill>
        <p:spPr bwMode="auto">
          <a:xfrm>
            <a:off x="6324601" y="0"/>
            <a:ext cx="2819400" cy="3886200"/>
          </a:xfrm>
          <a:prstGeom prst="rect">
            <a:avLst/>
          </a:prstGeom>
          <a:noFill/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441067"/>
            <a:ext cx="3810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相关史事</a:t>
            </a:r>
            <a:endParaRPr kumimoji="0" lang="zh-CN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5181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黑体" pitchFamily="49" charset="-122"/>
              </a:rPr>
              <a:t>二、内战爆发</a:t>
            </a:r>
            <a:endParaRPr kumimoji="0" lang="zh-CN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2209800"/>
            <a:ext cx="6477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 smtClean="0"/>
              <a:t>（</a:t>
            </a:r>
            <a:r>
              <a:rPr lang="en-US" altLang="zh-CN" sz="4000" dirty="0" smtClean="0"/>
              <a:t>1</a:t>
            </a:r>
            <a:r>
              <a:rPr lang="zh-CN" altLang="en-US" sz="4000" dirty="0" smtClean="0"/>
              <a:t>）</a:t>
            </a:r>
            <a:r>
              <a:rPr lang="en-US" altLang="zh-CN" sz="4000" dirty="0" smtClean="0"/>
              <a:t>1860</a:t>
            </a:r>
            <a:r>
              <a:rPr lang="zh-CN" altLang="zh-CN" sz="4000" dirty="0" smtClean="0"/>
              <a:t>年</a:t>
            </a:r>
            <a:r>
              <a:rPr lang="en-US" altLang="zh-CN" sz="4000" dirty="0" smtClean="0"/>
              <a:t>11</a:t>
            </a:r>
            <a:r>
              <a:rPr lang="zh-CN" altLang="zh-CN" sz="4000" dirty="0" smtClean="0"/>
              <a:t>月</a:t>
            </a:r>
            <a:r>
              <a:rPr lang="en-US" altLang="zh-CN" sz="4000" dirty="0" smtClean="0"/>
              <a:t>,</a:t>
            </a:r>
            <a:r>
              <a:rPr lang="zh-CN" altLang="zh-CN" sz="4000" dirty="0" smtClean="0"/>
              <a:t>共和党候选人林肯当选为美国总统第</a:t>
            </a:r>
            <a:r>
              <a:rPr lang="en-US" altLang="zh-CN" sz="4000" dirty="0" smtClean="0"/>
              <a:t>16</a:t>
            </a:r>
            <a:r>
              <a:rPr lang="zh-CN" altLang="zh-CN" sz="4000" dirty="0" smtClean="0"/>
              <a:t>任总统。</a:t>
            </a:r>
            <a:endParaRPr lang="zh-CN" altLang="en-US" sz="4000" dirty="0"/>
          </a:p>
        </p:txBody>
      </p:sp>
      <p:pic>
        <p:nvPicPr>
          <p:cNvPr id="23554" name="Picture 2" descr="https://i01piccdn.sogoucdn.com/8bc76aab58e215b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6575" y="3505200"/>
            <a:ext cx="2257425" cy="2619375"/>
          </a:xfrm>
          <a:prstGeom prst="rect">
            <a:avLst/>
          </a:prstGeom>
          <a:noFill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28600" y="4843047"/>
            <a:ext cx="655320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仿宋" pitchFamily="49" charset="-122"/>
              <a:ea typeface="仿宋" pitchFamily="49" charset="-122"/>
              <a:cs typeface="楷体" pitchFamily="49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仿宋" pitchFamily="49" charset="-122"/>
                <a:ea typeface="仿宋" pitchFamily="49" charset="-122"/>
                <a:cs typeface="楷体" pitchFamily="49" charset="-122"/>
              </a:rPr>
              <a:t>林肯同情黑人奴隶，痛恨奴隶制度，但他不同意采取过激的方式，激化南北矛盾，引起国家的分裂。他主张用和平的方法，逐步限制奴隶制，最终达到废除奴隶制的目的。</a:t>
            </a:r>
            <a:endParaRPr kumimoji="0" 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仿宋" pitchFamily="49" charset="-122"/>
              <a:ea typeface="仿宋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5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28600" y="2864080"/>
            <a:ext cx="8915400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（</a:t>
            </a:r>
            <a:r>
              <a:rPr lang="en-US" altLang="zh-CN" sz="4000" b="1" dirty="0" smtClean="0">
                <a:latin typeface="Calibri" pitchFamily="34" charset="0"/>
                <a:ea typeface="宋体" pitchFamily="2" charset="-122"/>
                <a:cs typeface="宋体" pitchFamily="2" charset="-122"/>
              </a:rPr>
              <a:t>2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）</a:t>
            </a:r>
            <a:r>
              <a:rPr kumimoji="0" lang="zh-CN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林肯主张限制奴隶制的发展，成为南方奴隶主发动叛乱的借口。不久</a:t>
            </a: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,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南方</a:t>
            </a: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7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个州宣布退出联邦，成立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南部同盟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。</a:t>
            </a: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1861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年</a:t>
            </a: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4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月</a:t>
            </a: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,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南方军队挑起战争，美国内战爆发，史称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altLang="en-US" sz="5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南北战争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。</a:t>
            </a:r>
            <a:endParaRPr kumimoji="0" lang="zh-CN" altLang="en-US" sz="7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22531" name="Picture 3" descr="https://i03piccdn.sogoucdn.com/7f325734221f3c4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0"/>
            <a:ext cx="4419600" cy="2733353"/>
          </a:xfrm>
          <a:prstGeom prst="rect">
            <a:avLst/>
          </a:prstGeom>
          <a:noFill/>
        </p:spPr>
      </p:pic>
      <p:pic>
        <p:nvPicPr>
          <p:cNvPr id="22533" name="Picture 5" descr="https://i02piccdn.sogoucdn.com/3395e14a3ec8cdf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3547953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19" descr="QQ图片20180916154557"/>
          <p:cNvPicPr>
            <a:picLocks noChangeAspect="1" noChangeArrowheads="1"/>
          </p:cNvPicPr>
          <p:nvPr/>
        </p:nvPicPr>
        <p:blipFill>
          <a:blip r:embed="rId2" cstate="print">
            <a:lum bright="12000" contrast="30000"/>
          </a:blip>
          <a:srcRect r="12167" b="11964"/>
          <a:stretch>
            <a:fillRect/>
          </a:stretch>
        </p:blipFill>
        <p:spPr bwMode="auto">
          <a:xfrm>
            <a:off x="5791200" y="0"/>
            <a:ext cx="2178050" cy="3126903"/>
          </a:xfrm>
          <a:prstGeom prst="rect">
            <a:avLst/>
          </a:prstGeom>
          <a:noFill/>
        </p:spPr>
      </p:pic>
      <p:pic>
        <p:nvPicPr>
          <p:cNvPr id="21506" name="图片 20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b="11034"/>
          <a:stretch>
            <a:fillRect/>
          </a:stretch>
        </p:blipFill>
        <p:spPr bwMode="auto">
          <a:xfrm>
            <a:off x="1219200" y="381000"/>
            <a:ext cx="3765550" cy="2313124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81000" y="3505200"/>
            <a:ext cx="84582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（</a:t>
            </a:r>
            <a:r>
              <a:rPr lang="en-US" altLang="zh-CN" sz="3600" b="1" dirty="0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3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）</a:t>
            </a:r>
            <a:r>
              <a:rPr kumimoji="0" 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战争初期，由于南方蓄谋已久，早有军事准备致使北方在军事上屡屡失利，首都华盛顿也险些被攻占。北方的失利引起人民的强烈不满，许多城市爆发示威游行，要求政府采取措施扭转战局。</a:t>
            </a:r>
            <a:endParaRPr kumimoji="0" lang="zh-CN" sz="6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20481" name="图片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6273" y="0"/>
            <a:ext cx="4627728" cy="297180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812514"/>
            <a:ext cx="4267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黑体" pitchFamily="49" charset="-122"/>
              </a:rPr>
              <a:t>三、</a:t>
            </a: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黑体" pitchFamily="49" charset="-122"/>
              </a:rPr>
              <a:t>北方的胜利</a:t>
            </a:r>
            <a:endParaRPr kumimoji="0" lang="zh-CN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4800" y="3352800"/>
            <a:ext cx="8229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/>
              <a:t>1862</a:t>
            </a:r>
            <a:r>
              <a:rPr lang="zh-CN" altLang="zh-CN" sz="3200" b="1" dirty="0" smtClean="0"/>
              <a:t>年，联邦政府审时度势，通过了《宅地法》，鼓励农民到西部耕种</a:t>
            </a:r>
            <a:r>
              <a:rPr lang="en-US" altLang="zh-CN" sz="3200" b="1" dirty="0" smtClean="0"/>
              <a:t>;</a:t>
            </a:r>
            <a:r>
              <a:rPr lang="zh-CN" altLang="zh-CN" sz="3200" b="1" dirty="0" smtClean="0"/>
              <a:t>颁布了《解放黑人奴隶宣言》，宣布从</a:t>
            </a:r>
            <a:r>
              <a:rPr lang="en-US" altLang="zh-CN" sz="3200" b="1" dirty="0" smtClean="0"/>
              <a:t>1863</a:t>
            </a:r>
            <a:r>
              <a:rPr lang="zh-CN" altLang="zh-CN" sz="3200" b="1" dirty="0" smtClean="0"/>
              <a:t>年元旦起，南方叛乱地区的奴隶永远获得自由，并可以以自由人的身份参加北方军队。</a:t>
            </a:r>
            <a:endParaRPr lang="zh-CN" altLang="en-US" sz="3200" b="1" dirty="0"/>
          </a:p>
        </p:txBody>
      </p:sp>
      <p:sp>
        <p:nvSpPr>
          <p:cNvPr id="6" name="矩形 5"/>
          <p:cNvSpPr/>
          <p:nvPr/>
        </p:nvSpPr>
        <p:spPr>
          <a:xfrm>
            <a:off x="228600" y="220980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战争转折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i03picsos.sogoucdn.com/11329098677bf3b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3813561" cy="2667000"/>
          </a:xfrm>
          <a:prstGeom prst="rect">
            <a:avLst/>
          </a:prstGeom>
          <a:noFill/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1" y="-1"/>
            <a:ext cx="4114800" cy="3351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0" y="403860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b="1" dirty="0" smtClean="0"/>
              <a:t>这两个法令深得人心，调动了农民尤其是黑人的积极性。他们踊跃参军作战，扭转了战场上的被动局面。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2895600"/>
            <a:ext cx="8229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dirty="0" smtClean="0"/>
              <a:t>1865 </a:t>
            </a:r>
            <a:r>
              <a:rPr lang="zh-CN" altLang="zh-CN" sz="4000" b="1" dirty="0" smtClean="0"/>
              <a:t>年</a:t>
            </a:r>
            <a:r>
              <a:rPr lang="en-US" altLang="zh-CN" sz="4000" dirty="0" smtClean="0"/>
              <a:t>,</a:t>
            </a:r>
            <a:r>
              <a:rPr lang="zh-CN" altLang="zh-CN" sz="4000" dirty="0" smtClean="0"/>
              <a:t>联邦军队围攻“南部同盟”的“首都”里士满。不久，南方军队投降。</a:t>
            </a:r>
            <a:r>
              <a:rPr lang="zh-CN" altLang="zh-CN" sz="4000" b="1" dirty="0" smtClean="0"/>
              <a:t>南北战争以北方胜利</a:t>
            </a:r>
            <a:r>
              <a:rPr lang="zh-CN" altLang="zh-CN" sz="4000" dirty="0" smtClean="0"/>
              <a:t>告终，避免了美国分裂。</a:t>
            </a:r>
            <a:endParaRPr lang="zh-CN" altLang="en-US" sz="4000" dirty="0"/>
          </a:p>
        </p:txBody>
      </p:sp>
      <p:sp>
        <p:nvSpPr>
          <p:cNvPr id="3" name="矩形 2"/>
          <p:cNvSpPr/>
          <p:nvPr/>
        </p:nvSpPr>
        <p:spPr>
          <a:xfrm>
            <a:off x="381000" y="76200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战争结束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3352800"/>
            <a:ext cx="91440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1865</a:t>
            </a:r>
            <a:r>
              <a:rPr kumimoji="0" lang="zh-CN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年，林肯被拥护奴隶制度的狂热分子刺杀。林肯为维护国家统一和解放黑人奴隶作出了杰出贡献，得到了美国人民衷心的爱戴与景仰，成为美国历史上的著名总统。</a:t>
            </a:r>
            <a:endParaRPr kumimoji="0" lang="zh-CN" altLang="en-US" sz="7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4800" y="129540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林肯遇刺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7411" name="Picture 3" descr="https://i01picsos.sogoucdn.com/0421cbcccb92681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0"/>
            <a:ext cx="4267200" cy="29940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 cstate="print">
            <a:lum bright="6000" contrast="18000"/>
            <a:grayscl/>
          </a:blip>
          <a:srcRect/>
          <a:stretch>
            <a:fillRect/>
          </a:stretch>
        </p:blipFill>
        <p:spPr bwMode="auto">
          <a:xfrm>
            <a:off x="457200" y="228600"/>
            <a:ext cx="8153400" cy="4648200"/>
          </a:xfrm>
          <a:prstGeom prst="rect">
            <a:avLst/>
          </a:prstGeom>
          <a:noFill/>
        </p:spPr>
      </p:pic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2438400" y="5334000"/>
            <a:ext cx="4343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林肯纪念堂</a:t>
            </a:r>
            <a:endParaRPr kumimoji="0" lang="zh-CN" sz="7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85800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南北战争的性质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289560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6000" b="1" dirty="0" smtClean="0"/>
              <a:t>南北战争实质上是美国历史上第二次资产阶级革命。</a:t>
            </a:r>
            <a:endParaRPr lang="zh-CN" altLang="en-US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4800" y="2971800"/>
            <a:ext cx="8610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4000" b="1" dirty="0" smtClean="0"/>
              <a:t>经</a:t>
            </a:r>
            <a:r>
              <a:rPr lang="zh-CN" altLang="zh-CN" sz="4000" b="1" dirty="0" smtClean="0"/>
              <a:t>过</a:t>
            </a:r>
            <a:r>
              <a:rPr lang="zh-CN" altLang="en-US" sz="4000" b="1" dirty="0" smtClean="0"/>
              <a:t>南北</a:t>
            </a:r>
            <a:r>
              <a:rPr lang="zh-CN" altLang="zh-CN" sz="4000" b="1" dirty="0" smtClean="0"/>
              <a:t>战</a:t>
            </a:r>
            <a:r>
              <a:rPr lang="zh-CN" altLang="zh-CN" sz="4000" b="1" dirty="0" smtClean="0"/>
              <a:t>争，美国维护了国家统一，废除了奴隶制度，清除了资本主义发展的最大障碍，为以后经济的迅速发展创造了条件。</a:t>
            </a:r>
            <a:endParaRPr lang="zh-CN" altLang="en-US" sz="4000" b="1" dirty="0"/>
          </a:p>
        </p:txBody>
      </p:sp>
      <p:sp>
        <p:nvSpPr>
          <p:cNvPr id="3" name="矩形 2"/>
          <p:cNvSpPr/>
          <p:nvPr/>
        </p:nvSpPr>
        <p:spPr>
          <a:xfrm>
            <a:off x="0" y="685800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南北战争的影响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7414" y="2967335"/>
            <a:ext cx="728917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13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谢谢欣赏</a:t>
            </a:r>
            <a:endParaRPr lang="zh-CN" altLang="en-US" sz="13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1404</Words>
  <PresentationFormat>全屏显示(4:3)</PresentationFormat>
  <Paragraphs>44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Theme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2006-08-16T00:00:00Z</dcterms:created>
  <dcterms:modified xsi:type="dcterms:W3CDTF">2018-10-20T11:22:07Z</dcterms:modified>
</cp:coreProperties>
</file>