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6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75" r:id="rId29"/>
    <p:sldId id="287" r:id="rId30"/>
    <p:sldId id="282" r:id="rId31"/>
    <p:sldId id="283" r:id="rId32"/>
    <p:sldId id="288" r:id="rId33"/>
    <p:sldId id="289" r:id="rId34"/>
    <p:sldId id="284" r:id="rId35"/>
    <p:sldId id="285" r:id="rId36"/>
    <p:sldId id="286" r:id="rId37"/>
    <p:sldId id="293" r:id="rId38"/>
    <p:sldId id="294" r:id="rId39"/>
    <p:sldId id="291" r:id="rId40"/>
    <p:sldId id="292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8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tags" Target="../tags/tag9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2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3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4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GIF"/><Relationship Id="rId1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-819785"/>
            <a:ext cx="11633835" cy="7384415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br>
              <a:rPr lang="zh-CN" altLang="en-US" sz="4400" b="1" dirty="0"/>
            </a:br>
            <a:r>
              <a:rPr sz="6000" b="1" dirty="0"/>
              <a:t>部编人教版九年级历史下册</a:t>
            </a:r>
            <a:br>
              <a:rPr b="1" dirty="0"/>
            </a:br>
            <a:r>
              <a:rPr sz="5400" b="1" dirty="0"/>
              <a:t>第</a:t>
            </a:r>
            <a:r>
              <a:rPr lang="zh-CN" sz="5400" b="1" dirty="0">
                <a:ea typeface="宋体" panose="02010600030101010101" pitchFamily="2" charset="-122"/>
              </a:rPr>
              <a:t>四</a:t>
            </a:r>
            <a:r>
              <a:rPr sz="5400" b="1" dirty="0"/>
              <a:t>单元</a:t>
            </a:r>
            <a:br>
              <a:rPr sz="5400" b="1" dirty="0"/>
            </a:br>
            <a:r>
              <a:rPr sz="6000" b="1" dirty="0">
                <a:latin typeface="楷体" pitchFamily="49" charset="-122"/>
                <a:ea typeface="楷体" pitchFamily="49" charset="-122"/>
                <a:sym typeface="+mn-ea"/>
              </a:rPr>
              <a:t>第15课第二次世界大战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30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/>
          <p:nvPr>
            <p:ph type="subTitle" idx="1"/>
          </p:nvPr>
        </p:nvSpPr>
        <p:spPr>
          <a:xfrm>
            <a:off x="390525" y="140335"/>
            <a:ext cx="11364595" cy="6158230"/>
          </a:xfrm>
        </p:spPr>
        <p:txBody>
          <a:bodyPr>
            <a:normAutofit fontScale="90000" lnSpcReduction="20000"/>
          </a:bodyPr>
          <a:p>
            <a:pPr algn="ctr"/>
            <a:r>
              <a:rPr lang="zh-CN" altLang="en-US" sz="4800" b="1">
                <a:sym typeface="+mn-ea"/>
              </a:rPr>
              <a:t>课前导入</a:t>
            </a:r>
            <a:endParaRPr lang="zh-CN" altLang="en-US" sz="4000" b="1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 b="1"/>
              <a:t>       20世纪30年代，英法面临德意日的挑战，为了保护自己的既得利益，采取了一种以牺牲其他国家利益换取与对手妥协的政策，被称为“绥靖政策”。1938年《慕尼黑协议》将这一政策推向顶峰。在英、法等国绥靖政策的纵容下，法西斯国家更加猖狂，一场新的世界大战在所难免。战争是如何爆发的？法西斯国家最终又是怎样被打败的？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04190" y="7620"/>
            <a:ext cx="10980420" cy="6312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4800" b="1">
                <a:ea typeface="宋体" panose="02010600030101010101" pitchFamily="2" charset="-122"/>
              </a:rPr>
              <a:t>【学习目标】</a:t>
            </a:r>
            <a:endParaRPr lang="zh-CN" sz="48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二战的全面爆发及主要战场；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苏德战争、太平洋战争的爆发及其影响；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在亚洲战场，中国牵制大部分日本陆军，是二战的重要组成部分。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理解反法西斯联盟的建立是反法西斯战争取得胜利的重要保证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了解斯大林格勒保卫战是二战的转折点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雅尔塔会议和波茨坦公告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二战以法西斯国家的失败而结束</a:t>
            </a: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3825" y="32385"/>
            <a:ext cx="11452225" cy="1064260"/>
          </a:xfrm>
          <a:solidFill>
            <a:srgbClr val="21D7DD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b="1"/>
              <a:t>一、第二次世界大战的爆发及主要战场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1296670"/>
            <a:ext cx="11303635" cy="675640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sz="4000" b="1"/>
              <a:t>1.中国战场何时开始成为世界反西斯战争的东方主战场？</a:t>
            </a:r>
            <a:endParaRPr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316230" y="1972310"/>
            <a:ext cx="11303635" cy="14198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1937年七七事变后，中国开始全民族抗战，中国战场成为世界反法西斯战争的东方主战场。</a:t>
            </a:r>
            <a:endParaRPr sz="3600" b="1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230" y="3687445"/>
            <a:ext cx="5038725" cy="28568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1985" y="3556635"/>
            <a:ext cx="5853430" cy="29870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" name="组合 7"/>
          <p:cNvGrpSpPr/>
          <p:nvPr/>
        </p:nvGrpSpPr>
        <p:grpSpPr>
          <a:xfrm>
            <a:off x="3308985" y="3191193"/>
            <a:ext cx="4038600" cy="3798887"/>
            <a:chOff x="96" y="1248"/>
            <a:chExt cx="2544" cy="2393"/>
          </a:xfrm>
        </p:grpSpPr>
        <p:pic>
          <p:nvPicPr>
            <p:cNvPr id="8201" name="图片 12290" descr="突袭波兰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6" y="1248"/>
              <a:ext cx="2544" cy="208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02" name="文本框 12292"/>
            <p:cNvSpPr txBox="1"/>
            <p:nvPr/>
          </p:nvSpPr>
          <p:spPr>
            <a:xfrm>
              <a:off x="96" y="3408"/>
              <a:ext cx="2496" cy="23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惨遭德机轰炸的波兰城镇</a:t>
              </a:r>
              <a:endParaRPr lang="zh-CN" altLang="en-US" b="1" dirty="0">
                <a:latin typeface="宋体" panose="02010600030101010101" pitchFamily="2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04470" y="29210"/>
            <a:ext cx="11581130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/>
              <a:t>2.第二次世界大战全面爆发的时间及标志是什么？</a:t>
            </a:r>
            <a:endParaRPr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526415" y="920750"/>
            <a:ext cx="10476865" cy="169164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4000" b="1">
                <a:ea typeface="宋体" panose="02010600030101010101" pitchFamily="2" charset="-122"/>
              </a:rPr>
              <a:t>1939年9月 1日凌晨，德国突袭波兰。英、法被迫对德宣战，第二次世界大战全面爆发。</a:t>
            </a:r>
            <a:endParaRPr sz="4000" b="1">
              <a:ea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590155" y="3016568"/>
            <a:ext cx="4495800" cy="3856037"/>
            <a:chOff x="2736" y="1212"/>
            <a:chExt cx="2832" cy="2429"/>
          </a:xfrm>
        </p:grpSpPr>
        <p:pic>
          <p:nvPicPr>
            <p:cNvPr id="8199" name="图片 12291" descr="希特勒在华沙举行阅兵式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36" y="1212"/>
              <a:ext cx="2816" cy="216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00" name="文本框 12293"/>
            <p:cNvSpPr txBox="1"/>
            <p:nvPr/>
          </p:nvSpPr>
          <p:spPr>
            <a:xfrm>
              <a:off x="2736" y="3408"/>
              <a:ext cx="2832" cy="23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希特勒在华沙举行阅兵式</a:t>
              </a:r>
              <a:endParaRPr lang="zh-CN" altLang="en-US" b="1" dirty="0">
                <a:latin typeface="宋体" panose="02010600030101010101" pitchFamily="2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" y="3191510"/>
            <a:ext cx="2809240" cy="34283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4470" y="29210"/>
            <a:ext cx="11790045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4000" b="1"/>
              <a:t>3.随着战争的进展，二战形成了哪些主战场？</a:t>
            </a:r>
            <a:endParaRPr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619125" y="920750"/>
            <a:ext cx="10476865" cy="8115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欧洲西线、北非、苏德及太平洋等主要战场。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04470" y="1981200"/>
            <a:ext cx="113068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4.德国对北欧西欧的侵略史实有哪些？</a:t>
            </a:r>
            <a:endParaRPr lang="zh-CN" altLang="en-US" sz="4000" b="1"/>
          </a:p>
        </p:txBody>
      </p:sp>
      <p:sp>
        <p:nvSpPr>
          <p:cNvPr id="7" name="文本框 6"/>
          <p:cNvSpPr txBox="1"/>
          <p:nvPr/>
        </p:nvSpPr>
        <p:spPr>
          <a:xfrm>
            <a:off x="205105" y="2687955"/>
            <a:ext cx="11790045" cy="40767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（1）1940年4月，进攻北欧的丹麦、挪威，不久，荷兰、</a:t>
            </a:r>
            <a:endParaRPr sz="3600" b="1"/>
          </a:p>
          <a:p>
            <a:pPr algn="l">
              <a:lnSpc>
                <a:spcPct val="120000"/>
              </a:lnSpc>
            </a:pPr>
            <a:r>
              <a:rPr sz="3600" b="1"/>
              <a:t>         比利时投降。</a:t>
            </a:r>
            <a:endParaRPr sz="3600" b="1"/>
          </a:p>
          <a:p>
            <a:pPr algn="l">
              <a:lnSpc>
                <a:spcPct val="120000"/>
              </a:lnSpc>
            </a:pPr>
            <a:r>
              <a:rPr sz="3600" b="1"/>
              <a:t>（2）</a:t>
            </a:r>
            <a:r>
              <a:rPr lang="en-US" sz="3600" b="1"/>
              <a:t>1940</a:t>
            </a:r>
            <a:r>
              <a:rPr lang="zh-CN" sz="3600" b="1">
                <a:ea typeface="宋体" panose="02010600030101010101" pitchFamily="2" charset="-122"/>
              </a:rPr>
              <a:t>年</a:t>
            </a:r>
            <a:r>
              <a:rPr sz="3600" b="1"/>
              <a:t>5月，突入法国北部，直逼英吉利海峡。6</a:t>
            </a:r>
            <a:endParaRPr sz="3600" b="1"/>
          </a:p>
          <a:p>
            <a:pPr algn="l">
              <a:lnSpc>
                <a:spcPct val="120000"/>
              </a:lnSpc>
            </a:pPr>
            <a:r>
              <a:rPr sz="3600" b="1"/>
              <a:t>         个星期打败了拥有数百万大军的法国。</a:t>
            </a:r>
            <a:endParaRPr sz="3600" b="1"/>
          </a:p>
          <a:p>
            <a:pPr algn="l">
              <a:lnSpc>
                <a:spcPct val="120000"/>
              </a:lnSpc>
            </a:pPr>
            <a:r>
              <a:rPr sz="3600" b="1"/>
              <a:t>（3）德军对英国实施了猛烈的轰炸。英国军民坚持抗战，</a:t>
            </a:r>
            <a:endParaRPr sz="3600" b="1"/>
          </a:p>
          <a:p>
            <a:pPr algn="l">
              <a:lnSpc>
                <a:spcPct val="120000"/>
              </a:lnSpc>
            </a:pPr>
            <a:r>
              <a:rPr sz="3600" b="1"/>
              <a:t>         迫使希特勒放弃了进攻英国的计划。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57698"/>
          <p:cNvSpPr txBox="1"/>
          <p:nvPr/>
        </p:nvSpPr>
        <p:spPr>
          <a:xfrm>
            <a:off x="2901950" y="37465"/>
            <a:ext cx="5321300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charset="0"/>
                <a:ea typeface="黑体" panose="02010600030101010101" pitchFamily="49" charset="-122"/>
              </a:rPr>
              <a:t>苏德战争爆发前夕大战战况：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charset="0"/>
              <a:ea typeface="黑体" panose="02010600030101010101" pitchFamily="49" charset="-122"/>
            </a:endParaRPr>
          </a:p>
        </p:txBody>
      </p:sp>
      <p:sp>
        <p:nvSpPr>
          <p:cNvPr id="12291" name="文本框 157700"/>
          <p:cNvSpPr txBox="1"/>
          <p:nvPr/>
        </p:nvSpPr>
        <p:spPr>
          <a:xfrm>
            <a:off x="2973388" y="620713"/>
            <a:ext cx="4519612" cy="3683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charset="0"/>
                <a:ea typeface="方正美黑简体" pitchFamily="65" charset="-122"/>
                <a:sym typeface="Wingdings 2" panose="05020102010507070707" pitchFamily="18" charset="2"/>
              </a:rPr>
              <a:t>法西斯德国发动闪电战，横扫欧洲大陆</a:t>
            </a:r>
            <a:endParaRPr lang="zh-CN" altLang="en-US" b="1" dirty="0">
              <a:solidFill>
                <a:schemeClr val="bg1"/>
              </a:solidFill>
              <a:latin typeface="Times New Roman" panose="02020603050405020304" charset="0"/>
              <a:ea typeface="方正美黑简体" pitchFamily="65" charset="-122"/>
            </a:endParaRPr>
          </a:p>
        </p:txBody>
      </p:sp>
      <p:sp>
        <p:nvSpPr>
          <p:cNvPr id="12292" name="椭圆 157702"/>
          <p:cNvSpPr/>
          <p:nvPr/>
        </p:nvSpPr>
        <p:spPr>
          <a:xfrm>
            <a:off x="4343400" y="3124200"/>
            <a:ext cx="1524000" cy="99060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Times New Roman" panose="02020603050405020304" charset="0"/>
            </a:endParaRPr>
          </a:p>
        </p:txBody>
      </p:sp>
      <p:grpSp>
        <p:nvGrpSpPr>
          <p:cNvPr id="157746" name="组合 157745"/>
          <p:cNvGrpSpPr/>
          <p:nvPr/>
        </p:nvGrpSpPr>
        <p:grpSpPr>
          <a:xfrm>
            <a:off x="4038600" y="2590800"/>
            <a:ext cx="4816475" cy="2568575"/>
            <a:chOff x="1584" y="1632"/>
            <a:chExt cx="3034" cy="1618"/>
          </a:xfrm>
        </p:grpSpPr>
        <p:sp>
          <p:nvSpPr>
            <p:cNvPr id="12339" name="任意多边形 157701"/>
            <p:cNvSpPr/>
            <p:nvPr/>
          </p:nvSpPr>
          <p:spPr>
            <a:xfrm>
              <a:off x="1584" y="1632"/>
              <a:ext cx="3034" cy="1618"/>
            </a:xfrm>
            <a:custGeom>
              <a:avLst/>
              <a:gdLst/>
              <a:ahLst/>
              <a:cxnLst>
                <a:cxn ang="0">
                  <a:pos x="530" y="677"/>
                </a:cxn>
                <a:cxn ang="0">
                  <a:pos x="565" y="760"/>
                </a:cxn>
                <a:cxn ang="0">
                  <a:pos x="648" y="912"/>
                </a:cxn>
                <a:cxn ang="0">
                  <a:pos x="918" y="1136"/>
                </a:cxn>
                <a:cxn ang="0">
                  <a:pos x="1576" y="995"/>
                </a:cxn>
                <a:cxn ang="0">
                  <a:pos x="1635" y="865"/>
                </a:cxn>
                <a:cxn ang="0">
                  <a:pos x="1682" y="689"/>
                </a:cxn>
                <a:cxn ang="0">
                  <a:pos x="1623" y="501"/>
                </a:cxn>
                <a:cxn ang="0">
                  <a:pos x="1588" y="395"/>
                </a:cxn>
                <a:cxn ang="0">
                  <a:pos x="1412" y="184"/>
                </a:cxn>
                <a:cxn ang="0">
                  <a:pos x="1318" y="101"/>
                </a:cxn>
                <a:cxn ang="0">
                  <a:pos x="1282" y="66"/>
                </a:cxn>
                <a:cxn ang="0">
                  <a:pos x="1141" y="31"/>
                </a:cxn>
                <a:cxn ang="0">
                  <a:pos x="1047" y="7"/>
                </a:cxn>
                <a:cxn ang="0">
                  <a:pos x="577" y="78"/>
                </a:cxn>
                <a:cxn ang="0">
                  <a:pos x="436" y="148"/>
                </a:cxn>
                <a:cxn ang="0">
                  <a:pos x="366" y="172"/>
                </a:cxn>
                <a:cxn ang="0">
                  <a:pos x="260" y="254"/>
                </a:cxn>
                <a:cxn ang="0">
                  <a:pos x="119" y="430"/>
                </a:cxn>
                <a:cxn ang="0">
                  <a:pos x="72" y="524"/>
                </a:cxn>
                <a:cxn ang="0">
                  <a:pos x="48" y="571"/>
                </a:cxn>
                <a:cxn ang="0">
                  <a:pos x="178" y="1183"/>
                </a:cxn>
                <a:cxn ang="0">
                  <a:pos x="260" y="1312"/>
                </a:cxn>
                <a:cxn ang="0">
                  <a:pos x="424" y="1465"/>
                </a:cxn>
                <a:cxn ang="0">
                  <a:pos x="789" y="1559"/>
                </a:cxn>
                <a:cxn ang="0">
                  <a:pos x="1212" y="1618"/>
                </a:cxn>
                <a:cxn ang="0">
                  <a:pos x="1670" y="1606"/>
                </a:cxn>
                <a:cxn ang="0">
                  <a:pos x="1870" y="1524"/>
                </a:cxn>
                <a:cxn ang="0">
                  <a:pos x="2199" y="1324"/>
                </a:cxn>
                <a:cxn ang="0">
                  <a:pos x="2364" y="1159"/>
                </a:cxn>
                <a:cxn ang="0">
                  <a:pos x="2387" y="1112"/>
                </a:cxn>
                <a:cxn ang="0">
                  <a:pos x="2423" y="1065"/>
                </a:cxn>
                <a:cxn ang="0">
                  <a:pos x="2470" y="959"/>
                </a:cxn>
                <a:cxn ang="0">
                  <a:pos x="2787" y="877"/>
                </a:cxn>
                <a:cxn ang="0">
                  <a:pos x="3034" y="865"/>
                </a:cxn>
              </a:cxnLst>
              <a:pathLst>
                <a:path w="3034" h="1618">
                  <a:moveTo>
                    <a:pt x="530" y="677"/>
                  </a:moveTo>
                  <a:cubicBezTo>
                    <a:pt x="554" y="772"/>
                    <a:pt x="526" y="680"/>
                    <a:pt x="565" y="760"/>
                  </a:cubicBezTo>
                  <a:cubicBezTo>
                    <a:pt x="598" y="826"/>
                    <a:pt x="577" y="866"/>
                    <a:pt x="648" y="912"/>
                  </a:cubicBezTo>
                  <a:cubicBezTo>
                    <a:pt x="728" y="1037"/>
                    <a:pt x="769" y="1106"/>
                    <a:pt x="918" y="1136"/>
                  </a:cubicBezTo>
                  <a:cubicBezTo>
                    <a:pt x="1152" y="1125"/>
                    <a:pt x="1376" y="1127"/>
                    <a:pt x="1576" y="995"/>
                  </a:cubicBezTo>
                  <a:cubicBezTo>
                    <a:pt x="1591" y="950"/>
                    <a:pt x="1635" y="865"/>
                    <a:pt x="1635" y="865"/>
                  </a:cubicBezTo>
                  <a:cubicBezTo>
                    <a:pt x="1647" y="805"/>
                    <a:pt x="1667" y="748"/>
                    <a:pt x="1682" y="689"/>
                  </a:cubicBezTo>
                  <a:cubicBezTo>
                    <a:pt x="1665" y="556"/>
                    <a:pt x="1671" y="607"/>
                    <a:pt x="1623" y="501"/>
                  </a:cubicBezTo>
                  <a:cubicBezTo>
                    <a:pt x="1608" y="467"/>
                    <a:pt x="1600" y="430"/>
                    <a:pt x="1588" y="395"/>
                  </a:cubicBezTo>
                  <a:cubicBezTo>
                    <a:pt x="1563" y="323"/>
                    <a:pt x="1475" y="225"/>
                    <a:pt x="1412" y="184"/>
                  </a:cubicBezTo>
                  <a:cubicBezTo>
                    <a:pt x="1384" y="143"/>
                    <a:pt x="1366" y="117"/>
                    <a:pt x="1318" y="101"/>
                  </a:cubicBezTo>
                  <a:cubicBezTo>
                    <a:pt x="1306" y="89"/>
                    <a:pt x="1297" y="73"/>
                    <a:pt x="1282" y="66"/>
                  </a:cubicBezTo>
                  <a:cubicBezTo>
                    <a:pt x="1246" y="48"/>
                    <a:pt x="1182" y="42"/>
                    <a:pt x="1141" y="31"/>
                  </a:cubicBezTo>
                  <a:cubicBezTo>
                    <a:pt x="1110" y="22"/>
                    <a:pt x="1047" y="7"/>
                    <a:pt x="1047" y="7"/>
                  </a:cubicBezTo>
                  <a:cubicBezTo>
                    <a:pt x="795" y="17"/>
                    <a:pt x="755" y="0"/>
                    <a:pt x="577" y="78"/>
                  </a:cubicBezTo>
                  <a:cubicBezTo>
                    <a:pt x="529" y="99"/>
                    <a:pt x="484" y="127"/>
                    <a:pt x="436" y="148"/>
                  </a:cubicBezTo>
                  <a:cubicBezTo>
                    <a:pt x="413" y="158"/>
                    <a:pt x="366" y="172"/>
                    <a:pt x="366" y="172"/>
                  </a:cubicBezTo>
                  <a:cubicBezTo>
                    <a:pt x="334" y="203"/>
                    <a:pt x="292" y="222"/>
                    <a:pt x="260" y="254"/>
                  </a:cubicBezTo>
                  <a:cubicBezTo>
                    <a:pt x="207" y="307"/>
                    <a:pt x="161" y="368"/>
                    <a:pt x="119" y="430"/>
                  </a:cubicBezTo>
                  <a:cubicBezTo>
                    <a:pt x="99" y="459"/>
                    <a:pt x="88" y="493"/>
                    <a:pt x="72" y="524"/>
                  </a:cubicBezTo>
                  <a:cubicBezTo>
                    <a:pt x="64" y="540"/>
                    <a:pt x="48" y="571"/>
                    <a:pt x="48" y="571"/>
                  </a:cubicBezTo>
                  <a:cubicBezTo>
                    <a:pt x="0" y="763"/>
                    <a:pt x="28" y="1033"/>
                    <a:pt x="178" y="1183"/>
                  </a:cubicBezTo>
                  <a:cubicBezTo>
                    <a:pt x="197" y="1244"/>
                    <a:pt x="193" y="1245"/>
                    <a:pt x="260" y="1312"/>
                  </a:cubicBezTo>
                  <a:cubicBezTo>
                    <a:pt x="306" y="1358"/>
                    <a:pt x="361" y="1433"/>
                    <a:pt x="424" y="1465"/>
                  </a:cubicBezTo>
                  <a:cubicBezTo>
                    <a:pt x="536" y="1522"/>
                    <a:pt x="666" y="1543"/>
                    <a:pt x="789" y="1559"/>
                  </a:cubicBezTo>
                  <a:cubicBezTo>
                    <a:pt x="910" y="1600"/>
                    <a:pt x="1082" y="1605"/>
                    <a:pt x="1212" y="1618"/>
                  </a:cubicBezTo>
                  <a:cubicBezTo>
                    <a:pt x="1365" y="1614"/>
                    <a:pt x="1517" y="1613"/>
                    <a:pt x="1670" y="1606"/>
                  </a:cubicBezTo>
                  <a:cubicBezTo>
                    <a:pt x="1749" y="1602"/>
                    <a:pt x="1801" y="1552"/>
                    <a:pt x="1870" y="1524"/>
                  </a:cubicBezTo>
                  <a:cubicBezTo>
                    <a:pt x="1996" y="1474"/>
                    <a:pt x="2089" y="1406"/>
                    <a:pt x="2199" y="1324"/>
                  </a:cubicBezTo>
                  <a:cubicBezTo>
                    <a:pt x="2265" y="1275"/>
                    <a:pt x="2300" y="1208"/>
                    <a:pt x="2364" y="1159"/>
                  </a:cubicBezTo>
                  <a:cubicBezTo>
                    <a:pt x="2372" y="1143"/>
                    <a:pt x="2378" y="1127"/>
                    <a:pt x="2387" y="1112"/>
                  </a:cubicBezTo>
                  <a:cubicBezTo>
                    <a:pt x="2397" y="1095"/>
                    <a:pt x="2414" y="1083"/>
                    <a:pt x="2423" y="1065"/>
                  </a:cubicBezTo>
                  <a:cubicBezTo>
                    <a:pt x="2448" y="1016"/>
                    <a:pt x="2434" y="995"/>
                    <a:pt x="2470" y="959"/>
                  </a:cubicBezTo>
                  <a:cubicBezTo>
                    <a:pt x="2528" y="901"/>
                    <a:pt x="2713" y="882"/>
                    <a:pt x="2787" y="877"/>
                  </a:cubicBezTo>
                  <a:cubicBezTo>
                    <a:pt x="2869" y="871"/>
                    <a:pt x="3034" y="865"/>
                    <a:pt x="3034" y="865"/>
                  </a:cubicBezTo>
                </a:path>
              </a:pathLst>
            </a:custGeom>
            <a:noFill/>
            <a:ln w="762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0" name="十字形 157703"/>
            <p:cNvSpPr/>
            <p:nvPr/>
          </p:nvSpPr>
          <p:spPr>
            <a:xfrm>
              <a:off x="2064" y="2160"/>
              <a:ext cx="336" cy="288"/>
            </a:xfrm>
            <a:prstGeom prst="plus">
              <a:avLst>
                <a:gd name="adj" fmla="val 50000"/>
              </a:avLst>
            </a:prstGeom>
            <a:solidFill>
              <a:schemeClr val="accent1"/>
            </a:solidFill>
            <a:ln w="762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Times New Roman" panose="02020603050405020304" charset="0"/>
              </a:endParaRPr>
            </a:p>
          </p:txBody>
        </p:sp>
      </p:grpSp>
      <p:sp>
        <p:nvSpPr>
          <p:cNvPr id="12294" name="直接连接符 157704"/>
          <p:cNvSpPr/>
          <p:nvPr/>
        </p:nvSpPr>
        <p:spPr>
          <a:xfrm>
            <a:off x="4800600" y="3352800"/>
            <a:ext cx="0" cy="3048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5" name="直接连接符 157705"/>
          <p:cNvSpPr/>
          <p:nvPr/>
        </p:nvSpPr>
        <p:spPr>
          <a:xfrm>
            <a:off x="5334000" y="3657600"/>
            <a:ext cx="0" cy="2286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6" name="直接连接符 157706"/>
          <p:cNvSpPr/>
          <p:nvPr/>
        </p:nvSpPr>
        <p:spPr>
          <a:xfrm flipV="1">
            <a:off x="5029200" y="3429000"/>
            <a:ext cx="3048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7" name="直接连接符 157707"/>
          <p:cNvSpPr/>
          <p:nvPr/>
        </p:nvSpPr>
        <p:spPr>
          <a:xfrm>
            <a:off x="4724400" y="3886200"/>
            <a:ext cx="3048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57747" name="组合 157746"/>
          <p:cNvGrpSpPr/>
          <p:nvPr/>
        </p:nvGrpSpPr>
        <p:grpSpPr>
          <a:xfrm>
            <a:off x="6616700" y="2590800"/>
            <a:ext cx="1295400" cy="1066800"/>
            <a:chOff x="3216" y="1584"/>
            <a:chExt cx="816" cy="67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2335" name="直接连接符 157708"/>
            <p:cNvSpPr/>
            <p:nvPr/>
          </p:nvSpPr>
          <p:spPr>
            <a:xfrm flipV="1">
              <a:off x="3216" y="1968"/>
              <a:ext cx="480" cy="240"/>
            </a:xfrm>
            <a:prstGeom prst="line">
              <a:avLst/>
            </a:prstGeom>
            <a:grp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38" name="矩形 157710"/>
            <p:cNvSpPr/>
            <p:nvPr/>
          </p:nvSpPr>
          <p:spPr>
            <a:xfrm>
              <a:off x="3696" y="1584"/>
              <a:ext cx="336" cy="672"/>
            </a:xfrm>
            <a:prstGeom prst="rect">
              <a:avLst/>
            </a:prstGeom>
            <a:grp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pPr algn="ctr"/>
              <a:r>
                <a:rPr lang="zh-CN" altLang="en-US" sz="2800" b="1" dirty="0">
                  <a:solidFill>
                    <a:srgbClr val="FF0000"/>
                  </a:solidFill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rPr>
                <a:t>波 兰</a:t>
              </a:r>
              <a:endPara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endParaRPr>
            </a:p>
          </p:txBody>
        </p:sp>
      </p:grpSp>
      <p:grpSp>
        <p:nvGrpSpPr>
          <p:cNvPr id="157749" name="组合 157748"/>
          <p:cNvGrpSpPr/>
          <p:nvPr/>
        </p:nvGrpSpPr>
        <p:grpSpPr>
          <a:xfrm>
            <a:off x="4943475" y="1052513"/>
            <a:ext cx="1447800" cy="1725612"/>
            <a:chOff x="2154" y="663"/>
            <a:chExt cx="912" cy="1087"/>
          </a:xfrm>
        </p:grpSpPr>
        <p:sp>
          <p:nvSpPr>
            <p:cNvPr id="12330" name="文本框 157712"/>
            <p:cNvSpPr txBox="1"/>
            <p:nvPr/>
          </p:nvSpPr>
          <p:spPr>
            <a:xfrm>
              <a:off x="2154" y="1344"/>
              <a:ext cx="912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chemeClr val="accent2"/>
                  </a:solidFill>
                  <a:latin typeface="微软简标宋" pitchFamily="2" charset="-122"/>
                  <a:ea typeface="微软简标宋" pitchFamily="2" charset="-122"/>
                </a:rPr>
                <a:t>北       欧</a:t>
              </a:r>
              <a:endParaRPr lang="zh-CN" altLang="en-US" b="1" dirty="0">
                <a:solidFill>
                  <a:schemeClr val="accent2"/>
                </a:solidFill>
                <a:latin typeface="微软简标宋" pitchFamily="2" charset="-122"/>
                <a:ea typeface="微软简标宋" pitchFamily="2" charset="-122"/>
              </a:endParaRPr>
            </a:p>
          </p:txBody>
        </p:sp>
        <p:grpSp>
          <p:nvGrpSpPr>
            <p:cNvPr id="12331" name="组合 157747"/>
            <p:cNvGrpSpPr/>
            <p:nvPr/>
          </p:nvGrpSpPr>
          <p:grpSpPr>
            <a:xfrm>
              <a:off x="2248" y="663"/>
              <a:ext cx="672" cy="971"/>
              <a:chOff x="2248" y="663"/>
              <a:chExt cx="672" cy="971"/>
            </a:xfrm>
          </p:grpSpPr>
          <p:sp>
            <p:nvSpPr>
              <p:cNvPr id="12332" name="直接连接符 157711"/>
              <p:cNvSpPr/>
              <p:nvPr/>
            </p:nvSpPr>
            <p:spPr>
              <a:xfrm flipV="1">
                <a:off x="2544" y="1298"/>
                <a:ext cx="0" cy="336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2333" name="矩形 157713"/>
              <p:cNvSpPr/>
              <p:nvPr/>
            </p:nvSpPr>
            <p:spPr>
              <a:xfrm>
                <a:off x="2248" y="663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400" b="1" dirty="0">
                    <a:latin typeface="黑体" panose="02010600030101010101" pitchFamily="49" charset="-122"/>
                    <a:ea typeface="黑体" panose="02010600030101010101" pitchFamily="49" charset="-122"/>
                    <a:cs typeface="黑体" panose="02010600030101010101" pitchFamily="49" charset="-122"/>
                  </a:rPr>
                  <a:t>挪  威</a:t>
                </a:r>
                <a:endPara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endParaRPr>
              </a:p>
            </p:txBody>
          </p:sp>
          <p:sp>
            <p:nvSpPr>
              <p:cNvPr id="12334" name="矩形 157714"/>
              <p:cNvSpPr/>
              <p:nvPr/>
            </p:nvSpPr>
            <p:spPr>
              <a:xfrm>
                <a:off x="2584" y="663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400" b="1" dirty="0">
                    <a:latin typeface="黑体" panose="02010600030101010101" pitchFamily="49" charset="-122"/>
                    <a:ea typeface="黑体" panose="02010600030101010101" pitchFamily="49" charset="-122"/>
                    <a:cs typeface="黑体" panose="02010600030101010101" pitchFamily="49" charset="-122"/>
                  </a:rPr>
                  <a:t>丹  麦</a:t>
                </a:r>
                <a:endPara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endParaRPr>
              </a:p>
            </p:txBody>
          </p:sp>
        </p:grpSp>
      </p:grpSp>
      <p:grpSp>
        <p:nvGrpSpPr>
          <p:cNvPr id="157738" name="组合 157737"/>
          <p:cNvGrpSpPr/>
          <p:nvPr/>
        </p:nvGrpSpPr>
        <p:grpSpPr>
          <a:xfrm>
            <a:off x="1828800" y="1186180"/>
            <a:ext cx="2590800" cy="1601788"/>
            <a:chOff x="192" y="768"/>
            <a:chExt cx="1632" cy="1009"/>
          </a:xfrm>
        </p:grpSpPr>
        <p:sp>
          <p:nvSpPr>
            <p:cNvPr id="12325" name="直接连接符 157715"/>
            <p:cNvSpPr/>
            <p:nvPr/>
          </p:nvSpPr>
          <p:spPr>
            <a:xfrm rot="2081710" flipH="1">
              <a:off x="624" y="1776"/>
              <a:ext cx="1200" cy="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12326" name="组合 157736"/>
            <p:cNvGrpSpPr/>
            <p:nvPr/>
          </p:nvGrpSpPr>
          <p:grpSpPr>
            <a:xfrm>
              <a:off x="192" y="768"/>
              <a:ext cx="1008" cy="672"/>
              <a:chOff x="192" y="768"/>
              <a:chExt cx="1008" cy="672"/>
            </a:xfrm>
          </p:grpSpPr>
          <p:sp>
            <p:nvSpPr>
              <p:cNvPr id="12327" name="矩形 157716"/>
              <p:cNvSpPr/>
              <p:nvPr/>
            </p:nvSpPr>
            <p:spPr>
              <a:xfrm>
                <a:off x="864" y="768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400" b="1" dirty="0">
                    <a:latin typeface="黑体" panose="02010600030101010101" pitchFamily="49" charset="-122"/>
                    <a:ea typeface="黑体" panose="02010600030101010101" pitchFamily="49" charset="-122"/>
                  </a:rPr>
                  <a:t>卢森堡</a:t>
                </a:r>
                <a:endPara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</a:endParaRPr>
              </a:p>
            </p:txBody>
          </p:sp>
          <p:sp>
            <p:nvSpPr>
              <p:cNvPr id="12328" name="矩形 157717"/>
              <p:cNvSpPr/>
              <p:nvPr/>
            </p:nvSpPr>
            <p:spPr>
              <a:xfrm>
                <a:off x="528" y="768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400" b="1" dirty="0">
                    <a:latin typeface="黑体" panose="02010600030101010101" pitchFamily="49" charset="-122"/>
                    <a:ea typeface="黑体" panose="02010600030101010101" pitchFamily="49" charset="-122"/>
                    <a:cs typeface="黑体" panose="02010600030101010101" pitchFamily="49" charset="-122"/>
                  </a:rPr>
                  <a:t>荷  兰</a:t>
                </a:r>
                <a:endPara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endParaRPr>
              </a:p>
            </p:txBody>
          </p:sp>
          <p:sp>
            <p:nvSpPr>
              <p:cNvPr id="12329" name="矩形 157718"/>
              <p:cNvSpPr/>
              <p:nvPr/>
            </p:nvSpPr>
            <p:spPr>
              <a:xfrm>
                <a:off x="192" y="768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400" b="1" dirty="0">
                    <a:latin typeface="黑体" panose="02010600030101010101" pitchFamily="49" charset="-122"/>
                    <a:ea typeface="黑体" panose="02010600030101010101" pitchFamily="49" charset="-122"/>
                  </a:rPr>
                  <a:t>比利时</a:t>
                </a:r>
                <a:endPara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</a:endParaRPr>
              </a:p>
            </p:txBody>
          </p:sp>
        </p:grpSp>
      </p:grpSp>
      <p:sp>
        <p:nvSpPr>
          <p:cNvPr id="157720" name="文本框 157719"/>
          <p:cNvSpPr txBox="1"/>
          <p:nvPr/>
        </p:nvSpPr>
        <p:spPr>
          <a:xfrm>
            <a:off x="3594735" y="3200400"/>
            <a:ext cx="459740" cy="1752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accent2"/>
                </a:solidFill>
                <a:latin typeface="Times New Roman" panose="02020603050405020304" charset="0"/>
              </a:rPr>
              <a:t>西            欧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charset="0"/>
            </a:endParaRPr>
          </a:p>
        </p:txBody>
      </p:sp>
      <p:grpSp>
        <p:nvGrpSpPr>
          <p:cNvPr id="157742" name="组合 157741"/>
          <p:cNvGrpSpPr/>
          <p:nvPr/>
        </p:nvGrpSpPr>
        <p:grpSpPr>
          <a:xfrm>
            <a:off x="2438400" y="3962400"/>
            <a:ext cx="1676400" cy="1219200"/>
            <a:chOff x="576" y="2496"/>
            <a:chExt cx="1056" cy="768"/>
          </a:xfrm>
        </p:grpSpPr>
        <p:sp>
          <p:nvSpPr>
            <p:cNvPr id="12323" name="直接连接符 157720"/>
            <p:cNvSpPr/>
            <p:nvPr/>
          </p:nvSpPr>
          <p:spPr>
            <a:xfrm flipH="1">
              <a:off x="1008" y="2496"/>
              <a:ext cx="624" cy="48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24" name="矩形 157721"/>
            <p:cNvSpPr/>
            <p:nvPr/>
          </p:nvSpPr>
          <p:spPr>
            <a:xfrm>
              <a:off x="576" y="2976"/>
              <a:ext cx="912" cy="288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rPr>
                <a:t>法  国</a:t>
              </a:r>
              <a:endPara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endParaRPr>
            </a:p>
          </p:txBody>
        </p:sp>
      </p:grpSp>
      <p:grpSp>
        <p:nvGrpSpPr>
          <p:cNvPr id="157741" name="组合 157740"/>
          <p:cNvGrpSpPr/>
          <p:nvPr/>
        </p:nvGrpSpPr>
        <p:grpSpPr>
          <a:xfrm>
            <a:off x="1729740" y="3200400"/>
            <a:ext cx="2286000" cy="1066800"/>
            <a:chOff x="192" y="2016"/>
            <a:chExt cx="1440" cy="672"/>
          </a:xfrm>
        </p:grpSpPr>
        <p:sp>
          <p:nvSpPr>
            <p:cNvPr id="12321" name="直接连接符 157722"/>
            <p:cNvSpPr/>
            <p:nvPr/>
          </p:nvSpPr>
          <p:spPr>
            <a:xfrm flipH="1">
              <a:off x="528" y="2352"/>
              <a:ext cx="110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22" name="矩形 157723"/>
            <p:cNvSpPr/>
            <p:nvPr/>
          </p:nvSpPr>
          <p:spPr>
            <a:xfrm>
              <a:off x="192" y="2016"/>
              <a:ext cx="336" cy="672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pPr algn="ctr"/>
              <a:r>
                <a:rPr lang="zh-CN" altLang="en-US" sz="2400" b="1" dirty="0">
                  <a:latin typeface="黑体" panose="02010600030101010101" pitchFamily="49" charset="-122"/>
                  <a:ea typeface="黑体" panose="02010600030101010101" pitchFamily="49" charset="-122"/>
                  <a:cs typeface="黑体" panose="02010600030101010101" pitchFamily="49" charset="-122"/>
                </a:rPr>
                <a:t>英  国</a:t>
              </a:r>
              <a:endPara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endParaRPr>
            </a:p>
          </p:txBody>
        </p:sp>
      </p:grpSp>
      <p:grpSp>
        <p:nvGrpSpPr>
          <p:cNvPr id="157743" name="组合 157742"/>
          <p:cNvGrpSpPr/>
          <p:nvPr/>
        </p:nvGrpSpPr>
        <p:grpSpPr>
          <a:xfrm>
            <a:off x="3733800" y="4267200"/>
            <a:ext cx="1447800" cy="2362200"/>
            <a:chOff x="1392" y="2688"/>
            <a:chExt cx="912" cy="1488"/>
          </a:xfrm>
        </p:grpSpPr>
        <p:sp>
          <p:nvSpPr>
            <p:cNvPr id="12318" name="直接连接符 157724"/>
            <p:cNvSpPr/>
            <p:nvPr/>
          </p:nvSpPr>
          <p:spPr>
            <a:xfrm flipH="1">
              <a:off x="1680" y="2688"/>
              <a:ext cx="624" cy="864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19" name="矩形 157725"/>
            <p:cNvSpPr/>
            <p:nvPr/>
          </p:nvSpPr>
          <p:spPr>
            <a:xfrm>
              <a:off x="1392" y="3504"/>
              <a:ext cx="336" cy="672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pPr algn="ctr"/>
              <a:r>
                <a:rPr lang="zh-CN" altLang="en-US" b="1" dirty="0">
                  <a:latin typeface="微软简标宋" pitchFamily="2" charset="-122"/>
                  <a:ea typeface="微软简标宋" pitchFamily="2" charset="-122"/>
                </a:rPr>
                <a:t>奥地利</a:t>
              </a:r>
              <a:endParaRPr lang="zh-CN" altLang="en-US" b="1" dirty="0">
                <a:latin typeface="微软简标宋" pitchFamily="2" charset="-122"/>
                <a:ea typeface="微软简标宋" pitchFamily="2" charset="-122"/>
              </a:endParaRPr>
            </a:p>
          </p:txBody>
        </p:sp>
        <p:sp>
          <p:nvSpPr>
            <p:cNvPr id="12320" name="矩形 157726"/>
            <p:cNvSpPr/>
            <p:nvPr/>
          </p:nvSpPr>
          <p:spPr>
            <a:xfrm>
              <a:off x="1728" y="3504"/>
              <a:ext cx="336" cy="672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vert="eaVert" wrap="none" anchor="ctr"/>
            <a:p>
              <a:pPr algn="ctr"/>
              <a:r>
                <a:rPr lang="zh-CN" altLang="en-US" b="1" dirty="0">
                  <a:latin typeface="微软简标宋" pitchFamily="2" charset="-122"/>
                  <a:ea typeface="微软简标宋" pitchFamily="2" charset="-122"/>
                </a:rPr>
                <a:t>捷克</a:t>
              </a:r>
              <a:endParaRPr lang="zh-CN" altLang="en-US" b="1" dirty="0">
                <a:latin typeface="微软简标宋" pitchFamily="2" charset="-122"/>
                <a:ea typeface="微软简标宋" pitchFamily="2" charset="-122"/>
              </a:endParaRPr>
            </a:p>
          </p:txBody>
        </p:sp>
      </p:grpSp>
      <p:grpSp>
        <p:nvGrpSpPr>
          <p:cNvPr id="157745" name="组合 157744"/>
          <p:cNvGrpSpPr/>
          <p:nvPr/>
        </p:nvGrpSpPr>
        <p:grpSpPr>
          <a:xfrm>
            <a:off x="8686800" y="3200400"/>
            <a:ext cx="1371600" cy="1295400"/>
            <a:chOff x="4512" y="2016"/>
            <a:chExt cx="864" cy="816"/>
          </a:xfrm>
        </p:grpSpPr>
        <p:sp>
          <p:nvSpPr>
            <p:cNvPr id="12316" name="右箭头 157733"/>
            <p:cNvSpPr/>
            <p:nvPr/>
          </p:nvSpPr>
          <p:spPr>
            <a:xfrm>
              <a:off x="4560" y="2448"/>
              <a:ext cx="192" cy="9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Times New Roman" panose="02020603050405020304" charset="0"/>
              </a:endParaRPr>
            </a:p>
          </p:txBody>
        </p:sp>
        <p:sp>
          <p:nvSpPr>
            <p:cNvPr id="12317" name="五角星 157734"/>
            <p:cNvSpPr/>
            <p:nvPr/>
          </p:nvSpPr>
          <p:spPr>
            <a:xfrm>
              <a:off x="4512" y="2016"/>
              <a:ext cx="864" cy="816"/>
            </a:xfrm>
            <a:custGeom>
              <a:avLst/>
              <a:gdLst>
                <a:gd name="txL" fmla="*/ 0 w 864"/>
                <a:gd name="txT" fmla="*/ 0 h 816"/>
                <a:gd name="txR" fmla="*/ 864 w 864"/>
                <a:gd name="txB" fmla="*/ 816 h 816"/>
              </a:gdLst>
              <a:ahLst/>
              <a:cxnLst>
                <a:cxn ang="17694720">
                  <a:pos x="432" y="0"/>
                </a:cxn>
                <a:cxn ang="11796480">
                  <a:pos x="0" y="311"/>
                </a:cxn>
                <a:cxn ang="5898240">
                  <a:pos x="165" y="815"/>
                </a:cxn>
                <a:cxn ang="5898240">
                  <a:pos x="698" y="815"/>
                </a:cxn>
                <a:cxn ang="0">
                  <a:pos x="863" y="311"/>
                </a:cxn>
              </a:cxnLst>
              <a:rect l="txL" t="txT" r="txR" b="txB"/>
              <a:pathLst>
                <a:path w="864" h="816">
                  <a:moveTo>
                    <a:pt x="0" y="311"/>
                  </a:moveTo>
                  <a:lnTo>
                    <a:pt x="330" y="311"/>
                  </a:lnTo>
                  <a:lnTo>
                    <a:pt x="432" y="0"/>
                  </a:lnTo>
                  <a:lnTo>
                    <a:pt x="533" y="311"/>
                  </a:lnTo>
                  <a:lnTo>
                    <a:pt x="863" y="311"/>
                  </a:lnTo>
                  <a:lnTo>
                    <a:pt x="597" y="504"/>
                  </a:lnTo>
                  <a:lnTo>
                    <a:pt x="698" y="815"/>
                  </a:lnTo>
                  <a:lnTo>
                    <a:pt x="432" y="623"/>
                  </a:lnTo>
                  <a:lnTo>
                    <a:pt x="165" y="815"/>
                  </a:lnTo>
                  <a:lnTo>
                    <a:pt x="266" y="504"/>
                  </a:lnTo>
                  <a:lnTo>
                    <a:pt x="0" y="311"/>
                  </a:ln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b="1" dirty="0">
                  <a:solidFill>
                    <a:srgbClr val="FFFF00"/>
                  </a:solidFill>
                  <a:latin typeface="微软简标宋" pitchFamily="2" charset="-122"/>
                  <a:ea typeface="微软简标宋" pitchFamily="2" charset="-122"/>
                </a:rPr>
                <a:t>苏联</a:t>
              </a:r>
              <a:endParaRPr lang="zh-CN" altLang="en-US" b="1" dirty="0">
                <a:solidFill>
                  <a:srgbClr val="FFFF00"/>
                </a:solidFill>
                <a:latin typeface="微软简标宋" pitchFamily="2" charset="-122"/>
                <a:ea typeface="微软简标宋" pitchFamily="2" charset="-122"/>
              </a:endParaRPr>
            </a:p>
          </p:txBody>
        </p:sp>
      </p:grpSp>
      <p:grpSp>
        <p:nvGrpSpPr>
          <p:cNvPr id="157750" name="组合 157749"/>
          <p:cNvGrpSpPr/>
          <p:nvPr/>
        </p:nvGrpSpPr>
        <p:grpSpPr>
          <a:xfrm>
            <a:off x="6311900" y="5056188"/>
            <a:ext cx="2667000" cy="1828800"/>
            <a:chOff x="3152" y="3168"/>
            <a:chExt cx="1680" cy="1152"/>
          </a:xfrm>
        </p:grpSpPr>
        <p:sp>
          <p:nvSpPr>
            <p:cNvPr id="12308" name="直接连接符 157727"/>
            <p:cNvSpPr/>
            <p:nvPr/>
          </p:nvSpPr>
          <p:spPr>
            <a:xfrm>
              <a:off x="3408" y="3168"/>
              <a:ext cx="336" cy="288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12309" name="组合 157743"/>
            <p:cNvGrpSpPr/>
            <p:nvPr/>
          </p:nvGrpSpPr>
          <p:grpSpPr>
            <a:xfrm>
              <a:off x="3152" y="3312"/>
              <a:ext cx="1680" cy="1008"/>
              <a:chOff x="2976" y="3120"/>
              <a:chExt cx="1680" cy="1008"/>
            </a:xfrm>
          </p:grpSpPr>
          <p:sp>
            <p:nvSpPr>
              <p:cNvPr id="12310" name="矩形 157728"/>
              <p:cNvSpPr/>
              <p:nvPr/>
            </p:nvSpPr>
            <p:spPr>
              <a:xfrm>
                <a:off x="2976" y="3456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b="1" dirty="0">
                    <a:latin typeface="微软简标宋" pitchFamily="2" charset="-122"/>
                    <a:ea typeface="微软简标宋" pitchFamily="2" charset="-122"/>
                  </a:rPr>
                  <a:t>匈牙利</a:t>
                </a:r>
                <a:endParaRPr lang="zh-CN" altLang="en-US" b="1" dirty="0">
                  <a:latin typeface="微软简标宋" pitchFamily="2" charset="-122"/>
                  <a:ea typeface="微软简标宋" pitchFamily="2" charset="-122"/>
                </a:endParaRPr>
              </a:p>
            </p:txBody>
          </p:sp>
          <p:sp>
            <p:nvSpPr>
              <p:cNvPr id="12311" name="矩形 157729"/>
              <p:cNvSpPr/>
              <p:nvPr/>
            </p:nvSpPr>
            <p:spPr>
              <a:xfrm>
                <a:off x="3312" y="3456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000" b="1" dirty="0">
                    <a:latin typeface="微软简标宋" pitchFamily="2" charset="-122"/>
                    <a:ea typeface="微软简标宋" pitchFamily="2" charset="-122"/>
                  </a:rPr>
                  <a:t>罗马尼亚</a:t>
                </a:r>
                <a:endParaRPr lang="zh-CN" altLang="en-US" sz="2000" b="1" dirty="0">
                  <a:latin typeface="微软简标宋" pitchFamily="2" charset="-122"/>
                  <a:ea typeface="微软简标宋" pitchFamily="2" charset="-122"/>
                </a:endParaRPr>
              </a:p>
            </p:txBody>
          </p:sp>
          <p:sp>
            <p:nvSpPr>
              <p:cNvPr id="12312" name="矩形 157730"/>
              <p:cNvSpPr/>
              <p:nvPr/>
            </p:nvSpPr>
            <p:spPr>
              <a:xfrm>
                <a:off x="3648" y="3456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000" b="1" dirty="0">
                    <a:latin typeface="微软简标宋" pitchFamily="2" charset="-122"/>
                    <a:ea typeface="微软简标宋" pitchFamily="2" charset="-122"/>
                  </a:rPr>
                  <a:t>保加利亚</a:t>
                </a:r>
                <a:endParaRPr lang="zh-CN" altLang="en-US" sz="2000" b="1" dirty="0">
                  <a:latin typeface="微软简标宋" pitchFamily="2" charset="-122"/>
                  <a:ea typeface="微软简标宋" pitchFamily="2" charset="-122"/>
                </a:endParaRPr>
              </a:p>
            </p:txBody>
          </p:sp>
          <p:sp>
            <p:nvSpPr>
              <p:cNvPr id="12313" name="矩形 157731"/>
              <p:cNvSpPr/>
              <p:nvPr/>
            </p:nvSpPr>
            <p:spPr>
              <a:xfrm>
                <a:off x="3984" y="3456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sz="2000" b="1" dirty="0">
                    <a:latin typeface="微软简标宋" pitchFamily="2" charset="-122"/>
                    <a:ea typeface="微软简标宋" pitchFamily="2" charset="-122"/>
                  </a:rPr>
                  <a:t>南斯拉夫</a:t>
                </a:r>
                <a:endParaRPr lang="zh-CN" altLang="en-US" sz="2000" b="1" dirty="0">
                  <a:latin typeface="微软简标宋" pitchFamily="2" charset="-122"/>
                  <a:ea typeface="微软简标宋" pitchFamily="2" charset="-122"/>
                </a:endParaRPr>
              </a:p>
            </p:txBody>
          </p:sp>
          <p:sp>
            <p:nvSpPr>
              <p:cNvPr id="12314" name="矩形 157732"/>
              <p:cNvSpPr/>
              <p:nvPr/>
            </p:nvSpPr>
            <p:spPr>
              <a:xfrm>
                <a:off x="4320" y="3456"/>
                <a:ext cx="336" cy="672"/>
              </a:xfrm>
              <a:prstGeom prst="rect">
                <a:avLst/>
              </a:prstGeom>
              <a:solidFill>
                <a:schemeClr val="bg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/>
              <a:p>
                <a:pPr algn="ctr"/>
                <a:r>
                  <a:rPr lang="zh-CN" altLang="en-US" b="1" dirty="0">
                    <a:latin typeface="微软简标宋" pitchFamily="2" charset="-122"/>
                    <a:ea typeface="微软简标宋" pitchFamily="2" charset="-122"/>
                  </a:rPr>
                  <a:t>希   腊  </a:t>
                </a:r>
                <a:endParaRPr lang="zh-CN" altLang="en-US" b="1" dirty="0">
                  <a:latin typeface="微软简标宋" pitchFamily="2" charset="-122"/>
                  <a:ea typeface="微软简标宋" pitchFamily="2" charset="-122"/>
                </a:endParaRPr>
              </a:p>
            </p:txBody>
          </p:sp>
          <p:sp>
            <p:nvSpPr>
              <p:cNvPr id="12315" name="文本框 157735"/>
              <p:cNvSpPr txBox="1"/>
              <p:nvPr/>
            </p:nvSpPr>
            <p:spPr>
              <a:xfrm>
                <a:off x="3168" y="3120"/>
                <a:ext cx="1104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chemeClr val="accent2"/>
                    </a:solidFill>
                    <a:latin typeface="微软简标宋" pitchFamily="2" charset="-122"/>
                    <a:ea typeface="微软简标宋" pitchFamily="2" charset="-122"/>
                  </a:rPr>
                  <a:t>南     欧</a:t>
                </a:r>
                <a:endParaRPr lang="zh-CN" altLang="en-US" b="1" dirty="0">
                  <a:solidFill>
                    <a:schemeClr val="accent2"/>
                  </a:solidFill>
                  <a:latin typeface="微软简标宋" pitchFamily="2" charset="-122"/>
                  <a:ea typeface="微软简标宋" pitchFamily="2" charset="-122"/>
                </a:endParaRPr>
              </a:p>
            </p:txBody>
          </p:sp>
        </p:grp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43400" y="3052445"/>
            <a:ext cx="1524000" cy="1362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7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7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7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7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7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7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7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7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7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57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7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7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7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77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77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7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7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7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7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7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7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7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7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7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4470" y="29210"/>
            <a:ext cx="11790045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4000" b="1"/>
              <a:t>5.德国入侵苏联</a:t>
            </a:r>
            <a:r>
              <a:rPr lang="zh-CN" sz="4000" b="1">
                <a:ea typeface="宋体" panose="02010600030101010101" pitchFamily="2" charset="-122"/>
              </a:rPr>
              <a:t>，苏德战争爆发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0370" y="1943100"/>
            <a:ext cx="5833745" cy="441198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3600" b="1">
                <a:ea typeface="宋体" panose="02010600030101010101" pitchFamily="2" charset="-122"/>
              </a:rPr>
              <a:t>1941年6月，德国集结了550多万大军，几千辆坦克和几千架飞机，在1500千米的战线上，向苏联发动突然进攻。仅几个月时间，德军便占领了大片苏联领土。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05105" y="1105535"/>
            <a:ext cx="44672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（1）时间及战况：</a:t>
            </a:r>
            <a:endParaRPr lang="zh-CN" sz="4000" b="1"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3675" y="1943100"/>
            <a:ext cx="5450205" cy="42837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88290" y="31750"/>
            <a:ext cx="1170241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altLang="en-US" sz="4000" b="1">
                <a:ea typeface="宋体" panose="02010600030101010101" pitchFamily="2" charset="-122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莫斯科战役发生在何时？战果如何？</a:t>
            </a:r>
            <a:endParaRPr lang="zh-CN" sz="4000" b="1">
              <a:ea typeface="宋体" panose="02010600030101010101" pitchFamily="2" charset="-122"/>
            </a:endParaRPr>
          </a:p>
          <a:p>
            <a:pPr indent="0"/>
            <a:r>
              <a:rPr lang="zh-CN" sz="4000" b="1">
                <a:ea typeface="宋体" panose="02010600030101010101" pitchFamily="2" charset="-122"/>
              </a:rPr>
              <a:t>          有什么意义？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9260" y="1535430"/>
            <a:ext cx="11421110" cy="191833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1941年10月，德军逼近莫斯科。苏联军民顽强抵抗，1942年4月赢得了莫斯科保卫战的胜利，粉碎了德军不可战胜的神话。</a:t>
            </a:r>
            <a:endParaRPr sz="3600" b="1"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9260" y="3830320"/>
            <a:ext cx="4742180" cy="2816225"/>
          </a:xfrm>
          <a:prstGeom prst="rect">
            <a:avLst/>
          </a:prstGeom>
        </p:spPr>
      </p:pic>
      <p:pic>
        <p:nvPicPr>
          <p:cNvPr id="17411" name="Picture 3" descr="m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1990" y="3699510"/>
            <a:ext cx="4831080" cy="29470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4470" y="29210"/>
            <a:ext cx="11790045" cy="891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4000" b="1"/>
              <a:t>6.第二次世界大战是怎样达到最大规模的？</a:t>
            </a:r>
            <a:endParaRPr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389255" y="920750"/>
            <a:ext cx="11421110" cy="191833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（1）1941年12月7日，日本偷袭美国海军基地珍珠港。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（2）1941年12月8日，美英对日宣战，德意也对美宣战。</a:t>
            </a:r>
            <a:endParaRPr sz="3600" b="1">
              <a:ea typeface="宋体" panose="02010600030101010101" pitchFamily="2" charset="-122"/>
            </a:endParaRPr>
          </a:p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（3）日本向东南亚地区发动了进攻。</a:t>
            </a:r>
            <a:endParaRPr sz="3600" b="1">
              <a:ea typeface="宋体" panose="02010600030101010101" pitchFamily="2" charset="-122"/>
            </a:endParaRPr>
          </a:p>
        </p:txBody>
      </p:sp>
      <p:grpSp>
        <p:nvGrpSpPr>
          <p:cNvPr id="20483" name="Group 3"/>
          <p:cNvGrpSpPr/>
          <p:nvPr/>
        </p:nvGrpSpPr>
        <p:grpSpPr>
          <a:xfrm>
            <a:off x="389255" y="3051810"/>
            <a:ext cx="10678795" cy="3584575"/>
            <a:chOff x="492" y="458"/>
            <a:chExt cx="4801" cy="2258"/>
          </a:xfrm>
        </p:grpSpPr>
        <p:sp>
          <p:nvSpPr>
            <p:cNvPr id="20484" name="Rectangle 4"/>
            <p:cNvSpPr/>
            <p:nvPr/>
          </p:nvSpPr>
          <p:spPr>
            <a:xfrm>
              <a:off x="1152" y="2478"/>
              <a:ext cx="1620" cy="23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36000" rIns="0" bIns="36000">
              <a:spAutoFit/>
            </a:bodyPr>
            <a:p>
              <a:pPr algn="ctr"/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charset="0"/>
                </a:rPr>
                <a:t>遭到袭击的珍珠港</a:t>
              </a:r>
              <a:endParaRPr lang="zh-CN" altLang="en-US" sz="2000" b="1" dirty="0">
                <a:solidFill>
                  <a:srgbClr val="FF0000"/>
                </a:solidFill>
                <a:latin typeface="Times New Roman" panose="02020603050405020304" charset="0"/>
              </a:endParaRPr>
            </a:p>
          </p:txBody>
        </p:sp>
        <p:pic>
          <p:nvPicPr>
            <p:cNvPr id="20485" name="Picture 5" descr="z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92" y="471"/>
              <a:ext cx="2853" cy="193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486" name="Picture 6" descr="declare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57" y="458"/>
              <a:ext cx="1725" cy="193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487" name="Rectangle 7"/>
            <p:cNvSpPr/>
            <p:nvPr/>
          </p:nvSpPr>
          <p:spPr>
            <a:xfrm>
              <a:off x="3559" y="2469"/>
              <a:ext cx="1734" cy="23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36000" rIns="0" bIns="36000">
              <a:spAutoFit/>
            </a:bodyPr>
            <a:p>
              <a:pPr algn="ctr"/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charset="0"/>
                </a:rPr>
                <a:t>罗斯福签署对日宣战书</a:t>
              </a:r>
              <a:endParaRPr lang="zh-CN" altLang="en-US" sz="2000" b="1" dirty="0">
                <a:solidFill>
                  <a:srgbClr val="FF0000"/>
                </a:solidFill>
                <a:latin typeface="Times New Roman" panose="02020603050405020304" charset="0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内容占位符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43510" y="489585"/>
            <a:ext cx="6403975" cy="48882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480" y="598805"/>
            <a:ext cx="5292725" cy="477964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4470" y="29210"/>
            <a:ext cx="11790045" cy="8115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sz="3600" b="1"/>
              <a:t>7.中国为世界反法西斯战争的胜利作出了哪些巨大的贡献？</a:t>
            </a:r>
            <a:endParaRPr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385445" y="1006475"/>
            <a:ext cx="11421110" cy="191833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中国在亚洲战场，牵制着大部分日本陆军成为二战的重要组成部分。为世界反法西斯战争的胜利作出了巨大的贡献。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5275" y="3417570"/>
            <a:ext cx="1160907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/>
              <a:t>整个抗日战争期间，中国（含国共两党）军队共进行大规模和较大规模的会战22次，重要战役200余次，大小战斗近20万次，总计歼灭日军150余万人（忽略了日军伤员治愈后重返战场的人数）、伪军118万人。战争结束时，接收投降日军128万余人，接收投降伪军146万余人。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85445" y="-16510"/>
            <a:ext cx="108115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二、反法西斯联盟的建立及战争形势的转折</a:t>
            </a:r>
            <a:endParaRPr lang="zh-CN" altLang="en-US"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385445" y="690245"/>
            <a:ext cx="11421110" cy="700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1. 反法西斯联盟的建立：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1015" y="1390650"/>
            <a:ext cx="11421110" cy="700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sz="3600" b="1">
                <a:ea typeface="宋体" panose="02010600030101010101" pitchFamily="2" charset="-122"/>
              </a:rPr>
              <a:t>）</a:t>
            </a:r>
            <a:r>
              <a:rPr sz="3600" b="1">
                <a:ea typeface="宋体" panose="02010600030101010101" pitchFamily="2" charset="-122"/>
              </a:rPr>
              <a:t>建立的</a:t>
            </a:r>
            <a:r>
              <a:rPr sz="3600" b="1">
                <a:ea typeface="宋体" panose="02010600030101010101" pitchFamily="2" charset="-122"/>
                <a:sym typeface="+mn-ea"/>
              </a:rPr>
              <a:t>背景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：</a:t>
            </a:r>
            <a:endParaRPr lang="zh-CN" sz="3600" b="1"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5445" y="2091055"/>
            <a:ext cx="11421110" cy="130937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法西斯国家的大肆侵略，激起世界各国人民的愤怒， 全世界反法西斯国家开始逐渐走向联合。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5445" y="3534410"/>
            <a:ext cx="82188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350"/>
            <a:r>
              <a:rPr lang="zh-CN" sz="3600" b="1">
                <a:ea typeface="宋体" panose="02010600030101010101" pitchFamily="2" charset="-122"/>
              </a:rPr>
              <a:t>（2）反法西斯联盟是怎样建立起来的？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385445" y="4179570"/>
            <a:ext cx="11421110" cy="258254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90000"/>
              </a:lnSpc>
            </a:pPr>
            <a:r>
              <a:rPr sz="3600" b="1">
                <a:ea typeface="宋体" panose="02010600030101010101" pitchFamily="2" charset="-122"/>
              </a:rPr>
              <a:t>1942年1月，美、英、苏、中等26个国家的代表在美国首都华盛顿签署《联合国家宣言》。签字国保证使用自己的全部军事和经济资源，对德、日、意及其仆从国作战，相互合作，决不单独同敌人停战议和。以后又有21个国家加入宣言。</a:t>
            </a:r>
            <a:endParaRPr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文本框 7"/>
          <p:cNvSpPr txBox="1"/>
          <p:nvPr/>
        </p:nvSpPr>
        <p:spPr>
          <a:xfrm>
            <a:off x="434975" y="313055"/>
            <a:ext cx="113576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350"/>
            <a:r>
              <a:rPr lang="zh-CN" sz="3600" b="1">
                <a:ea typeface="宋体" panose="02010600030101010101" pitchFamily="2" charset="-122"/>
              </a:rPr>
              <a:t>（3）世界反法西斯联盟的正式形成在何时？</a:t>
            </a:r>
            <a:endParaRPr lang="zh-CN" sz="3600" b="1">
              <a:ea typeface="宋体" panose="02010600030101010101" pitchFamily="2" charset="-122"/>
            </a:endParaRPr>
          </a:p>
          <a:p>
            <a:pPr indent="133350"/>
            <a:r>
              <a:rPr lang="zh-CN" sz="3600" b="1">
                <a:ea typeface="宋体" panose="02010600030101010101" pitchFamily="2" charset="-122"/>
              </a:rPr>
              <a:t>         形成的标志是什么？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475" y="1628775"/>
            <a:ext cx="11421110" cy="130937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sz="3600" b="1">
                <a:ea typeface="宋体" panose="02010600030101010101" pitchFamily="2" charset="-122"/>
              </a:rPr>
              <a:t>1942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en-US" altLang="zh-CN" sz="3600" b="1">
                <a:ea typeface="宋体" panose="02010600030101010101" pitchFamily="2" charset="-122"/>
              </a:rPr>
              <a:t>1</a:t>
            </a:r>
            <a:r>
              <a:rPr lang="zh-CN" altLang="en-US" sz="3600" b="1">
                <a:ea typeface="宋体" panose="02010600030101010101" pitchFamily="2" charset="-122"/>
              </a:rPr>
              <a:t>月   </a:t>
            </a:r>
            <a:r>
              <a:rPr sz="3600" b="1">
                <a:ea typeface="宋体" panose="02010600030101010101" pitchFamily="2" charset="-122"/>
              </a:rPr>
              <a:t>《联合国家宣言》的发表，标志着世界反</a:t>
            </a:r>
            <a:endParaRPr sz="3600" b="1"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                      法西斯联盟的正式形成。</a:t>
            </a:r>
            <a:endParaRPr sz="3600" b="1">
              <a:ea typeface="宋体" panose="02010600030101010101" pitchFamily="2" charset="-122"/>
            </a:endParaRPr>
          </a:p>
        </p:txBody>
      </p:sp>
      <p:pic>
        <p:nvPicPr>
          <p:cNvPr id="24578" name="Picture 2" descr="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2455" y="3302000"/>
            <a:ext cx="3992245" cy="321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图片 308" descr="highlight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5245" y="3302000"/>
            <a:ext cx="5561965" cy="32137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文本框 7"/>
          <p:cNvSpPr txBox="1"/>
          <p:nvPr/>
        </p:nvSpPr>
        <p:spPr>
          <a:xfrm>
            <a:off x="417195" y="213995"/>
            <a:ext cx="113576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33350"/>
            <a:r>
              <a:rPr lang="zh-CN" sz="4000" b="1">
                <a:ea typeface="宋体" panose="02010600030101010101" pitchFamily="2" charset="-122"/>
              </a:rPr>
              <a:t>（4）世界反法西斯联盟的正式形成有什么意义？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7195" y="1105535"/>
            <a:ext cx="11421110" cy="130937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ea typeface="宋体" panose="02010600030101010101" pitchFamily="2" charset="-122"/>
              </a:rPr>
              <a:t>各国为了一个共同的目标，相互支援，协同作战，逐渐扭转了战争的形势。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7830" y="2588895"/>
            <a:ext cx="11420475" cy="34766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/>
              <a:t>世界反法西斯联盟主要国家：</a:t>
            </a:r>
            <a:r>
              <a:rPr lang="zh-CN" altLang="en-US" sz="4000" b="1">
                <a:solidFill>
                  <a:srgbClr val="FF0000"/>
                </a:solidFill>
              </a:rPr>
              <a:t>美国、英国、苏联、中华民国</a:t>
            </a:r>
            <a:r>
              <a:rPr lang="zh-CN" altLang="en-US" sz="4000" b="1"/>
              <a:t>。 </a:t>
            </a:r>
            <a:endParaRPr lang="zh-CN" altLang="en-US" sz="4000" b="1"/>
          </a:p>
          <a:p>
            <a:pPr>
              <a:lnSpc>
                <a:spcPct val="110000"/>
              </a:lnSpc>
            </a:pPr>
            <a:r>
              <a:rPr lang="zh-CN" altLang="en-US" sz="4000" b="1"/>
              <a:t>其他盟国包括：</a:t>
            </a:r>
            <a:r>
              <a:rPr lang="zh-CN" altLang="en-US" sz="4000" b="1">
                <a:solidFill>
                  <a:srgbClr val="FF0000"/>
                </a:solidFill>
              </a:rPr>
              <a:t>法国、波兰、加拿大、澳大利亚、南斯拉夫、埃塞俄比亚、希腊、挪威、土耳其、荷兰、比利时等。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85445" y="161290"/>
            <a:ext cx="1142111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2.斯大林格勒保卫战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5445" y="861695"/>
            <a:ext cx="1101090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40000"/>
              </a:lnSpc>
            </a:pPr>
            <a:r>
              <a:rPr lang="zh-CN" sz="4000" b="1">
                <a:ea typeface="宋体" panose="02010600030101010101" pitchFamily="2" charset="-122"/>
              </a:rPr>
              <a:t>（1）斯大林格勒战役的起止时间是：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</a:rPr>
              <a:t></a:t>
            </a:r>
            <a:r>
              <a:rPr lang="zh-CN" sz="4000" b="1">
                <a:ea typeface="宋体" panose="02010600030101010101" pitchFamily="2" charset="-122"/>
              </a:rPr>
              <a:t>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r>
              <a:rPr lang="zh-CN" sz="4000" b="1">
                <a:ea typeface="宋体" panose="02010600030101010101" pitchFamily="2" charset="-122"/>
              </a:rPr>
              <a:t>交战双方：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</a:rPr>
              <a:t></a:t>
            </a:r>
            <a:r>
              <a:rPr lang="zh-CN" sz="4000" b="1">
                <a:ea typeface="宋体" panose="02010600030101010101" pitchFamily="2" charset="-122"/>
              </a:rPr>
              <a:t>（3）结果：（</a:t>
            </a:r>
            <a:r>
              <a:rPr lang="en-US" altLang="zh-CN" sz="4000" b="1">
                <a:ea typeface="宋体" panose="02010600030101010101" pitchFamily="2" charset="-122"/>
              </a:rPr>
              <a:t>4</a:t>
            </a:r>
            <a:r>
              <a:rPr lang="zh-CN" sz="4000" b="1">
                <a:ea typeface="宋体" panose="02010600030101010101" pitchFamily="2" charset="-122"/>
              </a:rPr>
              <a:t>）斯大林格勒保卫战的胜利有什么意义？</a:t>
            </a:r>
            <a:endParaRPr lang="zh-CN" altLang="en-US" sz="4000" b="1"/>
          </a:p>
        </p:txBody>
      </p:sp>
      <p:sp>
        <p:nvSpPr>
          <p:cNvPr id="58389" name="Rectangle 21"/>
          <p:cNvSpPr/>
          <p:nvPr/>
        </p:nvSpPr>
        <p:spPr>
          <a:xfrm>
            <a:off x="5146675" y="1764665"/>
            <a:ext cx="5904865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1942年7月---1943年2月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4282440" y="2750820"/>
            <a:ext cx="2948305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德国对苏联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3153410" y="3687445"/>
            <a:ext cx="3526155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苏军打败德军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774700" y="5261610"/>
            <a:ext cx="10910570" cy="132207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第二次世界大战的转折点。这次战役后，苏军连续进攻，扭转了苏德战场的形势。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9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2" name="矩形 1"/>
          <p:cNvSpPr/>
          <p:nvPr/>
        </p:nvSpPr>
        <p:spPr>
          <a:xfrm>
            <a:off x="6287135" y="442595"/>
            <a:ext cx="546671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sz="3600" b="1" dirty="0">
                <a:latin typeface="Arial" panose="020B0604020202020204" pitchFamily="34" charset="0"/>
              </a:rPr>
              <a:t>斯大林格勒战役是第二次世界大战东部战线的转折点，单从伤亡数字来看，该战役也是近代历史上最为血腥的战役，双方伤亡估计约200</a:t>
            </a:r>
            <a:r>
              <a:rPr 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万</a:t>
            </a:r>
            <a:r>
              <a:rPr sz="3600" b="1" dirty="0">
                <a:latin typeface="Arial" panose="020B0604020202020204" pitchFamily="34" charset="0"/>
              </a:rPr>
              <a:t>人，参与该场战役的人数也比历史上的其他战役都来的多，更以双方无视军事与平民分别而造成的伤亡著称。</a:t>
            </a:r>
            <a:endParaRPr sz="3600" b="1" dirty="0"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8775" y="442595"/>
            <a:ext cx="5927725" cy="58877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85445" y="161290"/>
            <a:ext cx="1142111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3.墨索里尼政府垮台意大利宣布无条件投降在何时？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58389" name="Rectangle 21"/>
          <p:cNvSpPr/>
          <p:nvPr/>
        </p:nvSpPr>
        <p:spPr>
          <a:xfrm>
            <a:off x="1000125" y="1037590"/>
            <a:ext cx="2964180" cy="70675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1943年9月</a:t>
            </a:r>
            <a:endParaRPr lang="zh-CN"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4130" y="2053590"/>
            <a:ext cx="8698230" cy="4467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9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85445" y="161290"/>
            <a:ext cx="382206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4.诺曼底登陆战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5750" y="1109345"/>
            <a:ext cx="11010900" cy="4276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7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（1）时    间：</a:t>
            </a:r>
            <a:endParaRPr lang="zh-CN" sz="40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7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）交战双方：</a:t>
            </a:r>
            <a:endParaRPr lang="zh-CN" sz="40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7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（3）结    果：（</a:t>
            </a:r>
            <a:r>
              <a:rPr lang="en-US" alt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4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）意    义：</a:t>
            </a:r>
            <a:endParaRPr lang="zh-CN" altLang="en-US"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8389" name="Rectangle 21"/>
          <p:cNvSpPr/>
          <p:nvPr/>
        </p:nvSpPr>
        <p:spPr>
          <a:xfrm>
            <a:off x="4207510" y="1434465"/>
            <a:ext cx="2948305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1944年 6月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4207510" y="2552700"/>
            <a:ext cx="5194300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美英盟军对德军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Rectangle 21"/>
          <p:cNvSpPr/>
          <p:nvPr/>
        </p:nvSpPr>
        <p:spPr>
          <a:xfrm>
            <a:off x="4207510" y="3489325"/>
            <a:ext cx="3526155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盟军成功登陆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774700" y="5261610"/>
            <a:ext cx="10910570" cy="132207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开辟了欧洲第二战场，德国陷入东西两个战场的夹击之中。攻克柏林指日可待。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9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405" y="775970"/>
            <a:ext cx="5595620" cy="530606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626360" y="1156335"/>
            <a:ext cx="1270635" cy="70675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</a:rPr>
              <a:t>英国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40200" y="3959860"/>
            <a:ext cx="1270635" cy="70675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FF0000"/>
                </a:solidFill>
              </a:rPr>
              <a:t>法国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7740" y="775335"/>
            <a:ext cx="5932170" cy="530669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85445" y="-16510"/>
            <a:ext cx="108115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三、雅尔塔会议及战争结束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5445" y="690245"/>
            <a:ext cx="382206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1.雅尔塔会议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4775" y="1343025"/>
            <a:ext cx="11191875" cy="44665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（1）召开背景：</a:t>
            </a:r>
            <a:endParaRPr lang="zh-CN" sz="36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50000"/>
              </a:lnSpc>
            </a:pPr>
            <a:endParaRPr lang="zh-CN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5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）召开时间：</a:t>
            </a:r>
            <a:endParaRPr lang="zh-CN" sz="36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7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（3）三国首脑：</a:t>
            </a:r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3662680" y="1458595"/>
            <a:ext cx="7534910" cy="156845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1945年，世界反法西斯战争形势发生根本转变。为协调盟军行动， 取得战争的最后胜利而召开。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58389" name="Rectangle 21"/>
          <p:cNvSpPr/>
          <p:nvPr/>
        </p:nvSpPr>
        <p:spPr>
          <a:xfrm>
            <a:off x="3662680" y="3253740"/>
            <a:ext cx="2948305" cy="64516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1945年2月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3662680" y="4187825"/>
            <a:ext cx="7952105" cy="64516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美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罗斯福、英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丘吉尔、苏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斯大林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8389" grpId="0" bldLvl="0" animBg="1"/>
      <p:bldP spid="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51205" y="271780"/>
            <a:ext cx="439420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（</a:t>
            </a:r>
            <a:r>
              <a:rPr lang="en-US" altLang="zh-CN" sz="4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4</a:t>
            </a:r>
            <a:r>
              <a:rPr lang="zh-CN" altLang="en-US" sz="44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）会议内容：</a:t>
            </a:r>
            <a:endParaRPr lang="zh-CN" altLang="en-US" sz="4400"/>
          </a:p>
        </p:txBody>
      </p:sp>
      <p:sp>
        <p:nvSpPr>
          <p:cNvPr id="3" name="Rectangle 21"/>
          <p:cNvSpPr/>
          <p:nvPr/>
        </p:nvSpPr>
        <p:spPr>
          <a:xfrm>
            <a:off x="1263015" y="1229360"/>
            <a:ext cx="10062210" cy="439991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会议决定彻底消灭德国法西斯主义，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战后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德国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由美、英、苏等国实行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分区占领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； 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决定战后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成立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联合国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；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苏联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承诺在欧洲战事结束后3个月内，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参加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对日作战</a:t>
            </a:r>
            <a:r>
              <a:rPr lang="zh-CN" sz="40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。</a:t>
            </a:r>
            <a:endParaRPr lang="zh-CN" sz="40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34975" y="104140"/>
            <a:ext cx="382206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2.波茨坦会议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9400" y="830580"/>
            <a:ext cx="1119187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8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（1）时  间：</a:t>
            </a:r>
            <a:endParaRPr lang="zh-CN" sz="40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8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</a:t>
            </a:r>
            <a:r>
              <a:rPr lang="en-US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）出席者：</a:t>
            </a:r>
            <a:endParaRPr lang="zh-CN" sz="4000" b="1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0">
              <a:lnSpc>
                <a:spcPct val="180000"/>
              </a:lnSpc>
            </a:pPr>
            <a:r>
              <a:rPr lang="zh-CN"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（3）内  容：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58389" name="Rectangle 21"/>
          <p:cNvSpPr/>
          <p:nvPr/>
        </p:nvSpPr>
        <p:spPr>
          <a:xfrm>
            <a:off x="3629660" y="1316990"/>
            <a:ext cx="2948305" cy="64516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1945年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7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月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3629660" y="2287905"/>
            <a:ext cx="7952105" cy="64516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美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罗斯福、英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丘吉尔、苏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斯大林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434975" y="4386580"/>
            <a:ext cx="11349990" cy="164147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重申了雅尔塔会议关于处理德国的精神；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并以中、美、英三国的名义发表了敦促日本投降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9" grpId="0" bldLvl="0" animBg="1"/>
      <p:bldP spid="7" grpId="0" bldLvl="0" animBg="1"/>
      <p:bldP spid="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34975" y="104140"/>
            <a:ext cx="697674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sz="4000" b="1">
                <a:ea typeface="宋体" panose="02010600030101010101" pitchFamily="2" charset="-122"/>
              </a:rPr>
              <a:t>3. </a:t>
            </a:r>
            <a:r>
              <a:rPr sz="4000" b="1">
                <a:ea typeface="宋体" panose="02010600030101010101" pitchFamily="2" charset="-122"/>
              </a:rPr>
              <a:t>欧洲战事是怎样结束的？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421005" y="1000125"/>
            <a:ext cx="11349990" cy="164147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（1）1945年春，苏军与英、美军队分别从东西两面进 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         入德国本土作战。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Rectangle 21"/>
          <p:cNvSpPr/>
          <p:nvPr/>
        </p:nvSpPr>
        <p:spPr>
          <a:xfrm>
            <a:off x="434975" y="3010535"/>
            <a:ext cx="11349990" cy="164147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2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）1945年5月8日，德国正式签署无条件投降书，欧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         洲战事结束。</a:t>
            </a:r>
            <a:endParaRPr lang="zh-CN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1445260" y="405130"/>
          <a:ext cx="9284970" cy="6033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7496175" imgH="6029325" progId="Paint.Picture">
                  <p:embed/>
                </p:oleObj>
              </mc:Choice>
              <mc:Fallback>
                <p:oleObj name="" r:id="rId1" imgW="7496175" imgH="602932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45260" y="405130"/>
                        <a:ext cx="9284970" cy="60337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1" name="Oval 4"/>
          <p:cNvSpPr/>
          <p:nvPr/>
        </p:nvSpPr>
        <p:spPr>
          <a:xfrm>
            <a:off x="7075488" y="5459413"/>
            <a:ext cx="53975" cy="53975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2" name="Oval 5"/>
          <p:cNvSpPr/>
          <p:nvPr/>
        </p:nvSpPr>
        <p:spPr>
          <a:xfrm>
            <a:off x="8382000" y="2379663"/>
            <a:ext cx="53975" cy="53975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3" name="AutoShape 6"/>
          <p:cNvSpPr/>
          <p:nvPr/>
        </p:nvSpPr>
        <p:spPr>
          <a:xfrm>
            <a:off x="7023100" y="5314950"/>
            <a:ext cx="288925" cy="360363"/>
          </a:xfrm>
          <a:prstGeom prst="irregularSeal1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1"/>
          <a:p>
            <a:pPr algn="ctr"/>
            <a:endParaRPr lang="en-US" altLang="zh-CN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12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37894" name="AutoShape 7"/>
          <p:cNvSpPr/>
          <p:nvPr/>
        </p:nvSpPr>
        <p:spPr>
          <a:xfrm>
            <a:off x="8248650" y="2217738"/>
            <a:ext cx="288925" cy="360362"/>
          </a:xfrm>
          <a:prstGeom prst="irregularSeal1">
            <a:avLst/>
          </a:prstGeom>
          <a:gradFill rotWithShape="1">
            <a:gsLst>
              <a:gs pos="0">
                <a:srgbClr val="FF0000"/>
              </a:gs>
              <a:gs pos="100000">
                <a:srgbClr val="760000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1"/>
          <a:p>
            <a:pPr algn="ctr"/>
            <a:endParaRPr lang="en-US" altLang="zh-CN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12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37895" name="WordArt 8"/>
          <p:cNvSpPr>
            <a:spLocks noTextEdit="1"/>
          </p:cNvSpPr>
          <p:nvPr/>
        </p:nvSpPr>
        <p:spPr>
          <a:xfrm>
            <a:off x="6951663" y="5530850"/>
            <a:ext cx="431800" cy="1079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阿拉曼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896" name="WordArt 9"/>
          <p:cNvSpPr>
            <a:spLocks noTextEdit="1"/>
          </p:cNvSpPr>
          <p:nvPr/>
        </p:nvSpPr>
        <p:spPr>
          <a:xfrm>
            <a:off x="8104188" y="2459038"/>
            <a:ext cx="647700" cy="1793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斯大林格勒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897" name="Rectangle 10"/>
          <p:cNvSpPr/>
          <p:nvPr/>
        </p:nvSpPr>
        <p:spPr>
          <a:xfrm>
            <a:off x="7240588" y="5243513"/>
            <a:ext cx="13830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1942.10~11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37898" name="Rectangle 11"/>
          <p:cNvSpPr/>
          <p:nvPr/>
        </p:nvSpPr>
        <p:spPr>
          <a:xfrm>
            <a:off x="7527925" y="1930400"/>
            <a:ext cx="17132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1942.7~1943.2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grpSp>
        <p:nvGrpSpPr>
          <p:cNvPr id="37899" name="Group 12"/>
          <p:cNvGrpSpPr/>
          <p:nvPr/>
        </p:nvGrpSpPr>
        <p:grpSpPr>
          <a:xfrm>
            <a:off x="5151438" y="3441700"/>
            <a:ext cx="215900" cy="288925"/>
            <a:chOff x="0" y="0"/>
            <a:chExt cx="136" cy="182"/>
          </a:xfrm>
        </p:grpSpPr>
        <p:sp>
          <p:nvSpPr>
            <p:cNvPr id="37911" name="Rectangle 13"/>
            <p:cNvSpPr/>
            <p:nvPr/>
          </p:nvSpPr>
          <p:spPr>
            <a:xfrm>
              <a:off x="0" y="0"/>
              <a:ext cx="136" cy="91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7912" name="Line 14"/>
            <p:cNvSpPr/>
            <p:nvPr/>
          </p:nvSpPr>
          <p:spPr>
            <a:xfrm>
              <a:off x="0" y="0"/>
              <a:ext cx="0" cy="18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900" name="Rectangle 15"/>
          <p:cNvSpPr/>
          <p:nvPr/>
        </p:nvSpPr>
        <p:spPr>
          <a:xfrm>
            <a:off x="5222875" y="3586163"/>
            <a:ext cx="10096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1943.9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37901" name="AutoShape 16"/>
          <p:cNvSpPr/>
          <p:nvPr/>
        </p:nvSpPr>
        <p:spPr>
          <a:xfrm>
            <a:off x="3567113" y="2146300"/>
            <a:ext cx="1008062" cy="360363"/>
          </a:xfrm>
          <a:prstGeom prst="irregularSeal1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1"/>
          <a:p>
            <a:pPr algn="ctr"/>
            <a:endParaRPr lang="en-US" altLang="zh-CN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sz="12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37902" name="WordArt 17"/>
          <p:cNvSpPr>
            <a:spLocks noTextEdit="1"/>
          </p:cNvSpPr>
          <p:nvPr/>
        </p:nvSpPr>
        <p:spPr>
          <a:xfrm>
            <a:off x="3063875" y="1785938"/>
            <a:ext cx="792163" cy="5048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诺曼底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903" name="Rectangle 18"/>
          <p:cNvSpPr/>
          <p:nvPr/>
        </p:nvSpPr>
        <p:spPr>
          <a:xfrm>
            <a:off x="3495675" y="2506663"/>
            <a:ext cx="11417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1944.6~7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58387" name="Text Box 19"/>
          <p:cNvSpPr txBox="1"/>
          <p:nvPr/>
        </p:nvSpPr>
        <p:spPr>
          <a:xfrm>
            <a:off x="2479675" y="1430020"/>
            <a:ext cx="2520950" cy="645160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华文行楷" pitchFamily="2" charset="-122"/>
              </a:rPr>
              <a:t>诺曼底登陆                                                                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58388" name="Oval 20"/>
          <p:cNvSpPr/>
          <p:nvPr/>
        </p:nvSpPr>
        <p:spPr>
          <a:xfrm>
            <a:off x="6088063" y="850900"/>
            <a:ext cx="2808287" cy="2305050"/>
          </a:xfrm>
          <a:prstGeom prst="ellipse">
            <a:avLst/>
          </a:prstGeom>
          <a:solidFill>
            <a:schemeClr val="bg1">
              <a:alpha val="34117"/>
            </a:schemeClr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90" name="Oval 22"/>
          <p:cNvSpPr/>
          <p:nvPr/>
        </p:nvSpPr>
        <p:spPr>
          <a:xfrm>
            <a:off x="3279775" y="1570038"/>
            <a:ext cx="2087563" cy="2305050"/>
          </a:xfrm>
          <a:prstGeom prst="ellipse">
            <a:avLst/>
          </a:prstGeom>
          <a:solidFill>
            <a:schemeClr val="bg1">
              <a:alpha val="34117"/>
            </a:schemeClr>
          </a:solidFill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91" name="Rectangle 23"/>
          <p:cNvSpPr/>
          <p:nvPr/>
        </p:nvSpPr>
        <p:spPr>
          <a:xfrm>
            <a:off x="3495358" y="4109085"/>
            <a:ext cx="5643562" cy="9810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p>
            <a:r>
              <a:rPr lang="zh-CN" altLang="en-US" sz="3000" b="1" dirty="0">
                <a:solidFill>
                  <a:srgbClr val="0000CC"/>
                </a:solidFill>
                <a:latin typeface="Verdana" panose="020B0604030504040204" pitchFamily="34" charset="0"/>
                <a:ea typeface="黑体" panose="02010600030101010101" pitchFamily="49" charset="-122"/>
              </a:rPr>
              <a:t>使德国处于东西两面夹击的局面。</a:t>
            </a:r>
            <a:endParaRPr lang="zh-CN" altLang="en-US" sz="3000" b="1" dirty="0">
              <a:solidFill>
                <a:srgbClr val="0000CC"/>
              </a:solidFill>
              <a:latin typeface="Verdana" panose="020B0604030504040204" pitchFamily="34" charset="0"/>
            </a:endParaRPr>
          </a:p>
        </p:txBody>
      </p:sp>
      <p:sp>
        <p:nvSpPr>
          <p:cNvPr id="58392" name="AutoShape 24"/>
          <p:cNvSpPr/>
          <p:nvPr/>
        </p:nvSpPr>
        <p:spPr>
          <a:xfrm>
            <a:off x="3063875" y="2298700"/>
            <a:ext cx="1800225" cy="401320"/>
          </a:xfrm>
          <a:prstGeom prst="rightArrow">
            <a:avLst>
              <a:gd name="adj1" fmla="val 50000"/>
              <a:gd name="adj2" fmla="val 780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393" name="AutoShape 25"/>
          <p:cNvSpPr/>
          <p:nvPr/>
        </p:nvSpPr>
        <p:spPr>
          <a:xfrm>
            <a:off x="6663055" y="2291080"/>
            <a:ext cx="2089150" cy="360045"/>
          </a:xfrm>
          <a:prstGeom prst="leftArrow">
            <a:avLst>
              <a:gd name="adj1" fmla="val 50000"/>
              <a:gd name="adj2" fmla="val 90549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655" y="1930400"/>
            <a:ext cx="927735" cy="10483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8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8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 bldLvl="0" animBg="1"/>
      <p:bldP spid="58388" grpId="0" bldLvl="0" animBg="1"/>
      <p:bldP spid="58390" grpId="0" bldLvl="0" animBg="1"/>
      <p:bldP spid="58391" grpId="0" bldLvl="0" animBg="1"/>
      <p:bldP spid="58392" grpId="0" bldLvl="0" animBg="1"/>
      <p:bldP spid="58393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34975" y="104140"/>
            <a:ext cx="1104011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4.第二次世界大战是怎样取得最终的胜利的？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2" name="Rectangle 21"/>
          <p:cNvSpPr/>
          <p:nvPr/>
        </p:nvSpPr>
        <p:spPr>
          <a:xfrm>
            <a:off x="223520" y="1127125"/>
            <a:ext cx="1154747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（1）1945年8月上旬，美国在日本投下两枚原子弹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Rectangle 21"/>
          <p:cNvSpPr/>
          <p:nvPr/>
        </p:nvSpPr>
        <p:spPr>
          <a:xfrm>
            <a:off x="223520" y="2014220"/>
            <a:ext cx="11547475" cy="13093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（2）1945年8月，苏联出兵中国东北和朝鲜，参加对日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        作战。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223520" y="3735070"/>
            <a:ext cx="1154747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（3）1945年8月15日， 日本法西斯宣布无条件投降。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223520" y="4779010"/>
            <a:ext cx="11547475" cy="13093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（4）1945年9月2日，日本正式签署投降书。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         第二次世界大战结束。</a:t>
            </a:r>
            <a:endParaRPr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5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Picture 2" descr="亚太战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3135" y="195580"/>
            <a:ext cx="10285095" cy="60007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4532630" y="1301433"/>
            <a:ext cx="936625" cy="1077912"/>
            <a:chOff x="-52" y="0"/>
            <a:chExt cx="590" cy="543"/>
          </a:xfrm>
        </p:grpSpPr>
        <p:sp>
          <p:nvSpPr>
            <p:cNvPr id="35844" name="AutoShape 4"/>
            <p:cNvSpPr>
              <a:spLocks noChangeArrowheads="1"/>
            </p:cNvSpPr>
            <p:nvPr/>
          </p:nvSpPr>
          <p:spPr bwMode="auto">
            <a:xfrm>
              <a:off x="-52" y="0"/>
              <a:ext cx="590" cy="271"/>
            </a:xfrm>
            <a:prstGeom prst="wedgeRectCallout">
              <a:avLst>
                <a:gd name="adj1" fmla="val -24917"/>
                <a:gd name="adj2" fmla="val 117898"/>
              </a:avLst>
            </a:prstGeom>
            <a:solidFill>
              <a:schemeClr val="tx1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808080"/>
                    </a:outerShdw>
                  </a:effectLst>
                  <a:uLnTx/>
                  <a:uFillTx/>
                  <a:latin typeface="Calibri" panose="020F0502020204030204" pitchFamily="34" charset="0"/>
                  <a:ea typeface="隶书" pitchFamily="49" charset="-122"/>
                  <a:cs typeface="+mn-cs"/>
                </a:rPr>
                <a:t>广岛</a:t>
              </a: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uLnTx/>
                <a:uFillTx/>
                <a:latin typeface="Calibri" panose="020F0502020204030204" pitchFamily="34" charset="0"/>
                <a:ea typeface="隶书" pitchFamily="49" charset="-122"/>
                <a:cs typeface="+mn-cs"/>
              </a:endParaRPr>
            </a:p>
          </p:txBody>
        </p:sp>
        <p:pic>
          <p:nvPicPr>
            <p:cNvPr id="40971" name="Picture 5" descr="huo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" y="362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Group 6"/>
          <p:cNvGrpSpPr/>
          <p:nvPr/>
        </p:nvGrpSpPr>
        <p:grpSpPr>
          <a:xfrm>
            <a:off x="4041775" y="2216150"/>
            <a:ext cx="914400" cy="1081088"/>
            <a:chOff x="0" y="0"/>
            <a:chExt cx="576" cy="499"/>
          </a:xfrm>
        </p:grpSpPr>
        <p:sp>
          <p:nvSpPr>
            <p:cNvPr id="35847" name="AutoShape 7"/>
            <p:cNvSpPr>
              <a:spLocks noChangeArrowheads="1"/>
            </p:cNvSpPr>
            <p:nvPr/>
          </p:nvSpPr>
          <p:spPr bwMode="auto">
            <a:xfrm>
              <a:off x="0" y="227"/>
              <a:ext cx="576" cy="272"/>
            </a:xfrm>
            <a:prstGeom prst="wedgeRectCallout">
              <a:avLst>
                <a:gd name="adj1" fmla="val 2778"/>
                <a:gd name="adj2" fmla="val -131250"/>
              </a:avLst>
            </a:prstGeom>
            <a:solidFill>
              <a:schemeClr val="tx1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808080"/>
                    </a:outerShdw>
                  </a:effectLst>
                  <a:uLnTx/>
                  <a:uFillTx/>
                  <a:latin typeface="Calibri" panose="020F0502020204030204" pitchFamily="34" charset="0"/>
                  <a:ea typeface="隶书" pitchFamily="49" charset="-122"/>
                  <a:cs typeface="+mn-cs"/>
                </a:rPr>
                <a:t>长崎</a:t>
              </a: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uLnTx/>
                <a:uFillTx/>
                <a:latin typeface="Calibri" panose="020F0502020204030204" pitchFamily="34" charset="0"/>
                <a:ea typeface="隶书" pitchFamily="49" charset="-122"/>
                <a:cs typeface="+mn-cs"/>
              </a:endParaRPr>
            </a:p>
          </p:txBody>
        </p:sp>
        <p:pic>
          <p:nvPicPr>
            <p:cNvPr id="40969" name="Picture 8" descr="huo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6" y="0"/>
              <a:ext cx="181" cy="18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5849" name="AutoShape 9"/>
          <p:cNvSpPr>
            <a:spLocks noChangeArrowheads="1"/>
          </p:cNvSpPr>
          <p:nvPr/>
        </p:nvSpPr>
        <p:spPr bwMode="auto">
          <a:xfrm>
            <a:off x="5192713" y="2019935"/>
            <a:ext cx="2667000" cy="1541463"/>
          </a:xfrm>
          <a:prstGeom prst="irregularSeal1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n-cs"/>
              </a:rPr>
              <a:t>日本投降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0030101010101" pitchFamily="49" charset="-122"/>
              <a:ea typeface="黑体" panose="0201060003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50" name="Text Box 10"/>
          <p:cNvSpPr txBox="1"/>
          <p:nvPr/>
        </p:nvSpPr>
        <p:spPr>
          <a:xfrm>
            <a:off x="5354955" y="3041650"/>
            <a:ext cx="4185920" cy="1124585"/>
          </a:xfrm>
          <a:prstGeom prst="rect">
            <a:avLst/>
          </a:prstGeom>
          <a:solidFill>
            <a:srgbClr val="0066FF"/>
          </a:solidFill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1945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年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9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月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日，日本正式签订投降书，二战结束。</a:t>
            </a:r>
            <a:endParaRPr lang="zh-CN" altLang="en-US" sz="2800" b="1" dirty="0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 bldLvl="0" animBg="1"/>
      <p:bldP spid="35850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34975" y="104140"/>
            <a:ext cx="1104011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5.第二次世界大战有哪些危害？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421005" y="1000125"/>
            <a:ext cx="11349990" cy="5605780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第二次世界大战是由法西斯德国、意大利和日本发动的历史上最大的战争。战争从1939年9月开始，一直到1945年9月结束。全世界共有61个国家、80%以上的人口卷入了这场战争。第二次世界大战是人类历史上规模最大的军事冲突，其特点是军事行动规模巨大，军事生产空前发展，人员物资损失惨重，参战人口达17亿。二战是历史上破坏性最大的一次战争。据不完全统计，仅在欧洲，战争造成的经济损失即达2600亿美元（按当时的价值），共有5000余万人丧生。</a:t>
            </a:r>
            <a:endParaRPr lang="zh-CN" sz="32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34975" y="104140"/>
            <a:ext cx="1104011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sz="4000" b="1">
                <a:ea typeface="宋体" panose="02010600030101010101" pitchFamily="2" charset="-122"/>
              </a:rPr>
              <a:t>6.第二次世界大战的胜利有什么影响？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231140" y="1057910"/>
            <a:ext cx="11729720" cy="540829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第二次世界大战是人类历史上规模空前的战争，世界上大部分地区和人口卷入其中。</a:t>
            </a:r>
            <a:endParaRPr lang="zh-CN" sz="36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第二次世界大战的胜利，彻底粉碎了法西斯主义和军国主义通过战争称霸世界的野心，彻底结束了列强通过争夺殖民地瓜分世界的历史，促进了世界殖民体系的瓦解，对维护世界和平、促进共同发展产生了重大而深远的影响。</a:t>
            </a:r>
            <a:endParaRPr lang="zh-CN" sz="36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p>
            <a:r>
              <a:rPr lang="zh-CN" altLang="en-US" b="1"/>
              <a:t>【互学探究】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168910" y="948055"/>
            <a:ext cx="114325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en-US" sz="4000" b="1">
                <a:ea typeface="宋体" panose="02010600030101010101" pitchFamily="2" charset="-122"/>
              </a:rPr>
              <a:t>1.</a:t>
            </a:r>
            <a:r>
              <a:rPr sz="4000" b="1">
                <a:ea typeface="宋体" panose="02010600030101010101" pitchFamily="2" charset="-122"/>
              </a:rPr>
              <a:t>人类应该从第二次世界大战中吸取哪些的教训？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7505" y="2146935"/>
            <a:ext cx="11476355" cy="378460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1、警惕法西斯势力抬头，对法西斯主义绝不能姑</a:t>
            </a:r>
            <a:endParaRPr sz="40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     息养奸 ；</a:t>
            </a:r>
            <a:endParaRPr sz="40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2、建立相对合理，公正、平等的国际秩序，和平</a:t>
            </a:r>
            <a:endParaRPr sz="40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     共处是国与国之间关系的准则；</a:t>
            </a:r>
            <a:endParaRPr sz="40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3、处理好经济纠纷，加强国际合作，求得共同发</a:t>
            </a:r>
            <a:endParaRPr sz="4000" b="1"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sz="4000" b="1">
                <a:sym typeface="+mn-ea"/>
              </a:rPr>
              <a:t>     展，防止其引发战争</a:t>
            </a:r>
            <a:r>
              <a:rPr lang="zh-CN" sz="4000" b="1">
                <a:ea typeface="宋体" panose="02010600030101010101" pitchFamily="2" charset="-122"/>
                <a:sym typeface="+mn-ea"/>
              </a:rPr>
              <a:t>。</a:t>
            </a:r>
            <a:endParaRPr lang="zh-CN" sz="4000" b="1"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0260" y="34925"/>
            <a:ext cx="3444875" cy="9131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p>
            <a:r>
              <a:rPr lang="zh-CN" altLang="en-US" b="1"/>
              <a:t>【互学探究】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168910" y="948055"/>
            <a:ext cx="1143254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en-US" sz="4000" b="1">
                <a:ea typeface="宋体" panose="02010600030101010101" pitchFamily="2" charset="-122"/>
              </a:rPr>
              <a:t>2.  </a:t>
            </a:r>
            <a:r>
              <a:rPr sz="4000" b="1">
                <a:ea typeface="宋体" panose="02010600030101010101" pitchFamily="2" charset="-122"/>
              </a:rPr>
              <a:t>二战中法西斯国家非常猖狂，反法西斯国家为  </a:t>
            </a:r>
            <a:endParaRPr sz="4000" b="1">
              <a:ea typeface="宋体" panose="02010600030101010101" pitchFamily="2" charset="-122"/>
            </a:endParaRPr>
          </a:p>
          <a:p>
            <a:pPr indent="152400"/>
            <a:r>
              <a:rPr sz="4000" b="1">
                <a:ea typeface="宋体" panose="02010600030101010101" pitchFamily="2" charset="-122"/>
              </a:rPr>
              <a:t>     什么最后能够胜利 ？</a:t>
            </a:r>
            <a:endParaRPr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8910" y="2411095"/>
            <a:ext cx="11476355" cy="329184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p>
            <a:pPr algn="l">
              <a:lnSpc>
                <a:spcPct val="190000"/>
              </a:lnSpc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①世界反法西斯战争是正义的；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10000"/>
              </a:lnSpc>
            </a:pP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②团结就是力量，国际反法西斯联盟的成立是取得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10000"/>
              </a:lnSpc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   战争胜利的根本原因。</a:t>
            </a:r>
            <a:endParaRPr lang="zh-CN" sz="4000" b="1"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-39370" y="34925"/>
            <a:ext cx="11922760" cy="717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/>
              <a:t>                           </a:t>
            </a:r>
            <a:endParaRPr lang="zh-CN" altLang="en-US" sz="3600"/>
          </a:p>
          <a:p>
            <a:endParaRPr lang="zh-CN" altLang="en-US" sz="3600"/>
          </a:p>
          <a:p>
            <a:pPr>
              <a:lnSpc>
                <a:spcPct val="140000"/>
              </a:lnSpc>
            </a:pPr>
            <a:r>
              <a:rPr lang="zh-CN" altLang="en-US" sz="3600" b="1"/>
              <a:t> 1939年9月  德国突袭波兰，英法对德宣战二战全面爆发。</a:t>
            </a:r>
            <a:endParaRPr lang="zh-CN" altLang="en-US" sz="3600" b="1"/>
          </a:p>
          <a:p>
            <a:pPr>
              <a:lnSpc>
                <a:spcPct val="140000"/>
              </a:lnSpc>
            </a:pPr>
            <a:r>
              <a:rPr lang="zh-CN" altLang="en-US" sz="3600" b="1"/>
              <a:t> </a:t>
            </a:r>
            <a:r>
              <a:rPr lang="zh-CN" altLang="en-US" sz="3600" b="1">
                <a:solidFill>
                  <a:srgbClr val="002060"/>
                </a:solidFill>
              </a:rPr>
              <a:t>1940年4月  德国先后进攻北欧和西欧国家。</a:t>
            </a:r>
            <a:endParaRPr lang="zh-CN" altLang="en-US" sz="3600" b="1">
              <a:solidFill>
                <a:srgbClr val="00206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sz="3600" b="1"/>
              <a:t> </a:t>
            </a:r>
            <a:r>
              <a:rPr lang="zh-CN" altLang="en-US" sz="3600" b="1">
                <a:sym typeface="+mn-ea"/>
              </a:rPr>
              <a:t>1940年</a:t>
            </a:r>
            <a:r>
              <a:rPr lang="en-US" altLang="zh-CN" sz="3600" b="1">
                <a:sym typeface="+mn-ea"/>
              </a:rPr>
              <a:t>5</a:t>
            </a:r>
            <a:r>
              <a:rPr lang="zh-CN" altLang="en-US" sz="3600" b="1">
                <a:ea typeface="宋体" panose="02010600030101010101" pitchFamily="2" charset="-122"/>
                <a:sym typeface="+mn-ea"/>
              </a:rPr>
              <a:t>月  </a:t>
            </a:r>
            <a:r>
              <a:rPr lang="zh-CN" altLang="en-US" sz="3600" b="1">
                <a:sym typeface="+mn-ea"/>
              </a:rPr>
              <a:t>德国进攻</a:t>
            </a:r>
            <a:r>
              <a:rPr lang="zh-CN" altLang="en-US" sz="3600" b="1"/>
              <a:t>法国6个星期法国就被打败。</a:t>
            </a:r>
            <a:endParaRPr lang="zh-CN" altLang="en-US" sz="3600" b="1"/>
          </a:p>
          <a:p>
            <a:pPr>
              <a:lnSpc>
                <a:spcPct val="140000"/>
              </a:lnSpc>
            </a:pPr>
            <a:r>
              <a:rPr lang="zh-CN" altLang="en-US" sz="3600" b="1"/>
              <a:t> </a:t>
            </a:r>
            <a:r>
              <a:rPr lang="zh-CN" altLang="en-US" sz="3600" b="1">
                <a:solidFill>
                  <a:srgbClr val="002060"/>
                </a:solidFill>
              </a:rPr>
              <a:t>1940年7月  德国对英国实施了猛烈的轰炸。</a:t>
            </a:r>
            <a:endParaRPr lang="zh-CN" altLang="en-US" sz="3600" b="1"/>
          </a:p>
          <a:p>
            <a:pPr>
              <a:lnSpc>
                <a:spcPct val="140000"/>
              </a:lnSpc>
            </a:pPr>
            <a:r>
              <a:rPr lang="zh-CN" altLang="en-US" sz="3600" b="1"/>
              <a:t> 1941年6月  德军突袭苏联，苏德战争爆发。</a:t>
            </a:r>
            <a:endParaRPr lang="zh-CN" altLang="en-US" sz="3600" b="1"/>
          </a:p>
          <a:p>
            <a:pPr>
              <a:lnSpc>
                <a:spcPct val="140000"/>
              </a:lnSpc>
            </a:pPr>
            <a:r>
              <a:rPr lang="zh-CN" altLang="en-US" sz="3600" b="1"/>
              <a:t> </a:t>
            </a:r>
            <a:r>
              <a:rPr lang="zh-CN" altLang="en-US" sz="3600" b="1">
                <a:solidFill>
                  <a:srgbClr val="0070C0"/>
                </a:solidFill>
                <a:latin typeface="+mn-ea"/>
                <a:ea typeface="仿宋_GB2312" panose="02010609030101010101" charset="-122"/>
                <a:cs typeface="+mn-ea"/>
              </a:rPr>
              <a:t>1941年</a:t>
            </a:r>
            <a:r>
              <a:rPr lang="zh-CN" altLang="en-US" sz="3200" b="1">
                <a:solidFill>
                  <a:srgbClr val="0070C0"/>
                </a:solidFill>
                <a:latin typeface="+mn-ea"/>
                <a:ea typeface="仿宋_GB2312" panose="02010609030101010101" charset="-122"/>
                <a:cs typeface="+mn-ea"/>
              </a:rPr>
              <a:t>10月 </a:t>
            </a:r>
            <a:r>
              <a:rPr lang="zh-CN" altLang="en-US" sz="3600" b="1">
                <a:solidFill>
                  <a:srgbClr val="0070C0"/>
                </a:solidFill>
                <a:latin typeface="+mn-ea"/>
                <a:cs typeface="+mn-ea"/>
              </a:rPr>
              <a:t>苏联组织莫斯科保卫战，最终赢得胜利，粉</a:t>
            </a:r>
            <a:endParaRPr lang="zh-CN" altLang="en-US" sz="3600" b="1">
              <a:solidFill>
                <a:srgbClr val="0070C0"/>
              </a:solidFill>
              <a:latin typeface="+mn-ea"/>
              <a:cs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solidFill>
                  <a:srgbClr val="0070C0"/>
                </a:solidFill>
                <a:latin typeface="+mn-ea"/>
                <a:cs typeface="+mn-ea"/>
              </a:rPr>
              <a:t>                     碎了德军不可战胜的神话。</a:t>
            </a:r>
            <a:endParaRPr lang="zh-CN" altLang="en-US" sz="3600">
              <a:solidFill>
                <a:srgbClr val="0070C0"/>
              </a:solidFill>
            </a:endParaRPr>
          </a:p>
          <a:p>
            <a:endParaRPr lang="zh-CN" altLang="en-US" sz="3600">
              <a:solidFill>
                <a:srgbClr val="0070C0"/>
              </a:solidFill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3515360" y="199390"/>
            <a:ext cx="3444875" cy="9131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【要点回顾】</a:t>
            </a:r>
            <a:endParaRPr lang="zh-CN" altLang="en-US" b="1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00660" y="474980"/>
            <a:ext cx="11856720" cy="6292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1941年12月7日	日军偷袭珍珠港　二战达到最大规模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1942年1月 《联合国家宣言》签署，反法西斯联盟的形成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1942年7月--1943年2月 斯大林格勒保卫战二战的转折点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1943年9月 墨索里尼政府垮台，意大利宣布无条件投降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1944年6月 美、英盟军成功登陆法国诺曼底，开辟了欧洲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         第二战场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1945年2月 美、英、苏三国首脑罗斯福、丘吉尔、斯大林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3600" b="1">
                <a:latin typeface="仿宋_GB2312" panose="02010609030101010101" charset="-122"/>
                <a:ea typeface="仿宋_GB2312" panose="02010609030101010101" charset="-122"/>
                <a:cs typeface="仿宋_GB2312" panose="02010609030101010101" charset="-122"/>
                <a:sym typeface="+mn-ea"/>
              </a:rPr>
              <a:t>          雅尔塔召开会议</a:t>
            </a:r>
            <a:endParaRPr lang="zh-CN" altLang="en-US" sz="3600" b="1">
              <a:latin typeface="仿宋_GB2312" panose="02010609030101010101" charset="-122"/>
              <a:ea typeface="仿宋_GB2312" panose="02010609030101010101" charset="-122"/>
              <a:cs typeface="仿宋_GB2312" panose="02010609030101010101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17805" y="380365"/>
            <a:ext cx="11608435" cy="6073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80000"/>
              </a:lnSpc>
            </a:pPr>
            <a:r>
              <a:rPr lang="zh-CN" altLang="en-US" sz="3600" b="1"/>
              <a:t>1945年5月8日 德国签署投降书　欧洲战事结束</a:t>
            </a:r>
            <a:endParaRPr lang="zh-CN" altLang="en-US" sz="3600" b="1"/>
          </a:p>
          <a:p>
            <a:pPr>
              <a:lnSpc>
                <a:spcPct val="180000"/>
              </a:lnSpc>
            </a:pPr>
            <a:r>
              <a:rPr lang="zh-CN" altLang="en-US" sz="3600" b="1"/>
              <a:t>1945年7月	  美、英、苏三国首脑在波茨坦召开会议</a:t>
            </a:r>
            <a:endParaRPr lang="zh-CN" altLang="en-US" sz="3600" b="1"/>
          </a:p>
          <a:p>
            <a:pPr>
              <a:lnSpc>
                <a:spcPct val="180000"/>
              </a:lnSpc>
            </a:pPr>
            <a:r>
              <a:rPr lang="zh-CN" altLang="en-US" sz="3600" b="1"/>
              <a:t>1945年8月上旬	美国在日本投下两枚原子弹，苏联出</a:t>
            </a:r>
            <a:endParaRPr lang="zh-CN" altLang="en-US" sz="3600" b="1"/>
          </a:p>
          <a:p>
            <a:pPr>
              <a:lnSpc>
                <a:spcPct val="180000"/>
              </a:lnSpc>
            </a:pPr>
            <a:r>
              <a:rPr lang="zh-CN" altLang="en-US" sz="3600" b="1"/>
              <a:t>                             兵中国东北和朝鲜，参加对日作战。</a:t>
            </a:r>
            <a:endParaRPr lang="zh-CN" altLang="en-US" sz="3600" b="1"/>
          </a:p>
          <a:p>
            <a:pPr>
              <a:lnSpc>
                <a:spcPct val="180000"/>
              </a:lnSpc>
            </a:pPr>
            <a:r>
              <a:rPr lang="zh-CN" altLang="en-US" sz="3600" b="1"/>
              <a:t>1945年8月15日	日本法西斯宣布无条件投降。</a:t>
            </a:r>
            <a:endParaRPr lang="zh-CN" altLang="en-US" sz="3600" b="1"/>
          </a:p>
          <a:p>
            <a:pPr>
              <a:lnSpc>
                <a:spcPct val="180000"/>
              </a:lnSpc>
            </a:pPr>
            <a:r>
              <a:rPr lang="zh-CN" altLang="en-US" sz="3600" b="1"/>
              <a:t>1945年9月2日	日本正式签署投降书　二战结束</a:t>
            </a:r>
            <a:endParaRPr lang="zh-CN" altLang="en-US" sz="3600" b="1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950" y="-32385"/>
            <a:ext cx="3248660" cy="799465"/>
          </a:xfrm>
          <a:solidFill>
            <a:srgbClr val="FFC00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>
                <a:sym typeface="+mn-ea"/>
              </a:rPr>
              <a:t>【课堂练习】</a:t>
            </a:r>
            <a:endParaRPr lang="zh-CN" altLang="en-US" sz="40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9865" y="881380"/>
            <a:ext cx="11391900" cy="5095240"/>
          </a:xfrm>
        </p:spPr>
        <p:txBody>
          <a:bodyPr>
            <a:normAutofit/>
          </a:bodyPr>
          <a:p>
            <a:pPr marL="0" indent="0">
              <a:lnSpc>
                <a:spcPct val="110000"/>
              </a:lnSpc>
              <a:buNone/>
            </a:pPr>
            <a:r>
              <a:rPr sz="3600" b="1"/>
              <a:t>1.根据提示写出历史事件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（1）第二次世界大战全面爆发的标志：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（2）苏联军民粉碎了德军不可战胜的神话：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（3）二战达到最大规模的标志：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（4）世界反法西斯联盟的形成的标志：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8289290" y="1060450"/>
            <a:ext cx="2885440" cy="13709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德国突袭波兰，</a:t>
            </a:r>
            <a:endParaRPr lang="zh-CN" altLang="en-US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英法对德宣战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058910" y="2568575"/>
            <a:ext cx="2522855" cy="117348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莫斯科战役的胜利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07200" y="3868420"/>
            <a:ext cx="3133725" cy="117348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日军偷袭珍珠港</a:t>
            </a:r>
            <a:endParaRPr lang="zh-CN" altLang="en-US" sz="3200" b="1"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美英对日宣战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14340" y="5976620"/>
            <a:ext cx="4966970" cy="6324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《联合国家宣言》签署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  <p:bldP spid="4" grpId="0" bldLvl="0" animBg="1"/>
      <p:bldP spid="6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950" y="-32385"/>
            <a:ext cx="3248660" cy="799465"/>
          </a:xfrm>
          <a:solidFill>
            <a:srgbClr val="FFC00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>
                <a:sym typeface="+mn-ea"/>
              </a:rPr>
              <a:t>【课堂练习】</a:t>
            </a:r>
            <a:endParaRPr lang="zh-CN" altLang="en-US" sz="4000" b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315" y="881380"/>
            <a:ext cx="11391900" cy="5095240"/>
          </a:xfrm>
        </p:spPr>
        <p:txBody>
          <a:bodyPr>
            <a:normAutofit lnSpcReduction="10000"/>
          </a:bodyPr>
          <a:p>
            <a:pPr marL="0" indent="0">
              <a:lnSpc>
                <a:spcPct val="110000"/>
              </a:lnSpc>
              <a:buNone/>
            </a:pPr>
            <a:r>
              <a:rPr sz="3600" b="1"/>
              <a:t>1.根据提示写出历史事件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（5）第二次世界大战的转折点：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（6）开辟了欧洲第二战场的战役：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（7）二战欧洲战事结束的标志：</a:t>
            </a:r>
            <a:endParaRPr sz="3600" b="1"/>
          </a:p>
          <a:p>
            <a:pPr marL="0" indent="0">
              <a:lnSpc>
                <a:spcPct val="90000"/>
              </a:lnSpc>
              <a:buNone/>
            </a:pPr>
            <a:endParaRPr sz="3600" b="1"/>
          </a:p>
          <a:p>
            <a:pPr marL="0" indent="0">
              <a:lnSpc>
                <a:spcPct val="90000"/>
              </a:lnSpc>
              <a:buNone/>
            </a:pPr>
            <a:r>
              <a:rPr sz="3600" b="1"/>
              <a:t>（8）二战结束的标志：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6931025" y="1197610"/>
            <a:ext cx="2885440" cy="117348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斯大林格勒保卫战的胜利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293610" y="2665095"/>
            <a:ext cx="2522855" cy="6324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诺曼底登陆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82740" y="3792220"/>
            <a:ext cx="3133725" cy="6324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德国签署投降书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97780" y="4919345"/>
            <a:ext cx="4966970" cy="6324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>
                <a:ea typeface="宋体" panose="02010600030101010101" pitchFamily="2" charset="-122"/>
              </a:rPr>
              <a:t>日本正式签署投降书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 bldLvl="0" animBg="1"/>
      <p:bldP spid="4" grpId="0" bldLvl="0" animBg="1"/>
      <p:bldP spid="6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33680" y="172720"/>
            <a:ext cx="1076706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/>
              <a:t>2.第二次世界大战期间召开的国际会议</a:t>
            </a:r>
            <a:endParaRPr lang="zh-CN" altLang="en-US" sz="4000" b="1"/>
          </a:p>
          <a:p>
            <a:pPr>
              <a:lnSpc>
                <a:spcPct val="150000"/>
              </a:lnSpc>
            </a:pPr>
            <a:r>
              <a:rPr lang="zh-CN" altLang="en-US" sz="4000" b="1"/>
              <a:t>（1）1945年2月：</a:t>
            </a:r>
            <a:endParaRPr lang="zh-CN" altLang="en-US" sz="4000" b="1"/>
          </a:p>
          <a:p>
            <a:pPr>
              <a:lnSpc>
                <a:spcPct val="150000"/>
              </a:lnSpc>
            </a:pPr>
            <a:r>
              <a:rPr lang="zh-CN" altLang="en-US" sz="4000" b="1"/>
              <a:t>（2）1945年7月：</a:t>
            </a:r>
            <a:endParaRPr lang="zh-CN" altLang="en-US" sz="4000" b="1"/>
          </a:p>
        </p:txBody>
      </p:sp>
      <p:sp>
        <p:nvSpPr>
          <p:cNvPr id="100" name="文本框 99"/>
          <p:cNvSpPr txBox="1"/>
          <p:nvPr/>
        </p:nvSpPr>
        <p:spPr>
          <a:xfrm>
            <a:off x="81915" y="3137535"/>
            <a:ext cx="1107059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7335" algn="l"/>
            <a:r>
              <a:rPr lang="zh-CN" sz="4000" b="1">
                <a:ea typeface="宋体" panose="02010600030101010101" pitchFamily="2" charset="-122"/>
              </a:rPr>
              <a:t>3.三个法西斯国家签署投降书的时间：</a:t>
            </a:r>
            <a:endParaRPr lang="zh-CN" altLang="en-US" sz="4000" b="1"/>
          </a:p>
        </p:txBody>
      </p:sp>
      <p:sp>
        <p:nvSpPr>
          <p:cNvPr id="9" name="文本框 8"/>
          <p:cNvSpPr txBox="1"/>
          <p:nvPr/>
        </p:nvSpPr>
        <p:spPr>
          <a:xfrm>
            <a:off x="4636135" y="1064895"/>
            <a:ext cx="2919730" cy="76835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ea typeface="宋体" panose="02010600030101010101" pitchFamily="2" charset="-122"/>
              </a:rPr>
              <a:t>雅尔塔会议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36135" y="1957705"/>
            <a:ext cx="2919730" cy="76835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4000" b="1">
                <a:ea typeface="宋体" panose="02010600030101010101" pitchFamily="2" charset="-122"/>
              </a:rPr>
              <a:t>波茨坦会议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4" name="Rectangle 21"/>
          <p:cNvSpPr/>
          <p:nvPr/>
        </p:nvSpPr>
        <p:spPr>
          <a:xfrm>
            <a:off x="81915" y="4018280"/>
            <a:ext cx="1154747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（1）意大利</a:t>
            </a:r>
            <a:r>
              <a:rPr lang="zh-CN"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：</a:t>
            </a: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1943年9月3日签署了无条件投降书</a:t>
            </a:r>
            <a:endParaRPr sz="3600" b="1">
              <a:solidFill>
                <a:schemeClr val="accent6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Rectangle 21"/>
          <p:cNvSpPr/>
          <p:nvPr/>
        </p:nvSpPr>
        <p:spPr>
          <a:xfrm>
            <a:off x="81915" y="5009515"/>
            <a:ext cx="1154747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（</a:t>
            </a:r>
            <a:r>
              <a:rPr lang="en-US"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2</a:t>
            </a: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）</a:t>
            </a:r>
            <a:r>
              <a:rPr lang="zh-CN"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德    国：</a:t>
            </a: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1945年5月8日，德国</a:t>
            </a:r>
            <a:r>
              <a:rPr lang="zh-CN"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签署</a:t>
            </a:r>
            <a:r>
              <a:rPr sz="3600" b="1">
                <a:solidFill>
                  <a:schemeClr val="accent6">
                    <a:lumMod val="50000"/>
                  </a:schemeClr>
                </a:solidFill>
                <a:ea typeface="宋体" panose="02010600030101010101" pitchFamily="2" charset="-122"/>
                <a:sym typeface="+mn-ea"/>
              </a:rPr>
              <a:t>投降书。</a:t>
            </a:r>
            <a:endParaRPr sz="3600" b="1">
              <a:solidFill>
                <a:schemeClr val="accent6">
                  <a:lumMod val="50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Rectangle 21"/>
          <p:cNvSpPr/>
          <p:nvPr/>
        </p:nvSpPr>
        <p:spPr>
          <a:xfrm>
            <a:off x="81915" y="6000750"/>
            <a:ext cx="11547475" cy="700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</a:t>
            </a:r>
            <a:r>
              <a:rPr lang="en-US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3</a:t>
            </a:r>
            <a:r>
              <a:rPr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）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日    本：</a:t>
            </a:r>
            <a:r>
              <a:rPr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1945年9月2日，正式签署投降书</a:t>
            </a:r>
            <a:endParaRPr sz="36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08635" y="378460"/>
            <a:ext cx="111747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7335"/>
            <a:r>
              <a:rPr lang="zh-CN" sz="4000" b="1">
                <a:ea typeface="宋体" panose="02010600030101010101" pitchFamily="2" charset="-122"/>
              </a:rPr>
              <a:t>4.二战期间苏美英三国政府首脑：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7" name="Rectangle 21"/>
          <p:cNvSpPr/>
          <p:nvPr/>
        </p:nvSpPr>
        <p:spPr>
          <a:xfrm>
            <a:off x="1101725" y="1412240"/>
            <a:ext cx="8596630" cy="70675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美</a:t>
            </a:r>
            <a:r>
              <a:rPr lang="en-US" alt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罗斯福、英</a:t>
            </a:r>
            <a:r>
              <a:rPr lang="en-US" alt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丘吉尔、苏</a:t>
            </a:r>
            <a:r>
              <a:rPr lang="en-US" alt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--</a:t>
            </a:r>
            <a:r>
              <a:rPr lang="zh-CN"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斯大林</a:t>
            </a:r>
            <a:endParaRPr lang="zh-CN"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8635" y="2421255"/>
            <a:ext cx="111747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7335"/>
            <a:r>
              <a:rPr lang="en-US" altLang="zh-CN" sz="4000" b="1">
                <a:ea typeface="宋体" panose="02010600030101010101" pitchFamily="2" charset="-122"/>
              </a:rPr>
              <a:t>5</a:t>
            </a:r>
            <a:r>
              <a:rPr lang="zh-CN" sz="4000" b="1">
                <a:ea typeface="宋体" panose="02010600030101010101" pitchFamily="2" charset="-122"/>
              </a:rPr>
              <a:t>..二战的主要战场：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3" name="Rectangle 21"/>
          <p:cNvSpPr/>
          <p:nvPr/>
        </p:nvSpPr>
        <p:spPr>
          <a:xfrm>
            <a:off x="915035" y="3306445"/>
            <a:ext cx="5349875" cy="3169285"/>
          </a:xfrm>
          <a:prstGeom prst="rect">
            <a:avLst/>
          </a:prstGeom>
          <a:solidFill>
            <a:srgbClr val="92D050"/>
          </a:solidFill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r>
              <a:rPr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（1）中国战场  </a:t>
            </a:r>
            <a:endParaRPr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r>
              <a:rPr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（2）欧洲西线战场 </a:t>
            </a:r>
            <a:endParaRPr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r>
              <a:rPr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（3）北非战场  </a:t>
            </a:r>
            <a:endParaRPr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r>
              <a:rPr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（4）苏德战场 </a:t>
            </a:r>
            <a:endParaRPr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r>
              <a:rPr sz="40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（5）太平洋战场</a:t>
            </a:r>
            <a:endParaRPr sz="40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4570</Words>
  <PresentationFormat>宽屏</PresentationFormat>
  <Paragraphs>399</Paragraphs>
  <Slides>38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9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楷体</vt:lpstr>
      <vt:lpstr>楷体_GB2312</vt:lpstr>
      <vt:lpstr>微软雅黑</vt:lpstr>
      <vt:lpstr>Times New Roman</vt:lpstr>
      <vt:lpstr>方正美黑简体</vt:lpstr>
      <vt:lpstr>Wingdings 2</vt:lpstr>
      <vt:lpstr>微软简标宋</vt:lpstr>
      <vt:lpstr>仿宋_GB2312</vt:lpstr>
      <vt:lpstr>华文行楷</vt:lpstr>
      <vt:lpstr>Verdana</vt:lpstr>
      <vt:lpstr>隶书</vt:lpstr>
      <vt:lpstr>Office 主题</vt:lpstr>
      <vt:lpstr>Paint.Picture</vt:lpstr>
      <vt:lpstr> 部编人教版九年级历史下册 第四单元 第14课 法西斯国家的侵略扩张  （共19张PPT） </vt:lpstr>
      <vt:lpstr>空白演示</vt:lpstr>
      <vt:lpstr>PowerPoint 演示文稿</vt:lpstr>
      <vt:lpstr>目标导学一：意大利法西斯政权的对外扩张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【互学探究】</vt:lpstr>
      <vt:lpstr>【互学探究】</vt:lpstr>
      <vt:lpstr>【互学探究】</vt:lpstr>
      <vt:lpstr>PowerPoint 演示文稿</vt:lpstr>
      <vt:lpstr>PowerPoint 演示文稿</vt:lpstr>
      <vt:lpstr>【课堂练习】</vt:lpstr>
      <vt:lpstr>【课堂练习】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2018-11-06T11:30:48Z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