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31"/>
  </p:notesMasterIdLst>
  <p:sldIdLst>
    <p:sldId id="257" r:id="rId2"/>
    <p:sldId id="277" r:id="rId3"/>
    <p:sldId id="276" r:id="rId4"/>
    <p:sldId id="278" r:id="rId5"/>
    <p:sldId id="279" r:id="rId6"/>
    <p:sldId id="280" r:id="rId7"/>
    <p:sldId id="303"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7B733E-E2F6-4424-89F2-2B3941E39707}" type="datetimeFigureOut">
              <a:rPr lang="zh-CN" altLang="en-US" smtClean="0"/>
              <a:pPr/>
              <a:t>2018/12/18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1039C-5538-4636-946E-6CE234E1EEBC}" type="slidenum">
              <a:rPr lang="zh-CN" altLang="en-US" smtClean="0"/>
              <a:pPr/>
              <a:t>‹#›</a:t>
            </a:fld>
            <a:endParaRPr lang="zh-CN" altLang="en-US"/>
          </a:p>
        </p:txBody>
      </p:sp>
    </p:spTree>
    <p:extLst>
      <p:ext uri="{BB962C8B-B14F-4D97-AF65-F5344CB8AC3E}">
        <p14:creationId xmlns:p14="http://schemas.microsoft.com/office/powerpoint/2010/main" xmlns="" val="1930710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29697"/>
          <p:cNvSpPr>
            <a:spLocks noGrp="1" noRot="1" noChangeAspect="1" noChangeArrowheads="1" noTextEdit="1"/>
          </p:cNvSpPr>
          <p:nvPr>
            <p:ph type="sldImg" idx="4294967295"/>
          </p:nvPr>
        </p:nvSpPr>
        <p:spPr>
          <a:ln/>
        </p:spPr>
      </p:sp>
      <p:sp>
        <p:nvSpPr>
          <p:cNvPr id="56323" name="文本占位符 29698"/>
          <p:cNvSpPr>
            <a:spLocks noGrp="1" noChangeArrowheads="1"/>
          </p:cNvSpPr>
          <p:nvPr>
            <p:ph type="body" idx="4294967295"/>
          </p:nvPr>
        </p:nvSpPr>
        <p:spPr>
          <a:xfrm>
            <a:off x="914400" y="4343400"/>
            <a:ext cx="5029200" cy="4114800"/>
          </a:xfrm>
        </p:spPr>
        <p:txBody>
          <a:bodyPr>
            <a:prstTxWarp prst="textNoShape">
              <a:avLst/>
            </a:prstTxWarp>
          </a:bodyPr>
          <a:lstStyle/>
          <a:p>
            <a:pPr eaLnBrk="1" hangingPunct="1"/>
            <a:endParaRPr lang="zh-CN" altLang="zh-CN" smtClean="0"/>
          </a:p>
        </p:txBody>
      </p:sp>
      <p:sp>
        <p:nvSpPr>
          <p:cNvPr id="56324" name="灯片编号占位符 1"/>
          <p:cNvSpPr>
            <a:spLocks noGrp="1" noChangeArrowheads="1"/>
          </p:cNvSpPr>
          <p:nvPr>
            <p:ph type="sldNum" sz="quarter" idx="5"/>
          </p:nvPr>
        </p:nvSpPr>
        <p:spPr bwMode="auto">
          <a:solidFill>
            <a:srgbClr val="FFFFFF"/>
          </a:solidFill>
          <a:ln>
            <a:solidFill>
              <a:srgbClr val="000000"/>
            </a:solidFill>
            <a:miter lim="800000"/>
            <a:headEnd/>
            <a:tailEnd/>
          </a:ln>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F8B78045-617F-46F5-BB0F-EAD49917D74E}" type="slidenum">
              <a:rPr lang="zh-CN" altLang="en-US" sz="1200">
                <a:latin typeface="Calibri" pitchFamily="34" charset="0"/>
              </a:rPr>
              <a:pPr eaLnBrk="1" hangingPunct="1"/>
              <a:t>2</a:t>
            </a:fld>
            <a:endParaRPr lang="zh-CN"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B591517A-A931-434C-B4FC-136A938C7BFC}" type="slidenum">
              <a:rPr lang="en-US" altLang="zh-CN" sz="1200">
                <a:latin typeface="Times New Roman" pitchFamily="18" charset="0"/>
              </a:rPr>
              <a:pPr eaLnBrk="1" hangingPunct="1"/>
              <a:t>9</a:t>
            </a:fld>
            <a:endParaRPr lang="en-US" altLang="zh-CN" sz="1200">
              <a:latin typeface="Times New Roman" pitchFamily="18" charset="0"/>
            </a:endParaRPr>
          </a:p>
        </p:txBody>
      </p:sp>
      <p:sp>
        <p:nvSpPr>
          <p:cNvPr id="57347" name="Rectangle 2"/>
          <p:cNvSpPr>
            <a:spLocks noGrp="1" noRot="1" noChangeAspect="1" noChangeArrowheads="1" noTextEdit="1"/>
          </p:cNvSpPr>
          <p:nvPr>
            <p:ph type="sldImg" idx="4294967295"/>
          </p:nvPr>
        </p:nvSpPr>
        <p:spPr>
          <a:ln/>
        </p:spPr>
      </p:sp>
      <p:sp>
        <p:nvSpPr>
          <p:cNvPr id="57348" name="Rectangle 3"/>
          <p:cNvSpPr>
            <a:spLocks noGrp="1" noChangeArrowheads="1"/>
          </p:cNvSpPr>
          <p:nvPr>
            <p:ph type="body" idx="4294967295"/>
          </p:nvPr>
        </p:nvSpPr>
        <p:spPr/>
        <p:txBody>
          <a:bodyPr>
            <a:prstTxWarp prst="textNoShape">
              <a:avLst/>
            </a:prstTxWarp>
          </a:bodyPr>
          <a:lstStyle/>
          <a:p>
            <a:pPr eaLnBrk="1" hangingPunct="1"/>
            <a:r>
              <a:rPr lang="zh-CN" altLang="en-US" smtClean="0"/>
              <a:t>　　据美国官方公布，在伊拉克战争中死亡的美军人数为</a:t>
            </a:r>
            <a:r>
              <a:rPr lang="en-US" altLang="zh-CN" smtClean="0"/>
              <a:t>128</a:t>
            </a:r>
            <a:r>
              <a:rPr lang="zh-CN" altLang="en-US" smtClean="0"/>
              <a:t>人，其中</a:t>
            </a:r>
            <a:r>
              <a:rPr lang="en-US" altLang="zh-CN" smtClean="0"/>
              <a:t>110</a:t>
            </a:r>
            <a:r>
              <a:rPr lang="zh-CN" altLang="en-US" smtClean="0"/>
              <a:t>人阵亡，</a:t>
            </a:r>
            <a:r>
              <a:rPr lang="en-US" altLang="zh-CN" smtClean="0"/>
              <a:t>18</a:t>
            </a:r>
            <a:r>
              <a:rPr lang="zh-CN" altLang="en-US" smtClean="0"/>
              <a:t>人死于事故。英军士兵死亡</a:t>
            </a:r>
            <a:r>
              <a:rPr lang="en-US" altLang="zh-CN" smtClean="0"/>
              <a:t>31</a:t>
            </a:r>
            <a:r>
              <a:rPr lang="zh-CN" altLang="en-US" smtClean="0"/>
              <a:t>人。战争消耗美国大约</a:t>
            </a:r>
            <a:r>
              <a:rPr lang="en-US" altLang="zh-CN" smtClean="0"/>
              <a:t>200</a:t>
            </a:r>
            <a:r>
              <a:rPr lang="zh-CN" altLang="en-US" smtClean="0"/>
              <a:t>亿美元。</a:t>
            </a:r>
            <a:r>
              <a:rPr lang="en-US" altLang="zh-CN" smtClean="0"/>
              <a:t>2008</a:t>
            </a:r>
            <a:r>
              <a:rPr lang="zh-CN" altLang="en-US" smtClean="0"/>
              <a:t>年</a:t>
            </a:r>
            <a:r>
              <a:rPr lang="en-US" altLang="zh-CN" smtClean="0"/>
              <a:t>3</a:t>
            </a:r>
            <a:r>
              <a:rPr lang="zh-CN" altLang="en-US" smtClean="0"/>
              <a:t>月</a:t>
            </a:r>
            <a:r>
              <a:rPr lang="en-US" altLang="zh-CN" smtClean="0"/>
              <a:t>23</a:t>
            </a:r>
            <a:r>
              <a:rPr lang="zh-CN" altLang="en-US" smtClean="0"/>
              <a:t>日，驻伊美军死亡总数达到</a:t>
            </a:r>
            <a:r>
              <a:rPr lang="en-US" altLang="zh-CN" smtClean="0"/>
              <a:t>4000</a:t>
            </a:r>
            <a:r>
              <a:rPr lang="zh-CN" altLang="en-US" smtClean="0"/>
              <a:t>人。据有关方面统计，自美军入侵以来，伊拉克全国已有</a:t>
            </a:r>
            <a:r>
              <a:rPr lang="en-US" altLang="zh-CN" smtClean="0"/>
              <a:t>66</a:t>
            </a:r>
            <a:r>
              <a:rPr lang="zh-CN" altLang="en-US" smtClean="0"/>
              <a:t>万人丧生，其中平民占</a:t>
            </a:r>
            <a:r>
              <a:rPr lang="en-US" altLang="zh-CN" smtClean="0"/>
              <a:t>99%</a:t>
            </a:r>
            <a:r>
              <a:rPr lang="zh-CN" altLang="en-US" smtClean="0"/>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13DA1180-9C07-459F-A537-F76572517929}" type="slidenum">
              <a:rPr lang="en-US" altLang="zh-CN" sz="1200">
                <a:latin typeface="Times New Roman" pitchFamily="18" charset="0"/>
              </a:rPr>
              <a:pPr eaLnBrk="1" hangingPunct="1"/>
              <a:t>14</a:t>
            </a:fld>
            <a:endParaRPr lang="en-US" altLang="zh-CN" sz="1200">
              <a:latin typeface="Times New Roman" pitchFamily="18" charset="0"/>
            </a:endParaRPr>
          </a:p>
        </p:txBody>
      </p:sp>
      <p:sp>
        <p:nvSpPr>
          <p:cNvPr id="58371" name="Rectangle 2"/>
          <p:cNvSpPr>
            <a:spLocks noGrp="1" noRot="1" noChangeAspect="1" noChangeArrowheads="1" noTextEdit="1"/>
          </p:cNvSpPr>
          <p:nvPr>
            <p:ph type="sldImg" idx="4294967295"/>
          </p:nvPr>
        </p:nvSpPr>
        <p:spPr>
          <a:ln/>
        </p:spPr>
      </p:sp>
      <p:sp>
        <p:nvSpPr>
          <p:cNvPr id="58372" name="Rectangle 3"/>
          <p:cNvSpPr>
            <a:spLocks noGrp="1" noChangeArrowheads="1"/>
          </p:cNvSpPr>
          <p:nvPr>
            <p:ph type="body" idx="4294967295"/>
          </p:nvPr>
        </p:nvSpPr>
        <p:spPr/>
        <p:txBody>
          <a:bodyPr>
            <a:prstTxWarp prst="textNoShape">
              <a:avLst/>
            </a:prstTxWarp>
          </a:bodyPr>
          <a:lstStyle/>
          <a:p>
            <a:pPr eaLnBrk="1" hangingPunct="1"/>
            <a:r>
              <a:rPr lang="zh-CN" altLang="en-US"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3B404C2E-56AE-4C6C-88A0-7F6A13C8AA80}" type="slidenum">
              <a:rPr lang="en-US" altLang="zh-CN" sz="1200">
                <a:latin typeface="Times New Roman" pitchFamily="18" charset="0"/>
              </a:rPr>
              <a:pPr eaLnBrk="1" hangingPunct="1"/>
              <a:t>15</a:t>
            </a:fld>
            <a:endParaRPr lang="en-US" altLang="zh-CN" sz="1200">
              <a:latin typeface="Times New Roman" pitchFamily="18" charset="0"/>
            </a:endParaRPr>
          </a:p>
        </p:txBody>
      </p:sp>
      <p:sp>
        <p:nvSpPr>
          <p:cNvPr id="59395" name="Rectangle 2"/>
          <p:cNvSpPr>
            <a:spLocks noGrp="1" noRot="1" noChangeAspect="1" noChangeArrowheads="1" noTextEdit="1"/>
          </p:cNvSpPr>
          <p:nvPr>
            <p:ph type="sldImg" idx="4294967295"/>
          </p:nvPr>
        </p:nvSpPr>
        <p:spPr>
          <a:ln/>
        </p:spPr>
      </p:sp>
      <p:sp>
        <p:nvSpPr>
          <p:cNvPr id="59396" name="Rectangle 3"/>
          <p:cNvSpPr>
            <a:spLocks noGrp="1" noChangeArrowheads="1"/>
          </p:cNvSpPr>
          <p:nvPr>
            <p:ph type="body" idx="4294967295"/>
          </p:nvPr>
        </p:nvSpPr>
        <p:spPr/>
        <p:txBody>
          <a:bodyPr>
            <a:prstTxWarp prst="textNoShape">
              <a:avLst/>
            </a:prstTxWarp>
          </a:bodyPr>
          <a:lstStyle/>
          <a:p>
            <a:pPr eaLnBrk="1" hangingPunct="1"/>
            <a:r>
              <a:rPr lang="zh-CN" altLang="en-US" smtClean="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2F119479-AD7E-4334-BBA8-0B664F195294}" type="slidenum">
              <a:rPr lang="en-US" altLang="zh-CN" sz="1200">
                <a:latin typeface="Times New Roman" pitchFamily="18" charset="0"/>
              </a:rPr>
              <a:pPr eaLnBrk="1" hangingPunct="1"/>
              <a:t>18</a:t>
            </a:fld>
            <a:endParaRPr lang="en-US" altLang="zh-CN" sz="1200">
              <a:latin typeface="Times New Roman" pitchFamily="18" charset="0"/>
            </a:endParaRPr>
          </a:p>
        </p:txBody>
      </p:sp>
      <p:sp>
        <p:nvSpPr>
          <p:cNvPr id="60419" name="Rectangle 2"/>
          <p:cNvSpPr>
            <a:spLocks noGrp="1" noRot="1" noChangeAspect="1" noChangeArrowheads="1" noTextEdit="1"/>
          </p:cNvSpPr>
          <p:nvPr>
            <p:ph type="sldImg" idx="4294967295"/>
          </p:nvPr>
        </p:nvSpPr>
        <p:spPr>
          <a:ln/>
        </p:spPr>
      </p:sp>
      <p:sp>
        <p:nvSpPr>
          <p:cNvPr id="60420" name="Rectangle 3"/>
          <p:cNvSpPr>
            <a:spLocks noGrp="1" noChangeArrowheads="1"/>
          </p:cNvSpPr>
          <p:nvPr>
            <p:ph type="body" idx="4294967295"/>
          </p:nvPr>
        </p:nvSpPr>
        <p:spPr/>
        <p:txBody>
          <a:bodyPr>
            <a:prstTxWarp prst="textNoShape">
              <a:avLst/>
            </a:prstTxWarp>
          </a:bodyPr>
          <a:lstStyle/>
          <a:p>
            <a:pPr eaLnBrk="1" hangingPunct="1"/>
            <a:endParaRPr lang="zh-CN" altLang="zh-C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32A9105F-C7C3-4EE6-99C9-D58E4E9128A1}" type="slidenum">
              <a:rPr lang="en-US" altLang="zh-CN" sz="1200">
                <a:latin typeface="Times New Roman" pitchFamily="18" charset="0"/>
              </a:rPr>
              <a:pPr eaLnBrk="1" hangingPunct="1"/>
              <a:t>20</a:t>
            </a:fld>
            <a:endParaRPr lang="en-US" altLang="zh-CN" sz="1200">
              <a:latin typeface="Times New Roman" pitchFamily="18" charset="0"/>
            </a:endParaRPr>
          </a:p>
        </p:txBody>
      </p:sp>
      <p:sp>
        <p:nvSpPr>
          <p:cNvPr id="61443" name="Rectangle 2"/>
          <p:cNvSpPr>
            <a:spLocks noGrp="1" noRot="1" noChangeAspect="1" noChangeArrowheads="1" noTextEdit="1"/>
          </p:cNvSpPr>
          <p:nvPr>
            <p:ph type="sldImg" idx="4294967295"/>
          </p:nvPr>
        </p:nvSpPr>
        <p:spPr>
          <a:ln/>
        </p:spPr>
      </p:sp>
      <p:sp>
        <p:nvSpPr>
          <p:cNvPr id="61444" name="Rectangle 3"/>
          <p:cNvSpPr>
            <a:spLocks noGrp="1" noChangeArrowheads="1"/>
          </p:cNvSpPr>
          <p:nvPr>
            <p:ph type="body" idx="4294967295"/>
          </p:nvPr>
        </p:nvSpPr>
        <p:spPr/>
        <p:txBody>
          <a:bodyPr>
            <a:prstTxWarp prst="textNoShape">
              <a:avLst/>
            </a:prstTxWarp>
          </a:bodyPr>
          <a:lstStyle/>
          <a:p>
            <a:pPr eaLnBrk="1" hangingPunct="1"/>
            <a:r>
              <a:rPr lang="en-US" altLang="zh-CN" smtClean="0"/>
              <a:t>“</a:t>
            </a:r>
            <a:r>
              <a:rPr lang="zh-CN" altLang="en-US" smtClean="0"/>
              <a:t>独联体”是国家之间的联合组织，而不是一个国家。后来扩大到除立陶宛、拉脱维亚、爱沙尼亚外的</a:t>
            </a:r>
            <a:r>
              <a:rPr lang="en-US" altLang="zh-CN" smtClean="0"/>
              <a:t>12</a:t>
            </a:r>
            <a:r>
              <a:rPr lang="zh-CN" altLang="en-US" smtClean="0"/>
              <a:t>个苏联前加盟共和国。土库曼斯坦已于</a:t>
            </a:r>
            <a:r>
              <a:rPr lang="en-US" altLang="zh-CN" smtClean="0"/>
              <a:t>2005</a:t>
            </a:r>
            <a:r>
              <a:rPr lang="zh-CN" altLang="en-US" smtClean="0"/>
              <a:t>年</a:t>
            </a:r>
            <a:r>
              <a:rPr lang="en-US" altLang="zh-CN" smtClean="0"/>
              <a:t>8</a:t>
            </a:r>
            <a:r>
              <a:rPr lang="zh-CN" altLang="en-US" smtClean="0"/>
              <a:t>月</a:t>
            </a:r>
            <a:r>
              <a:rPr lang="en-US" altLang="zh-CN" smtClean="0"/>
              <a:t>26</a:t>
            </a:r>
            <a:r>
              <a:rPr lang="zh-CN" altLang="en-US" smtClean="0"/>
              <a:t>日在喀山会议上宣布退出独联体。</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9D6CE472-7693-4373-8879-3114C12E8AE6}" type="slidenum">
              <a:rPr lang="en-US" altLang="zh-CN" sz="1200">
                <a:latin typeface="Times New Roman" pitchFamily="18" charset="0"/>
              </a:rPr>
              <a:pPr eaLnBrk="1" hangingPunct="1"/>
              <a:t>21</a:t>
            </a:fld>
            <a:endParaRPr lang="en-US" altLang="zh-CN" sz="1200">
              <a:latin typeface="Times New Roman" pitchFamily="18" charset="0"/>
            </a:endParaRPr>
          </a:p>
        </p:txBody>
      </p:sp>
      <p:sp>
        <p:nvSpPr>
          <p:cNvPr id="62467" name="Rectangle 2"/>
          <p:cNvSpPr>
            <a:spLocks noGrp="1" noRot="1" noChangeAspect="1" noChangeArrowheads="1" noTextEdit="1"/>
          </p:cNvSpPr>
          <p:nvPr>
            <p:ph type="sldImg" idx="4294967295"/>
          </p:nvPr>
        </p:nvSpPr>
        <p:spPr>
          <a:ln/>
        </p:spPr>
      </p:sp>
      <p:sp>
        <p:nvSpPr>
          <p:cNvPr id="62468" name="Rectangle 3"/>
          <p:cNvSpPr>
            <a:spLocks noGrp="1" noChangeArrowheads="1"/>
          </p:cNvSpPr>
          <p:nvPr>
            <p:ph type="body" idx="4294967295"/>
          </p:nvPr>
        </p:nvSpPr>
        <p:spPr/>
        <p:txBody>
          <a:bodyPr>
            <a:prstTxWarp prst="textNoShape">
              <a:avLst/>
            </a:prstTxWarp>
          </a:bodyPr>
          <a:lstStyle/>
          <a:p>
            <a:pPr eaLnBrk="1" hangingPunct="1"/>
            <a:r>
              <a:rPr lang="zh-CN" altLang="en-US" smtClean="0"/>
              <a:t>普京：俄罗斯第二任总统（</a:t>
            </a:r>
            <a:r>
              <a:rPr lang="en-US" altLang="zh-CN" smtClean="0"/>
              <a:t>1999.12.31</a:t>
            </a:r>
            <a:r>
              <a:rPr lang="zh-CN" altLang="en-US" smtClean="0"/>
              <a:t>～</a:t>
            </a:r>
            <a:r>
              <a:rPr lang="en-US" altLang="zh-CN" smtClean="0"/>
              <a:t>2008.5.7</a:t>
            </a:r>
            <a:r>
              <a:rPr lang="zh-CN" altLang="en-US" smtClean="0"/>
              <a:t>　</a:t>
            </a:r>
            <a:r>
              <a:rPr lang="en-US" altLang="zh-CN" smtClean="0"/>
              <a:t>1999.12.31</a:t>
            </a:r>
            <a:r>
              <a:rPr lang="zh-CN" altLang="en-US" smtClean="0"/>
              <a:t>出任俄联邦代总统　</a:t>
            </a:r>
            <a:r>
              <a:rPr lang="en-US" altLang="zh-CN" smtClean="0"/>
              <a:t>2000.3.26</a:t>
            </a:r>
            <a:r>
              <a:rPr lang="zh-CN" altLang="en-US" smtClean="0"/>
              <a:t>当选　</a:t>
            </a:r>
            <a:r>
              <a:rPr lang="en-US" altLang="zh-CN" smtClean="0"/>
              <a:t>5.7</a:t>
            </a:r>
            <a:r>
              <a:rPr lang="zh-CN" altLang="en-US" smtClean="0"/>
              <a:t>正式就职），俄罗斯第七任总理（</a:t>
            </a:r>
            <a:r>
              <a:rPr lang="en-US" altLang="zh-CN" smtClean="0"/>
              <a:t>1999.8.9</a:t>
            </a:r>
            <a:r>
              <a:rPr lang="zh-CN" altLang="en-US" smtClean="0"/>
              <a:t>～</a:t>
            </a:r>
            <a:r>
              <a:rPr lang="en-US" altLang="zh-CN" smtClean="0"/>
              <a:t>2000.5.7</a:t>
            </a:r>
            <a:r>
              <a:rPr lang="zh-CN" altLang="en-US" smtClean="0"/>
              <a:t>）、第十一任总理（</a:t>
            </a:r>
            <a:r>
              <a:rPr lang="en-US" altLang="zh-CN" smtClean="0"/>
              <a:t>2008.5.8</a:t>
            </a:r>
            <a:r>
              <a:rPr lang="zh-CN" altLang="en-US" smtClean="0"/>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xfrm>
            <a:off x="3886200" y="8686800"/>
            <a:ext cx="29718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fld id="{199A6C27-C37F-45EA-884F-F5ACD556689B}" type="slidenum">
              <a:rPr lang="en-US" altLang="zh-CN" sz="1200">
                <a:latin typeface="Times New Roman" pitchFamily="18" charset="0"/>
              </a:rPr>
              <a:pPr eaLnBrk="1" hangingPunct="1"/>
              <a:t>25</a:t>
            </a:fld>
            <a:endParaRPr lang="en-US" altLang="zh-CN" sz="1200">
              <a:latin typeface="Times New Roman" pitchFamily="18" charset="0"/>
            </a:endParaRPr>
          </a:p>
        </p:txBody>
      </p:sp>
      <p:sp>
        <p:nvSpPr>
          <p:cNvPr id="63491" name="Rectangle 2"/>
          <p:cNvSpPr>
            <a:spLocks noGrp="1" noRot="1" noChangeAspect="1" noChangeArrowheads="1" noTextEdit="1"/>
          </p:cNvSpPr>
          <p:nvPr>
            <p:ph type="sldImg" idx="4294967295"/>
          </p:nvPr>
        </p:nvSpPr>
        <p:spPr>
          <a:ln/>
        </p:spPr>
      </p:sp>
      <p:sp>
        <p:nvSpPr>
          <p:cNvPr id="63492" name="Rectangle 3"/>
          <p:cNvSpPr>
            <a:spLocks noGrp="1" noChangeArrowheads="1"/>
          </p:cNvSpPr>
          <p:nvPr>
            <p:ph type="body" idx="4294967295"/>
          </p:nvPr>
        </p:nvSpPr>
        <p:spPr/>
        <p:txBody>
          <a:bodyPr>
            <a:prstTxWarp prst="textNoShape">
              <a:avLst/>
            </a:prstTxWarp>
          </a:bodyPr>
          <a:lstStyle/>
          <a:p>
            <a:pPr eaLnBrk="1" hangingPunct="1"/>
            <a:endParaRPr lang="zh-CN" altLang="zh-CN"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ChangeArrowheads="1" noTextEdit="1"/>
          </p:cNvSpPr>
          <p:nvPr>
            <p:ph type="sldImg" idx="4294967295"/>
          </p:nvPr>
        </p:nvSpPr>
        <p:spPr>
          <a:ln/>
        </p:spPr>
      </p:sp>
      <p:sp>
        <p:nvSpPr>
          <p:cNvPr id="64515" name="文本占位符 2"/>
          <p:cNvSpPr>
            <a:spLocks noGrp="1" noChangeArrowheads="1"/>
          </p:cNvSpPr>
          <p:nvPr>
            <p:ph type="body" idx="4294967295"/>
          </p:nvPr>
        </p:nvSpPr>
        <p:spPr/>
        <p:txBody>
          <a:bodyPr>
            <a:prstTxWarp prst="textNoShape">
              <a:avLst/>
            </a:prstTxWarp>
          </a:bodyPr>
          <a:lstStyle/>
          <a:p>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530820CF-B880-4189-942D-D702A7CBA730}" type="datetimeFigureOut">
              <a:rPr lang="zh-CN" altLang="en-US" smtClean="0"/>
              <a:pPr/>
              <a:t>2018/12/18</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530820CF-B880-4189-942D-D702A7CBA730}" type="datetimeFigureOut">
              <a:rPr lang="zh-CN" altLang="en-US" smtClean="0"/>
              <a:pPr/>
              <a:t>2018/12/18</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0C913308-F349-4B6D-A68A-DD1791B4A57B}" type="slidenum">
              <a:rPr lang="zh-CN" altLang="en-US" smtClean="0"/>
              <a:pPr/>
              <a:t>‹#›</a:t>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slide" Target="slide2.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8" Type="http://schemas.openxmlformats.org/officeDocument/2006/relationships/slide" Target="slide22.xml"/><Relationship Id="rId13" Type="http://schemas.openxmlformats.org/officeDocument/2006/relationships/image" Target="../media/image25.png"/><Relationship Id="rId3" Type="http://schemas.openxmlformats.org/officeDocument/2006/relationships/image" Target="../media/image18.png"/><Relationship Id="rId7" Type="http://schemas.openxmlformats.org/officeDocument/2006/relationships/image" Target="../media/image21.png"/><Relationship Id="rId12" Type="http://schemas.openxmlformats.org/officeDocument/2006/relationships/image" Target="../media/image24.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3.png"/><Relationship Id="rId5" Type="http://schemas.openxmlformats.org/officeDocument/2006/relationships/slide" Target="slide29.xml"/><Relationship Id="rId10" Type="http://schemas.openxmlformats.org/officeDocument/2006/relationships/slide" Target="slide4.xml"/><Relationship Id="rId4" Type="http://schemas.openxmlformats.org/officeDocument/2006/relationships/image" Target="../media/image19.png"/><Relationship Id="rId9" Type="http://schemas.openxmlformats.org/officeDocument/2006/relationships/image" Target="../media/image22.png"/><Relationship Id="rId14" Type="http://schemas.openxmlformats.org/officeDocument/2006/relationships/slide" Target="slide19.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news3.xinhuanet.com/ziliao/2002-06/25/content_456741.htm"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slide" Target="slide19.xml"/><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slide" Target="slide19.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slide" Target="slide5.xml"/><Relationship Id="rId5" Type="http://schemas.openxmlformats.org/officeDocument/2006/relationships/image" Target="../media/image45.png"/><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4.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29.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 Id="rId9" Type="http://schemas.openxmlformats.org/officeDocument/2006/relationships/image" Target="../media/image7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9191" y="2564904"/>
            <a:ext cx="9134951" cy="10012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6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6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6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6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6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200000"/>
              </a:lnSpc>
            </a:pPr>
            <a:r>
              <a:rPr lang="zh-CN" altLang="en-US" sz="3600" dirty="0" smtClean="0">
                <a:ln w="22225">
                  <a:solidFill>
                    <a:schemeClr val="accent2"/>
                  </a:solidFill>
                  <a:prstDash val="solid"/>
                </a:ln>
                <a:solidFill>
                  <a:srgbClr val="FF0000"/>
                </a:solidFill>
                <a:latin typeface="汉仪大宋简" pitchFamily="49" charset="-122"/>
                <a:ea typeface="汉仪大宋简" pitchFamily="49" charset="-122"/>
              </a:rPr>
              <a:t>第</a:t>
            </a:r>
            <a:r>
              <a:rPr lang="en-US" altLang="zh-CN" sz="3600" dirty="0">
                <a:ln w="22225">
                  <a:solidFill>
                    <a:schemeClr val="accent2"/>
                  </a:solidFill>
                  <a:prstDash val="solid"/>
                </a:ln>
                <a:solidFill>
                  <a:srgbClr val="FF0000"/>
                </a:solidFill>
                <a:latin typeface="汉仪大宋简" pitchFamily="49" charset="-122"/>
                <a:ea typeface="汉仪大宋简" pitchFamily="49" charset="-122"/>
              </a:rPr>
              <a:t>21</a:t>
            </a:r>
            <a:r>
              <a:rPr lang="zh-CN" altLang="en-US" sz="3600" dirty="0" smtClean="0">
                <a:ln w="22225">
                  <a:solidFill>
                    <a:schemeClr val="accent2"/>
                  </a:solidFill>
                  <a:prstDash val="solid"/>
                </a:ln>
                <a:solidFill>
                  <a:srgbClr val="FF0000"/>
                </a:solidFill>
                <a:latin typeface="汉仪大宋简" pitchFamily="49" charset="-122"/>
                <a:ea typeface="汉仪大宋简" pitchFamily="49" charset="-122"/>
              </a:rPr>
              <a:t>课   冷战</a:t>
            </a:r>
            <a:r>
              <a:rPr lang="zh-CN" altLang="en-US" sz="3600" dirty="0">
                <a:ln w="22225">
                  <a:solidFill>
                    <a:schemeClr val="accent2"/>
                  </a:solidFill>
                  <a:prstDash val="solid"/>
                </a:ln>
                <a:solidFill>
                  <a:srgbClr val="FF0000"/>
                </a:solidFill>
                <a:latin typeface="汉仪大宋简" pitchFamily="49" charset="-122"/>
                <a:ea typeface="汉仪大宋简" pitchFamily="49" charset="-122"/>
              </a:rPr>
              <a:t>后的世界格局</a:t>
            </a:r>
            <a:endParaRPr lang="zh-CN" altLang="en-US" sz="3600" dirty="0">
              <a:ln w="22225">
                <a:solidFill>
                  <a:schemeClr val="accent2"/>
                </a:solidFill>
                <a:prstDash val="solid"/>
              </a:ln>
              <a:solidFill>
                <a:srgbClr val="FF0000"/>
              </a:solidFill>
              <a:effectLst/>
              <a:latin typeface="汉仪大宋简" pitchFamily="49" charset="-122"/>
              <a:ea typeface="汉仪大宋简" pitchFamily="49" charset="-122"/>
            </a:endParaRPr>
          </a:p>
        </p:txBody>
      </p:sp>
    </p:spTree>
    <p:extLst>
      <p:ext uri="{BB962C8B-B14F-4D97-AF65-F5344CB8AC3E}">
        <p14:creationId xmlns:p14="http://schemas.microsoft.com/office/powerpoint/2010/main" xmlns="" val="2762655753"/>
      </p:ext>
    </p:extLst>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673"/>
          <p:cNvSpPr txBox="1">
            <a:spLocks noChangeArrowheads="1"/>
          </p:cNvSpPr>
          <p:nvPr/>
        </p:nvSpPr>
        <p:spPr bwMode="auto">
          <a:xfrm>
            <a:off x="357188" y="500063"/>
            <a:ext cx="8286750" cy="49552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3200" b="1" dirty="0">
                <a:solidFill>
                  <a:srgbClr val="FF0000"/>
                </a:solidFill>
              </a:rPr>
              <a:t>一、霸权主义与地区</a:t>
            </a:r>
            <a:r>
              <a:rPr lang="zh-CN" altLang="en-US" sz="3200" b="1" dirty="0" smtClean="0">
                <a:solidFill>
                  <a:srgbClr val="FF0000"/>
                </a:solidFill>
              </a:rPr>
              <a:t>冲突</a:t>
            </a:r>
            <a:endParaRPr lang="en-US" altLang="zh-CN" sz="3200" b="1" dirty="0" smtClean="0">
              <a:solidFill>
                <a:srgbClr val="FF0000"/>
              </a:solidFill>
            </a:endParaRPr>
          </a:p>
          <a:p>
            <a:pPr eaLnBrk="1" hangingPunct="1"/>
            <a:endParaRPr lang="en-US" altLang="zh-CN" sz="3200" b="1" dirty="0" smtClean="0">
              <a:solidFill>
                <a:srgbClr val="FF0000"/>
              </a:solidFill>
            </a:endParaRPr>
          </a:p>
          <a:p>
            <a:pPr eaLnBrk="1" hangingPunct="1"/>
            <a:endParaRPr lang="zh-CN" altLang="en-US" sz="3200" b="1" dirty="0">
              <a:solidFill>
                <a:srgbClr val="FF0000"/>
              </a:solidFill>
            </a:endParaRPr>
          </a:p>
          <a:p>
            <a:r>
              <a:rPr lang="zh-CN" altLang="en-US" sz="2000" b="1" dirty="0" smtClean="0">
                <a:solidFill>
                  <a:srgbClr val="FF0000"/>
                </a:solidFill>
                <a:latin typeface="+mn-ea"/>
              </a:rPr>
              <a:t>冷战</a:t>
            </a:r>
            <a:r>
              <a:rPr lang="zh-CN" altLang="en-US" sz="2000" b="1" dirty="0" smtClean="0">
                <a:solidFill>
                  <a:srgbClr val="FF0000"/>
                </a:solidFill>
                <a:latin typeface="+mn-ea"/>
              </a:rPr>
              <a:t>结束后，世界形势是怎么样的？</a:t>
            </a:r>
            <a:endParaRPr lang="en-US" altLang="zh-CN" sz="2000" b="1" dirty="0" smtClean="0">
              <a:solidFill>
                <a:srgbClr val="FF0000"/>
              </a:solidFill>
              <a:latin typeface="+mn-ea"/>
            </a:endParaRPr>
          </a:p>
          <a:p>
            <a:r>
              <a:rPr lang="zh-CN" altLang="en-US" sz="2000" b="1" dirty="0" smtClean="0">
                <a:latin typeface="+mn-ea"/>
              </a:rPr>
              <a:t>冷战结束后，世界形势的总趋势是走向缓和，和平与发展成为</a:t>
            </a:r>
            <a:endParaRPr lang="en-US" altLang="zh-CN" sz="2000" b="1" dirty="0" smtClean="0">
              <a:latin typeface="+mn-ea"/>
            </a:endParaRPr>
          </a:p>
          <a:p>
            <a:r>
              <a:rPr lang="zh-CN" altLang="en-US" sz="2000" b="1" dirty="0" smtClean="0">
                <a:latin typeface="+mn-ea"/>
              </a:rPr>
              <a:t>时代的主题。但仍然存在着很多矛盾冲突。</a:t>
            </a:r>
            <a:endParaRPr lang="en-US" altLang="zh-CN" sz="2000" b="1" dirty="0" smtClean="0">
              <a:latin typeface="+mn-ea"/>
            </a:endParaRPr>
          </a:p>
          <a:p>
            <a:r>
              <a:rPr lang="zh-CN" altLang="en-US" sz="2000" b="1" dirty="0" smtClean="0">
                <a:solidFill>
                  <a:srgbClr val="FF0000"/>
                </a:solidFill>
                <a:latin typeface="宋体" pitchFamily="2" charset="-122"/>
              </a:rPr>
              <a:t>冷战</a:t>
            </a:r>
            <a:r>
              <a:rPr lang="zh-CN" altLang="en-US" sz="2000" b="1" dirty="0" smtClean="0">
                <a:solidFill>
                  <a:srgbClr val="FF0000"/>
                </a:solidFill>
                <a:latin typeface="宋体" pitchFamily="2" charset="-122"/>
              </a:rPr>
              <a:t>结束后地区冲突的主要原因</a:t>
            </a:r>
            <a:endParaRPr lang="en-US" altLang="zh-CN" sz="2000" b="1" dirty="0" smtClean="0">
              <a:solidFill>
                <a:srgbClr val="FF0000"/>
              </a:solidFill>
              <a:latin typeface="+mn-ea"/>
            </a:endParaRPr>
          </a:p>
          <a:p>
            <a:pPr>
              <a:lnSpc>
                <a:spcPct val="150000"/>
              </a:lnSpc>
            </a:pPr>
            <a:r>
              <a:rPr lang="zh-CN" altLang="en-US" sz="2000" b="1" dirty="0" smtClean="0"/>
              <a:t>（</a:t>
            </a:r>
            <a:r>
              <a:rPr lang="en-US" altLang="zh-CN" sz="2000" b="1" dirty="0" smtClean="0"/>
              <a:t>1</a:t>
            </a:r>
            <a:r>
              <a:rPr lang="zh-CN" altLang="en-US" sz="2000" b="1" dirty="0" smtClean="0"/>
              <a:t>）美国为维护世界霸主地位，不断加强对其他国家和地区的军事</a:t>
            </a:r>
            <a:endParaRPr lang="en-US" altLang="zh-CN" sz="2000" b="1" dirty="0" smtClean="0"/>
          </a:p>
          <a:p>
            <a:pPr>
              <a:lnSpc>
                <a:spcPct val="150000"/>
              </a:lnSpc>
            </a:pPr>
            <a:r>
              <a:rPr lang="zh-CN" altLang="en-US" sz="2000" b="1" dirty="0" smtClean="0"/>
              <a:t>干预，严重干扰着世界的和平与发展；（</a:t>
            </a:r>
            <a:r>
              <a:rPr lang="en-US" altLang="zh-CN" sz="2000" b="1" dirty="0" smtClean="0"/>
              <a:t>2</a:t>
            </a:r>
            <a:r>
              <a:rPr lang="zh-CN" altLang="en-US" sz="2000" b="1" dirty="0" smtClean="0"/>
              <a:t>）两极格局被打破后，一</a:t>
            </a:r>
            <a:endParaRPr lang="en-US" altLang="zh-CN" sz="2000" b="1" dirty="0" smtClean="0"/>
          </a:p>
          <a:p>
            <a:pPr>
              <a:lnSpc>
                <a:spcPct val="150000"/>
              </a:lnSpc>
            </a:pPr>
            <a:r>
              <a:rPr lang="zh-CN" altLang="en-US" sz="2000" b="1" dirty="0" smtClean="0"/>
              <a:t>些国家和地区内部长期以来抑而不发的深层矛盾爆发，（</a:t>
            </a:r>
            <a:r>
              <a:rPr lang="en-US" altLang="zh-CN" sz="2000" b="1" dirty="0" smtClean="0"/>
              <a:t>3</a:t>
            </a:r>
            <a:r>
              <a:rPr lang="zh-CN" altLang="en-US" sz="2000" b="1" dirty="0" smtClean="0"/>
              <a:t>）地区冲</a:t>
            </a:r>
            <a:endParaRPr lang="en-US" altLang="zh-CN" sz="2000" b="1" dirty="0" smtClean="0"/>
          </a:p>
          <a:p>
            <a:pPr>
              <a:lnSpc>
                <a:spcPct val="150000"/>
              </a:lnSpc>
            </a:pPr>
            <a:r>
              <a:rPr lang="zh-CN" altLang="en-US" sz="2000" b="1" dirty="0" smtClean="0"/>
              <a:t>突、民族矛盾和宗教纷争不断；（</a:t>
            </a:r>
            <a:r>
              <a:rPr lang="en-US" altLang="zh-CN" sz="2000" b="1" dirty="0" smtClean="0"/>
              <a:t>4</a:t>
            </a:r>
            <a:r>
              <a:rPr lang="zh-CN" altLang="en-US" sz="2000" b="1" dirty="0" smtClean="0"/>
              <a:t>）恐怖活动抬头，威胁着世界安全。</a:t>
            </a:r>
          </a:p>
          <a:p>
            <a:endParaRPr lang="en-US" altLang="zh-CN" sz="2000" b="1" dirty="0" smtClean="0">
              <a:latin typeface="+mn-ea"/>
            </a:endParaRPr>
          </a:p>
        </p:txBody>
      </p:sp>
    </p:spTree>
    <p:extLst>
      <p:ext uri="{BB962C8B-B14F-4D97-AF65-F5344CB8AC3E}">
        <p14:creationId xmlns:p14="http://schemas.microsoft.com/office/powerpoint/2010/main" xmlns="" val="8279598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7504" y="620688"/>
            <a:ext cx="8856984" cy="3222998"/>
          </a:xfrm>
          <a:prstGeom prst="rect">
            <a:avLst/>
          </a:prstGeom>
        </p:spPr>
        <p:txBody>
          <a:bodyPr wrap="square">
            <a:spAutoFit/>
          </a:bodyPr>
          <a:lstStyle/>
          <a:p>
            <a:pPr marL="342900" indent="-342900">
              <a:lnSpc>
                <a:spcPct val="150000"/>
              </a:lnSpc>
            </a:pPr>
            <a:r>
              <a:rPr lang="zh-CN" altLang="en-US" sz="2800" b="1" dirty="0" smtClean="0">
                <a:solidFill>
                  <a:srgbClr val="FF0000"/>
                </a:solidFill>
                <a:latin typeface="宋体" pitchFamily="2" charset="-122"/>
              </a:rPr>
              <a:t>霸权主义的表现：</a:t>
            </a:r>
            <a:endParaRPr lang="en-US" altLang="zh-CN" sz="2800" b="1" dirty="0" smtClean="0">
              <a:solidFill>
                <a:srgbClr val="FF0000"/>
              </a:solidFill>
              <a:latin typeface="宋体" pitchFamily="2" charset="-122"/>
            </a:endParaRPr>
          </a:p>
          <a:p>
            <a:pPr marL="342900" indent="-342900">
              <a:lnSpc>
                <a:spcPct val="150000"/>
              </a:lnSpc>
            </a:pPr>
            <a:r>
              <a:rPr lang="en-US" altLang="zh-CN" sz="2800" b="1" dirty="0" smtClean="0">
                <a:latin typeface="宋体" pitchFamily="2" charset="-122"/>
              </a:rPr>
              <a:t>(1)1999</a:t>
            </a:r>
            <a:r>
              <a:rPr lang="zh-CN" altLang="en-US" sz="2800" b="1" dirty="0" smtClean="0">
                <a:latin typeface="宋体" pitchFamily="2" charset="-122"/>
              </a:rPr>
              <a:t>年，以美国为首的北约打着</a:t>
            </a:r>
            <a:r>
              <a:rPr lang="en-US" altLang="zh-CN" sz="2800" b="1" dirty="0" smtClean="0">
                <a:latin typeface="宋体" pitchFamily="2" charset="-122"/>
              </a:rPr>
              <a:t>“</a:t>
            </a:r>
            <a:r>
              <a:rPr lang="zh-CN" altLang="en-US" sz="2800" b="1" dirty="0" smtClean="0">
                <a:latin typeface="宋体" pitchFamily="2" charset="-122"/>
              </a:rPr>
              <a:t>人权高于主权</a:t>
            </a:r>
            <a:r>
              <a:rPr lang="en-US" altLang="zh-CN" sz="2800" b="1" dirty="0" smtClean="0">
                <a:latin typeface="宋体" pitchFamily="2" charset="-122"/>
              </a:rPr>
              <a:t>”</a:t>
            </a:r>
            <a:r>
              <a:rPr lang="zh-CN" altLang="en-US" sz="2800" b="1" dirty="0" smtClean="0">
                <a:latin typeface="宋体" pitchFamily="2" charset="-122"/>
              </a:rPr>
              <a:t>的幌子，轰炸南斯拉夫联盟共和国；</a:t>
            </a:r>
          </a:p>
          <a:p>
            <a:pPr marL="342900" indent="-342900">
              <a:lnSpc>
                <a:spcPct val="150000"/>
              </a:lnSpc>
            </a:pPr>
            <a:r>
              <a:rPr lang="en-US" altLang="zh-CN" sz="2800" b="1" dirty="0" smtClean="0">
                <a:latin typeface="宋体" pitchFamily="2" charset="-122"/>
              </a:rPr>
              <a:t>(2)2003</a:t>
            </a:r>
            <a:r>
              <a:rPr lang="zh-CN" altLang="en-US" sz="2800" b="1" dirty="0" smtClean="0">
                <a:latin typeface="宋体" pitchFamily="2" charset="-122"/>
              </a:rPr>
              <a:t>年，美国以伊拉克拥有大规模杀伤性武器为借口，拉拢部分国家，发动战争，占领伊拉克</a:t>
            </a:r>
            <a:r>
              <a:rPr lang="zh-CN" altLang="en-US" sz="2800" b="1" dirty="0" smtClean="0">
                <a:latin typeface="宋体" pitchFamily="2" charset="-122"/>
              </a:rPr>
              <a:t>；</a:t>
            </a:r>
            <a:endParaRPr lang="zh-CN" altLang="en-US" sz="2800" b="1" dirty="0" smtClean="0">
              <a:latin typeface="宋体" pitchFamily="2" charset="-122"/>
            </a:endParaRPr>
          </a:p>
        </p:txBody>
      </p:sp>
      <p:pic>
        <p:nvPicPr>
          <p:cNvPr id="8194" name="Picture 2" descr="https://gss1.bdstatic.com/9vo3dSag_xI4khGkpoWK1HF6hhy/baike/s%3D220/sign=2d91899315950a7b713549c63ad0625c/500fd9f9d72a605944b433bf2034349b023bbaeb.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203848" y="4098562"/>
            <a:ext cx="3219284" cy="228276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160422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内容占位符 60418"/>
          <p:cNvSpPr>
            <a:spLocks noGrp="1" noChangeArrowheads="1"/>
          </p:cNvSpPr>
          <p:nvPr>
            <p:ph idx="1"/>
          </p:nvPr>
        </p:nvSpPr>
        <p:spPr>
          <a:xfrm>
            <a:off x="0" y="285750"/>
            <a:ext cx="9001125" cy="4114800"/>
          </a:xfrm>
        </p:spPr>
        <p:txBody>
          <a:bodyPr>
            <a:normAutofit fontScale="85000" lnSpcReduction="20000"/>
          </a:bodyPr>
          <a:lstStyle/>
          <a:p>
            <a:r>
              <a:rPr lang="zh-CN" altLang="en-US" sz="2400" smtClean="0">
                <a:solidFill>
                  <a:srgbClr val="FF0000"/>
                </a:solidFill>
              </a:rPr>
              <a:t>二、世界多极化趋势的发展</a:t>
            </a:r>
          </a:p>
          <a:p>
            <a:r>
              <a:rPr lang="en-US" altLang="zh-CN" sz="2400" smtClean="0">
                <a:solidFill>
                  <a:srgbClr val="FF0000"/>
                </a:solidFill>
              </a:rPr>
              <a:t>1.</a:t>
            </a:r>
            <a:r>
              <a:rPr lang="zh-CN" altLang="en-US" sz="2400" smtClean="0">
                <a:solidFill>
                  <a:srgbClr val="FF0000"/>
                </a:solidFill>
              </a:rPr>
              <a:t>原因：</a:t>
            </a:r>
            <a:r>
              <a:rPr lang="zh-CN" altLang="en-US" sz="2400" u="sng" smtClean="0">
                <a:solidFill>
                  <a:srgbClr val="FF0000"/>
                </a:solidFill>
              </a:rPr>
              <a:t>欧盟</a:t>
            </a:r>
            <a:r>
              <a:rPr lang="zh-CN" altLang="en-US" sz="2400" smtClean="0">
                <a:solidFill>
                  <a:srgbClr val="FF0000"/>
                </a:solidFill>
              </a:rPr>
              <a:t>、日本和</a:t>
            </a:r>
            <a:r>
              <a:rPr lang="zh-CN" altLang="en-US" sz="2400" u="sng" smtClean="0">
                <a:solidFill>
                  <a:srgbClr val="FF0000"/>
                </a:solidFill>
              </a:rPr>
              <a:t>中国</a:t>
            </a:r>
            <a:r>
              <a:rPr lang="zh-CN" altLang="en-US" sz="2400" smtClean="0">
                <a:solidFill>
                  <a:srgbClr val="FF0000"/>
                </a:solidFill>
              </a:rPr>
              <a:t>和俄罗斯等一些国家或国家联盟在国际和地区事务中发挥着重要作</a:t>
            </a:r>
          </a:p>
          <a:p>
            <a:r>
              <a:rPr lang="zh-CN" altLang="en-US" sz="2400" smtClean="0">
                <a:solidFill>
                  <a:srgbClr val="FF0000"/>
                </a:solidFill>
              </a:rPr>
              <a:t>用，推动世界朝着多极化方向发展。</a:t>
            </a:r>
          </a:p>
          <a:p>
            <a:r>
              <a:rPr lang="en-US" altLang="zh-CN" sz="2400" smtClean="0">
                <a:solidFill>
                  <a:srgbClr val="FF0000"/>
                </a:solidFill>
              </a:rPr>
              <a:t>2.</a:t>
            </a:r>
            <a:r>
              <a:rPr lang="zh-CN" altLang="en-US" sz="2400" smtClean="0">
                <a:solidFill>
                  <a:srgbClr val="FF0000"/>
                </a:solidFill>
              </a:rPr>
              <a:t>表现：①欧盟成立后，欧洲的实力进一步增强，地位进一步提高，在国际事务中发挥日益重</a:t>
            </a:r>
          </a:p>
          <a:p>
            <a:r>
              <a:rPr lang="zh-CN" altLang="en-US" sz="2400" smtClean="0">
                <a:solidFill>
                  <a:srgbClr val="FF0000"/>
                </a:solidFill>
              </a:rPr>
              <a:t>要的作用。</a:t>
            </a:r>
          </a:p>
          <a:p>
            <a:r>
              <a:rPr lang="en-US" altLang="zh-CN" sz="2400" smtClean="0">
                <a:solidFill>
                  <a:srgbClr val="FF0000"/>
                </a:solidFill>
              </a:rPr>
              <a:t>        </a:t>
            </a:r>
            <a:r>
              <a:rPr lang="zh-CN" altLang="en-US" sz="2400" smtClean="0">
                <a:solidFill>
                  <a:srgbClr val="FF0000"/>
                </a:solidFill>
              </a:rPr>
              <a:t>②日本也在积极谋求政治大国的地位。</a:t>
            </a:r>
          </a:p>
          <a:p>
            <a:r>
              <a:rPr lang="en-US" altLang="zh-CN" sz="2400" smtClean="0">
                <a:solidFill>
                  <a:srgbClr val="FF0000"/>
                </a:solidFill>
              </a:rPr>
              <a:t>        </a:t>
            </a:r>
            <a:r>
              <a:rPr lang="zh-CN" altLang="en-US" sz="2400" smtClean="0">
                <a:solidFill>
                  <a:srgbClr val="FF0000"/>
                </a:solidFill>
              </a:rPr>
              <a:t>③中国通过</a:t>
            </a:r>
            <a:r>
              <a:rPr lang="zh-CN" altLang="en-US" sz="2400" u="sng" smtClean="0">
                <a:solidFill>
                  <a:srgbClr val="FF0000"/>
                </a:solidFill>
              </a:rPr>
              <a:t> 改革开放 </a:t>
            </a:r>
            <a:r>
              <a:rPr lang="zh-CN" altLang="en-US" sz="2400" smtClean="0">
                <a:solidFill>
                  <a:srgbClr val="FF0000"/>
                </a:solidFill>
              </a:rPr>
              <a:t>，经济快速发展，国家综合实力显著增强。</a:t>
            </a:r>
          </a:p>
          <a:p>
            <a:r>
              <a:rPr lang="en-US" altLang="zh-CN" sz="2400" smtClean="0">
                <a:solidFill>
                  <a:srgbClr val="FF0000"/>
                </a:solidFill>
              </a:rPr>
              <a:t>        </a:t>
            </a:r>
            <a:r>
              <a:rPr lang="zh-CN" altLang="en-US" sz="2400" smtClean="0">
                <a:solidFill>
                  <a:srgbClr val="FF0000"/>
                </a:solidFill>
              </a:rPr>
              <a:t>④俄罗斯凭借丰富的自然资源，致力于国家复兴，力求在国际舞台上扮演更重要的角色。</a:t>
            </a:r>
          </a:p>
          <a:p>
            <a:r>
              <a:rPr lang="en-US" altLang="zh-CN" sz="2400" smtClean="0">
                <a:solidFill>
                  <a:srgbClr val="FF0000"/>
                </a:solidFill>
              </a:rPr>
              <a:t>        </a:t>
            </a:r>
            <a:r>
              <a:rPr lang="zh-CN" altLang="en-US" sz="2400" smtClean="0">
                <a:solidFill>
                  <a:srgbClr val="FF0000"/>
                </a:solidFill>
              </a:rPr>
              <a:t>⑤广大发展中国家的总体实力在不断增强，国际影响力不断扩大，成为推动世界多极</a:t>
            </a:r>
          </a:p>
          <a:p>
            <a:r>
              <a:rPr lang="zh-CN" altLang="en-US" sz="2400" smtClean="0">
                <a:solidFill>
                  <a:srgbClr val="FF0000"/>
                </a:solidFill>
              </a:rPr>
              <a:t>化趋势的一支不可忽视的力量。</a:t>
            </a:r>
          </a:p>
        </p:txBody>
      </p:sp>
      <p:sp>
        <p:nvSpPr>
          <p:cNvPr id="31747" name="AutoShape 6" descr="http://world.people.com.cn/mediafile/201103/21/F201103210456571968613434.jpg"/>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p>
        </p:txBody>
      </p:sp>
      <p:sp>
        <p:nvSpPr>
          <p:cNvPr id="31748" name="AutoShape 8" descr="http://world.people.com.cn/mediafile/201103/21/F201103210456571968613434.jpg"/>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p>
        </p:txBody>
      </p:sp>
      <p:sp>
        <p:nvSpPr>
          <p:cNvPr id="31749" name="AutoShape 10" descr="http://world.people.com.cn/mediafile/201103/21/F201103210456571968613434.jpg"/>
          <p:cNvSpPr>
            <a:spLocks noChangeAspect="1" noChangeArrowheads="1"/>
          </p:cNvSpPr>
          <p:nvPr/>
        </p:nvSpPr>
        <p:spPr bwMode="auto">
          <a:xfrm>
            <a:off x="176213" y="-182563"/>
            <a:ext cx="304800" cy="30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p>
        </p:txBody>
      </p:sp>
    </p:spTree>
    <p:extLst>
      <p:ext uri="{BB962C8B-B14F-4D97-AF65-F5344CB8AC3E}">
        <p14:creationId xmlns:p14="http://schemas.microsoft.com/office/powerpoint/2010/main" xmlns="" val="419149143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iterate type="lt">
                                    <p:tmPct val="100000"/>
                                  </p:iterate>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box(in)">
                                      <p:cBhvr>
                                        <p:cTn id="7" dur="75"/>
                                        <p:tgtEl>
                                          <p:spTgt spid="604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iterate type="lt">
                                    <p:tmPct val="100000"/>
                                  </p:iterate>
                                  <p:childTnLst>
                                    <p:set>
                                      <p:cBhvr>
                                        <p:cTn id="11" dur="1" fill="hold">
                                          <p:stCondLst>
                                            <p:cond delay="0"/>
                                          </p:stCondLst>
                                        </p:cTn>
                                        <p:tgtEl>
                                          <p:spTgt spid="60419">
                                            <p:txEl>
                                              <p:pRg st="1" end="1"/>
                                            </p:txEl>
                                          </p:spTgt>
                                        </p:tgtEl>
                                        <p:attrNameLst>
                                          <p:attrName>style.visibility</p:attrName>
                                        </p:attrNameLst>
                                      </p:cBhvr>
                                      <p:to>
                                        <p:strVal val="visible"/>
                                      </p:to>
                                    </p:set>
                                    <p:animEffect transition="in" filter="box(in)">
                                      <p:cBhvr>
                                        <p:cTn id="12" dur="75"/>
                                        <p:tgtEl>
                                          <p:spTgt spid="604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iterate type="lt">
                                    <p:tmPct val="100000"/>
                                  </p:iterate>
                                  <p:childTnLst>
                                    <p:set>
                                      <p:cBhvr>
                                        <p:cTn id="16" dur="1" fill="hold">
                                          <p:stCondLst>
                                            <p:cond delay="0"/>
                                          </p:stCondLst>
                                        </p:cTn>
                                        <p:tgtEl>
                                          <p:spTgt spid="60419">
                                            <p:txEl>
                                              <p:pRg st="2" end="2"/>
                                            </p:txEl>
                                          </p:spTgt>
                                        </p:tgtEl>
                                        <p:attrNameLst>
                                          <p:attrName>style.visibility</p:attrName>
                                        </p:attrNameLst>
                                      </p:cBhvr>
                                      <p:to>
                                        <p:strVal val="visible"/>
                                      </p:to>
                                    </p:set>
                                    <p:animEffect transition="in" filter="box(in)">
                                      <p:cBhvr>
                                        <p:cTn id="17" dur="75"/>
                                        <p:tgtEl>
                                          <p:spTgt spid="604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iterate type="lt">
                                    <p:tmPct val="100000"/>
                                  </p:iterate>
                                  <p:childTnLst>
                                    <p:set>
                                      <p:cBhvr>
                                        <p:cTn id="21" dur="1" fill="hold">
                                          <p:stCondLst>
                                            <p:cond delay="0"/>
                                          </p:stCondLst>
                                        </p:cTn>
                                        <p:tgtEl>
                                          <p:spTgt spid="60419">
                                            <p:txEl>
                                              <p:pRg st="3" end="3"/>
                                            </p:txEl>
                                          </p:spTgt>
                                        </p:tgtEl>
                                        <p:attrNameLst>
                                          <p:attrName>style.visibility</p:attrName>
                                        </p:attrNameLst>
                                      </p:cBhvr>
                                      <p:to>
                                        <p:strVal val="visible"/>
                                      </p:to>
                                    </p:set>
                                    <p:animEffect transition="in" filter="box(in)">
                                      <p:cBhvr>
                                        <p:cTn id="22" dur="75"/>
                                        <p:tgtEl>
                                          <p:spTgt spid="6041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iterate type="lt">
                                    <p:tmPct val="100000"/>
                                  </p:iterate>
                                  <p:childTnLst>
                                    <p:set>
                                      <p:cBhvr>
                                        <p:cTn id="26" dur="1" fill="hold">
                                          <p:stCondLst>
                                            <p:cond delay="0"/>
                                          </p:stCondLst>
                                        </p:cTn>
                                        <p:tgtEl>
                                          <p:spTgt spid="60419">
                                            <p:txEl>
                                              <p:pRg st="4" end="4"/>
                                            </p:txEl>
                                          </p:spTgt>
                                        </p:tgtEl>
                                        <p:attrNameLst>
                                          <p:attrName>style.visibility</p:attrName>
                                        </p:attrNameLst>
                                      </p:cBhvr>
                                      <p:to>
                                        <p:strVal val="visible"/>
                                      </p:to>
                                    </p:set>
                                    <p:animEffect transition="in" filter="box(in)">
                                      <p:cBhvr>
                                        <p:cTn id="27" dur="75"/>
                                        <p:tgtEl>
                                          <p:spTgt spid="6041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iterate type="lt">
                                    <p:tmPct val="100000"/>
                                  </p:iterate>
                                  <p:childTnLst>
                                    <p:set>
                                      <p:cBhvr>
                                        <p:cTn id="31" dur="1" fill="hold">
                                          <p:stCondLst>
                                            <p:cond delay="0"/>
                                          </p:stCondLst>
                                        </p:cTn>
                                        <p:tgtEl>
                                          <p:spTgt spid="60419">
                                            <p:txEl>
                                              <p:pRg st="5" end="5"/>
                                            </p:txEl>
                                          </p:spTgt>
                                        </p:tgtEl>
                                        <p:attrNameLst>
                                          <p:attrName>style.visibility</p:attrName>
                                        </p:attrNameLst>
                                      </p:cBhvr>
                                      <p:to>
                                        <p:strVal val="visible"/>
                                      </p:to>
                                    </p:set>
                                    <p:animEffect transition="in" filter="box(in)">
                                      <p:cBhvr>
                                        <p:cTn id="32" dur="75"/>
                                        <p:tgtEl>
                                          <p:spTgt spid="60419">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iterate type="lt">
                                    <p:tmPct val="100000"/>
                                  </p:iterate>
                                  <p:childTnLst>
                                    <p:set>
                                      <p:cBhvr>
                                        <p:cTn id="36" dur="1" fill="hold">
                                          <p:stCondLst>
                                            <p:cond delay="0"/>
                                          </p:stCondLst>
                                        </p:cTn>
                                        <p:tgtEl>
                                          <p:spTgt spid="60419">
                                            <p:txEl>
                                              <p:pRg st="6" end="6"/>
                                            </p:txEl>
                                          </p:spTgt>
                                        </p:tgtEl>
                                        <p:attrNameLst>
                                          <p:attrName>style.visibility</p:attrName>
                                        </p:attrNameLst>
                                      </p:cBhvr>
                                      <p:to>
                                        <p:strVal val="visible"/>
                                      </p:to>
                                    </p:set>
                                    <p:animEffect transition="in" filter="box(in)">
                                      <p:cBhvr>
                                        <p:cTn id="37" dur="75"/>
                                        <p:tgtEl>
                                          <p:spTgt spid="60419">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grpId="0" nodeType="clickEffect">
                                  <p:stCondLst>
                                    <p:cond delay="0"/>
                                  </p:stCondLst>
                                  <p:iterate type="lt">
                                    <p:tmPct val="100000"/>
                                  </p:iterate>
                                  <p:childTnLst>
                                    <p:set>
                                      <p:cBhvr>
                                        <p:cTn id="41" dur="1" fill="hold">
                                          <p:stCondLst>
                                            <p:cond delay="0"/>
                                          </p:stCondLst>
                                        </p:cTn>
                                        <p:tgtEl>
                                          <p:spTgt spid="60419">
                                            <p:txEl>
                                              <p:pRg st="7" end="7"/>
                                            </p:txEl>
                                          </p:spTgt>
                                        </p:tgtEl>
                                        <p:attrNameLst>
                                          <p:attrName>style.visibility</p:attrName>
                                        </p:attrNameLst>
                                      </p:cBhvr>
                                      <p:to>
                                        <p:strVal val="visible"/>
                                      </p:to>
                                    </p:set>
                                    <p:animEffect transition="in" filter="box(in)">
                                      <p:cBhvr>
                                        <p:cTn id="42" dur="75"/>
                                        <p:tgtEl>
                                          <p:spTgt spid="60419">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16" fill="hold" grpId="0" nodeType="clickEffect">
                                  <p:stCondLst>
                                    <p:cond delay="0"/>
                                  </p:stCondLst>
                                  <p:iterate type="lt">
                                    <p:tmPct val="100000"/>
                                  </p:iterate>
                                  <p:childTnLst>
                                    <p:set>
                                      <p:cBhvr>
                                        <p:cTn id="46" dur="1" fill="hold">
                                          <p:stCondLst>
                                            <p:cond delay="0"/>
                                          </p:stCondLst>
                                        </p:cTn>
                                        <p:tgtEl>
                                          <p:spTgt spid="60419">
                                            <p:txEl>
                                              <p:pRg st="8" end="8"/>
                                            </p:txEl>
                                          </p:spTgt>
                                        </p:tgtEl>
                                        <p:attrNameLst>
                                          <p:attrName>style.visibility</p:attrName>
                                        </p:attrNameLst>
                                      </p:cBhvr>
                                      <p:to>
                                        <p:strVal val="visible"/>
                                      </p:to>
                                    </p:set>
                                    <p:animEffect transition="in" filter="box(in)">
                                      <p:cBhvr>
                                        <p:cTn id="47" dur="75"/>
                                        <p:tgtEl>
                                          <p:spTgt spid="60419">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grpId="0" nodeType="clickEffect">
                                  <p:stCondLst>
                                    <p:cond delay="0"/>
                                  </p:stCondLst>
                                  <p:iterate type="lt">
                                    <p:tmPct val="100000"/>
                                  </p:iterate>
                                  <p:childTnLst>
                                    <p:set>
                                      <p:cBhvr>
                                        <p:cTn id="51" dur="1" fill="hold">
                                          <p:stCondLst>
                                            <p:cond delay="0"/>
                                          </p:stCondLst>
                                        </p:cTn>
                                        <p:tgtEl>
                                          <p:spTgt spid="60419">
                                            <p:txEl>
                                              <p:pRg st="9" end="9"/>
                                            </p:txEl>
                                          </p:spTgt>
                                        </p:tgtEl>
                                        <p:attrNameLst>
                                          <p:attrName>style.visibility</p:attrName>
                                        </p:attrNameLst>
                                      </p:cBhvr>
                                      <p:to>
                                        <p:strVal val="visible"/>
                                      </p:to>
                                    </p:set>
                                    <p:animEffect transition="in" filter="box(in)">
                                      <p:cBhvr>
                                        <p:cTn id="52" dur="75"/>
                                        <p:tgtEl>
                                          <p:spTgt spid="604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直接连接符 25602"/>
          <p:cNvSpPr>
            <a:spLocks noChangeShapeType="1"/>
          </p:cNvSpPr>
          <p:nvPr/>
        </p:nvSpPr>
        <p:spPr bwMode="auto">
          <a:xfrm>
            <a:off x="0" y="692150"/>
            <a:ext cx="9144000" cy="0"/>
          </a:xfrm>
          <a:prstGeom prst="line">
            <a:avLst/>
          </a:prstGeom>
          <a:noFill/>
          <a:ln w="285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pic>
        <p:nvPicPr>
          <p:cNvPr id="32771" name="图片 25603" descr="1-1-120833_082611y"/>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787900" y="836613"/>
            <a:ext cx="3744913" cy="259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772" name="图片 25604" descr="pic_7382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787900" y="3573463"/>
            <a:ext cx="3744913" cy="25987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06" name="文本框 25605"/>
          <p:cNvSpPr txBox="1"/>
          <p:nvPr/>
        </p:nvSpPr>
        <p:spPr>
          <a:xfrm>
            <a:off x="1116013" y="6096000"/>
            <a:ext cx="6904037" cy="762000"/>
          </a:xfrm>
          <a:prstGeom prst="rect">
            <a:avLst/>
          </a:prstGeom>
          <a:noFill/>
          <a:ln w="9525">
            <a:noFill/>
          </a:ln>
        </p:spPr>
        <p:txBody>
          <a:bodyPr wrap="none" anchor="ctr">
            <a:spAutoFit/>
          </a:bodyPr>
          <a:lstStyle/>
          <a:p>
            <a:pPr algn="ctr">
              <a:spcBef>
                <a:spcPct val="50000"/>
              </a:spcBef>
              <a:defRPr/>
            </a:pPr>
            <a:r>
              <a:rPr lang="en-US" altLang="zh-CN" sz="4400" b="1" u="sng" noProof="1">
                <a:solidFill>
                  <a:srgbClr val="FF0000"/>
                </a:solidFill>
                <a:effectLst>
                  <a:outerShdw blurRad="38100" dist="38100" dir="2700000">
                    <a:srgbClr val="C0C0C0"/>
                  </a:outerShdw>
                </a:effectLst>
                <a:latin typeface="Times New Roman" panose="02020603050405020304" pitchFamily="18" charset="0"/>
              </a:rPr>
              <a:t>1999</a:t>
            </a:r>
            <a:r>
              <a:rPr lang="zh-CN" altLang="en-US" sz="4400" b="1" u="sng" noProof="1">
                <a:solidFill>
                  <a:srgbClr val="FF0000"/>
                </a:solidFill>
                <a:effectLst>
                  <a:outerShdw blurRad="38100" dist="38100" dir="2700000">
                    <a:srgbClr val="C0C0C0"/>
                  </a:outerShdw>
                </a:effectLst>
                <a:latin typeface="Times New Roman" panose="02020603050405020304" pitchFamily="18" charset="0"/>
              </a:rPr>
              <a:t>年北约对南联盟的轰炸</a:t>
            </a:r>
          </a:p>
        </p:txBody>
      </p:sp>
      <p:pic>
        <p:nvPicPr>
          <p:cNvPr id="32774" name="图片 25606" descr="jqxw0201041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11188" y="3573463"/>
            <a:ext cx="3744912" cy="2579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2775" name="图片 25607"/>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09600" y="836613"/>
            <a:ext cx="3746500" cy="2592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12673330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0" y="500042"/>
            <a:ext cx="8926513" cy="6278642"/>
          </a:xfrm>
          <a:prstGeom prst="rect">
            <a:avLst/>
          </a:prstGeom>
          <a:solidFill>
            <a:schemeClr val="bg1"/>
          </a:solidFill>
          <a:ln w="9525">
            <a:solidFill>
              <a:schemeClr val="accent2"/>
            </a:solidFill>
            <a:miter lim="800000"/>
          </a:ln>
          <a:effectLst/>
        </p:spPr>
        <p:txBody>
          <a:bodyPr anchor="ctr">
            <a:spAutoFit/>
          </a:bodyPr>
          <a:lstStyle/>
          <a:p>
            <a:pPr>
              <a:buSzPct val="100000"/>
              <a:defRPr/>
            </a:pPr>
            <a:r>
              <a:rPr lang="zh-CN" altLang="en-US" sz="3200" b="1" dirty="0" smtClean="0">
                <a:solidFill>
                  <a:srgbClr val="FF0000"/>
                </a:solidFill>
                <a:latin typeface="宋体" panose="02010600030101010101" pitchFamily="2" charset="-122"/>
                <a:ea typeface="宋体" panose="02010600030101010101" pitchFamily="2" charset="-122"/>
                <a:sym typeface="Arial" pitchFamily="34" charset="0"/>
              </a:rPr>
              <a:t>起因：南联盟共和国反对科索沃独立</a:t>
            </a:r>
          </a:p>
          <a:p>
            <a:pPr>
              <a:buSzPct val="100000"/>
              <a:defRPr/>
            </a:pPr>
            <a:r>
              <a:rPr lang="zh-CN" altLang="en-US" sz="3200" b="1" dirty="0" smtClean="0">
                <a:solidFill>
                  <a:srgbClr val="FF0000"/>
                </a:solidFill>
                <a:latin typeface="宋体" panose="02010600030101010101" pitchFamily="2" charset="-122"/>
                <a:ea typeface="宋体" panose="02010600030101010101" pitchFamily="2" charset="-122"/>
                <a:sym typeface="Arial" pitchFamily="34" charset="0"/>
              </a:rPr>
              <a:t>进程：以美国为首的北约介入科索沃危机，并绕过联合国，对南联盟进行轰炸，致使</a:t>
            </a:r>
            <a:r>
              <a:rPr lang="en-US" altLang="zh-CN" sz="3200" b="1" dirty="0" smtClean="0">
                <a:solidFill>
                  <a:srgbClr val="FF0000"/>
                </a:solidFill>
                <a:latin typeface="宋体" panose="02010600030101010101" pitchFamily="2" charset="-122"/>
                <a:ea typeface="宋体" panose="02010600030101010101" pitchFamily="2" charset="-122"/>
                <a:sym typeface="Arial" pitchFamily="34" charset="0"/>
              </a:rPr>
              <a:t>100</a:t>
            </a:r>
            <a:r>
              <a:rPr lang="zh-CN" altLang="en-US" sz="3200" b="1" dirty="0" smtClean="0">
                <a:solidFill>
                  <a:srgbClr val="FF0000"/>
                </a:solidFill>
                <a:latin typeface="宋体" panose="02010600030101010101" pitchFamily="2" charset="-122"/>
                <a:ea typeface="宋体" panose="02010600030101010101" pitchFamily="2" charset="-122"/>
                <a:sym typeface="Arial" pitchFamily="34" charset="0"/>
              </a:rPr>
              <a:t>万科索沃人流离失所，许多无辜平民伤亡 。</a:t>
            </a:r>
          </a:p>
          <a:p>
            <a:pPr>
              <a:buSzPct val="100000"/>
              <a:defRPr/>
            </a:pPr>
            <a:r>
              <a:rPr lang="zh-CN" altLang="en-US" sz="3200" b="1" dirty="0" smtClean="0">
                <a:solidFill>
                  <a:srgbClr val="FF0000"/>
                </a:solidFill>
                <a:latin typeface="宋体" panose="02010600030101010101" pitchFamily="2" charset="-122"/>
                <a:ea typeface="宋体" panose="02010600030101010101" pitchFamily="2" charset="-122"/>
                <a:sym typeface="Arial" pitchFamily="34" charset="0"/>
              </a:rPr>
              <a:t>对手：北约</a:t>
            </a:r>
            <a:r>
              <a:rPr lang="en-US" altLang="zh-CN" sz="3200" b="1" dirty="0" smtClean="0">
                <a:solidFill>
                  <a:srgbClr val="FF0000"/>
                </a:solidFill>
                <a:latin typeface="宋体" panose="02010600030101010101" pitchFamily="2" charset="-122"/>
                <a:ea typeface="宋体" panose="02010600030101010101" pitchFamily="2" charset="-122"/>
                <a:sym typeface="Arial" pitchFamily="34" charset="0"/>
              </a:rPr>
              <a:t>VS</a:t>
            </a:r>
            <a:r>
              <a:rPr lang="zh-CN" altLang="en-US" sz="3200" b="1" dirty="0" smtClean="0">
                <a:solidFill>
                  <a:srgbClr val="FF0000"/>
                </a:solidFill>
                <a:latin typeface="宋体" panose="02010600030101010101" pitchFamily="2" charset="-122"/>
                <a:ea typeface="宋体" panose="02010600030101010101" pitchFamily="2" charset="-122"/>
                <a:sym typeface="Arial" pitchFamily="34" charset="0"/>
              </a:rPr>
              <a:t>南联盟共和国</a:t>
            </a:r>
          </a:p>
          <a:p>
            <a:pPr>
              <a:buSzPct val="100000"/>
              <a:defRPr/>
            </a:pPr>
            <a:r>
              <a:rPr lang="zh-CN" altLang="en-US" sz="3200" b="1" dirty="0" smtClean="0">
                <a:solidFill>
                  <a:srgbClr val="FF0000"/>
                </a:solidFill>
                <a:latin typeface="宋体" panose="02010600030101010101" pitchFamily="2" charset="-122"/>
                <a:ea typeface="宋体" panose="02010600030101010101" pitchFamily="2" charset="-122"/>
                <a:sym typeface="Arial" pitchFamily="34" charset="0"/>
              </a:rPr>
              <a:t>结果：南联盟军警撤出科索沃。</a:t>
            </a:r>
            <a:endParaRPr lang="en-US" altLang="zh-CN" sz="3200" dirty="0" smtClean="0">
              <a:solidFill>
                <a:srgbClr val="663300"/>
              </a:solidFill>
              <a:latin typeface="宋体" panose="02010600030101010101" pitchFamily="2" charset="-122"/>
              <a:ea typeface="宋体" panose="02010600030101010101" pitchFamily="2" charset="-122"/>
              <a:sym typeface="Arial" pitchFamily="34" charset="0"/>
            </a:endParaRPr>
          </a:p>
          <a:p>
            <a:pPr>
              <a:spcBef>
                <a:spcPct val="50000"/>
              </a:spcBef>
            </a:pPr>
            <a:r>
              <a:rPr lang="zh-CN" altLang="en-US" sz="2800" b="1" dirty="0" smtClean="0">
                <a:sym typeface="Arial" pitchFamily="34" charset="0"/>
              </a:rPr>
              <a:t>南联盟地处巴尔干半岛西北，战略地位十分重要，是北约向东扩张的严重障碍。科索沃是南斯拉夫联盟塞尔维亚共和国的一个自治省，人口</a:t>
            </a:r>
            <a:r>
              <a:rPr lang="en-US" altLang="zh-CN" sz="2800" b="1" dirty="0" smtClean="0">
                <a:sym typeface="Arial" pitchFamily="34" charset="0"/>
              </a:rPr>
              <a:t>200</a:t>
            </a:r>
            <a:r>
              <a:rPr lang="zh-CN" altLang="en-US" sz="2800" b="1" dirty="0" smtClean="0">
                <a:sym typeface="Arial" pitchFamily="34" charset="0"/>
              </a:rPr>
              <a:t>万，阿尔巴尼亚族人占</a:t>
            </a:r>
            <a:r>
              <a:rPr lang="en-US" altLang="zh-CN" sz="2800" b="1" dirty="0" smtClean="0">
                <a:sym typeface="Arial" pitchFamily="34" charset="0"/>
              </a:rPr>
              <a:t>90%</a:t>
            </a:r>
            <a:r>
              <a:rPr lang="zh-CN" altLang="en-US" sz="2800" b="1" dirty="0" smtClean="0">
                <a:sym typeface="Arial" pitchFamily="34" charset="0"/>
              </a:rPr>
              <a:t>左右。在东欧剧变和南斯拉夫联邦逐渐解体的影响下，阿族人自行组织“议会”，成立“共和国”，选举“总统”，要求脱离南联盟独立。科索沃危机是南联盟内部民族矛盾和国际影响造成的。</a:t>
            </a:r>
            <a:endParaRPr lang="zh-CN" altLang="en-US" sz="2800" b="1" dirty="0">
              <a:sym typeface="Arial" pitchFamily="34" charset="0"/>
            </a:endParaRPr>
          </a:p>
        </p:txBody>
      </p:sp>
    </p:spTree>
    <p:extLst>
      <p:ext uri="{BB962C8B-B14F-4D97-AF65-F5344CB8AC3E}">
        <p14:creationId xmlns:p14="http://schemas.microsoft.com/office/powerpoint/2010/main" xmlns="" val="238436483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1928802"/>
            <a:ext cx="7786742" cy="2339102"/>
          </a:xfrm>
          <a:prstGeom prst="rect">
            <a:avLst/>
          </a:prstGeom>
          <a:noFill/>
        </p:spPr>
        <p:txBody>
          <a:bodyPr wrap="square" rtlCol="0">
            <a:spAutoFit/>
          </a:bodyPr>
          <a:lstStyle/>
          <a:p>
            <a:r>
              <a:rPr lang="en-US" altLang="zh-CN" sz="2000" b="1" dirty="0" smtClean="0">
                <a:ln>
                  <a:solidFill>
                    <a:schemeClr val="tx1"/>
                  </a:solidFill>
                </a:ln>
                <a:solidFill>
                  <a:srgbClr val="FF0000"/>
                </a:solidFill>
                <a:latin typeface="宋体" panose="02010600030101010101" pitchFamily="2" charset="-122"/>
              </a:rPr>
              <a:t>“</a:t>
            </a:r>
            <a:r>
              <a:rPr lang="zh-CN" altLang="en-US" sz="2000" b="1" dirty="0" smtClean="0">
                <a:ln>
                  <a:solidFill>
                    <a:schemeClr val="tx1"/>
                  </a:solidFill>
                </a:ln>
                <a:solidFill>
                  <a:srgbClr val="FF0000"/>
                </a:solidFill>
                <a:latin typeface="宋体" panose="02010600030101010101" pitchFamily="2" charset="-122"/>
              </a:rPr>
              <a:t>人权高于主权”</a:t>
            </a:r>
          </a:p>
          <a:p>
            <a:r>
              <a:rPr lang="zh-CN" altLang="en-US" b="1" dirty="0" smtClean="0"/>
              <a:t>以美国为首的北约打着捍卫</a:t>
            </a:r>
            <a:r>
              <a:rPr lang="zh-CN" altLang="en-US" b="1" dirty="0" smtClean="0">
                <a:latin typeface="宋体" pitchFamily="2" charset="-122"/>
              </a:rPr>
              <a:t>“</a:t>
            </a:r>
            <a:r>
              <a:rPr lang="zh-CN" altLang="en-US" b="1" dirty="0" smtClean="0"/>
              <a:t>人权</a:t>
            </a:r>
            <a:r>
              <a:rPr lang="zh-CN" altLang="en-US" b="1" dirty="0" smtClean="0">
                <a:latin typeface="宋体" pitchFamily="2" charset="-122"/>
              </a:rPr>
              <a:t>”</a:t>
            </a:r>
            <a:r>
              <a:rPr lang="zh-CN" altLang="en-US" b="1" dirty="0" smtClean="0"/>
              <a:t>和维护</a:t>
            </a:r>
            <a:r>
              <a:rPr lang="zh-CN" altLang="en-US" b="1" dirty="0" smtClean="0">
                <a:latin typeface="宋体" pitchFamily="2" charset="-122"/>
              </a:rPr>
              <a:t>“</a:t>
            </a:r>
            <a:r>
              <a:rPr lang="zh-CN" altLang="en-US" b="1" dirty="0" smtClean="0"/>
              <a:t>正义</a:t>
            </a:r>
            <a:r>
              <a:rPr lang="zh-CN" altLang="en-US" b="1" dirty="0" smtClean="0">
                <a:latin typeface="宋体" pitchFamily="2" charset="-122"/>
              </a:rPr>
              <a:t>”</a:t>
            </a:r>
            <a:r>
              <a:rPr lang="zh-CN" altLang="en-US" b="1" dirty="0" smtClean="0"/>
              <a:t>的旗号，对主权国家南斯拉夫联盟进行了轰炸，严重违背了国际法基本原则。</a:t>
            </a:r>
          </a:p>
          <a:p>
            <a:r>
              <a:rPr lang="zh-CN" altLang="en-US" b="1" dirty="0" smtClean="0"/>
              <a:t>以美国为首的北约对南联盟的轰炸，不仅侵犯了南联盟的主权，给南联盟人民的生产生活带来了灾难，而且对欧洲与世界和平造成了严重的危害和威胁。</a:t>
            </a:r>
          </a:p>
          <a:p>
            <a:r>
              <a:rPr lang="zh-CN" altLang="en-US" b="1" dirty="0" smtClean="0"/>
              <a:t>因此，美国所谓的</a:t>
            </a:r>
            <a:r>
              <a:rPr lang="zh-CN" altLang="en-US" b="1" dirty="0" smtClean="0">
                <a:latin typeface="宋体" pitchFamily="2" charset="-122"/>
              </a:rPr>
              <a:t>“</a:t>
            </a:r>
            <a:r>
              <a:rPr lang="zh-CN" altLang="en-US" b="1" dirty="0" smtClean="0"/>
              <a:t>人权</a:t>
            </a:r>
            <a:r>
              <a:rPr lang="zh-CN" altLang="en-US" b="1" dirty="0" smtClean="0">
                <a:latin typeface="宋体" pitchFamily="2" charset="-122"/>
              </a:rPr>
              <a:t>”</a:t>
            </a:r>
            <a:r>
              <a:rPr lang="zh-CN" altLang="en-US" b="1" dirty="0" smtClean="0"/>
              <a:t>和</a:t>
            </a:r>
            <a:r>
              <a:rPr lang="zh-CN" altLang="en-US" b="1" dirty="0" smtClean="0">
                <a:latin typeface="宋体" pitchFamily="2" charset="-122"/>
              </a:rPr>
              <a:t>“</a:t>
            </a:r>
            <a:r>
              <a:rPr lang="zh-CN" altLang="en-US" b="1" dirty="0" smtClean="0"/>
              <a:t>正义</a:t>
            </a:r>
            <a:r>
              <a:rPr lang="zh-CN" altLang="en-US" b="1" dirty="0" smtClean="0">
                <a:latin typeface="宋体" pitchFamily="2" charset="-122"/>
              </a:rPr>
              <a:t>”</a:t>
            </a:r>
            <a:r>
              <a:rPr lang="zh-CN" altLang="en-US" b="1" dirty="0" smtClean="0"/>
              <a:t>，是美国企图利用它作为世界上唯一的超级大国地位加紧推行霸权主义，实施自己称霸世界的野心，最终实现领导世界的全球战略目标。</a:t>
            </a:r>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图片 14339" descr="1347336_40057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125538"/>
            <a:ext cx="3795713" cy="5732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4819" name="图片 14355" descr="光明日报常驻南斯拉夫记者许杏虎（左）与妻子朱颖"/>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995738" y="3786188"/>
            <a:ext cx="4824412" cy="30718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4820" name="图片 14356" descr="新华社常驻南斯拉夫记者邵云环"/>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588125" y="692150"/>
            <a:ext cx="2322513" cy="3065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4821" name="文本框 14357"/>
          <p:cNvSpPr txBox="1">
            <a:spLocks noChangeArrowheads="1"/>
          </p:cNvSpPr>
          <p:nvPr/>
        </p:nvSpPr>
        <p:spPr bwMode="auto">
          <a:xfrm>
            <a:off x="1979613" y="404813"/>
            <a:ext cx="4824412" cy="641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600" b="1">
                <a:solidFill>
                  <a:srgbClr val="CC0000"/>
                </a:solidFill>
                <a:latin typeface="Times New Roman" pitchFamily="18" charset="0"/>
              </a:rPr>
              <a:t>他们为何血洒异乡？</a:t>
            </a:r>
          </a:p>
        </p:txBody>
      </p:sp>
      <p:sp>
        <p:nvSpPr>
          <p:cNvPr id="59398" name="Text Box 6"/>
          <p:cNvSpPr txBox="1">
            <a:spLocks noChangeArrowheads="1"/>
          </p:cNvSpPr>
          <p:nvPr/>
        </p:nvSpPr>
        <p:spPr bwMode="auto">
          <a:xfrm>
            <a:off x="5724525" y="5181600"/>
            <a:ext cx="742950" cy="1676400"/>
          </a:xfrm>
          <a:prstGeom prst="rect">
            <a:avLst/>
          </a:prstGeom>
          <a:solidFill>
            <a:srgbClr val="0000FF"/>
          </a:solidFill>
          <a:ln w="9525">
            <a:solidFill>
              <a:schemeClr val="tx1"/>
            </a:solidFill>
            <a:miter lim="800000"/>
          </a:ln>
          <a:effectLst/>
        </p:spPr>
        <p:txBody>
          <a:bodyPr vert="eaVert">
            <a:spAutoFit/>
          </a:bodyPr>
          <a:lstStyle/>
          <a:p>
            <a:pPr algn="ctr">
              <a:spcBef>
                <a:spcPct val="50000"/>
              </a:spcBef>
              <a:buFontTx/>
              <a:buNone/>
              <a:defRPr/>
            </a:pPr>
            <a:r>
              <a:rPr lang="zh-CN" altLang="en-US" sz="3600" b="1" dirty="0">
                <a:solidFill>
                  <a:srgbClr val="FFFF00"/>
                </a:solidFill>
                <a:effectLst>
                  <a:outerShdw blurRad="38100" dist="38100" dir="2700000" algn="tl">
                    <a:srgbClr val="000000"/>
                  </a:outerShdw>
                </a:effectLst>
                <a:ea typeface="楷体_GB2312" pitchFamily="49" charset="-122"/>
              </a:rPr>
              <a:t>许杏虎</a:t>
            </a:r>
          </a:p>
        </p:txBody>
      </p:sp>
      <p:sp>
        <p:nvSpPr>
          <p:cNvPr id="59399" name="Text Box 7"/>
          <p:cNvSpPr txBox="1">
            <a:spLocks noChangeArrowheads="1"/>
          </p:cNvSpPr>
          <p:nvPr/>
        </p:nvSpPr>
        <p:spPr bwMode="auto">
          <a:xfrm>
            <a:off x="8401050" y="5445125"/>
            <a:ext cx="742950" cy="1295400"/>
          </a:xfrm>
          <a:prstGeom prst="rect">
            <a:avLst/>
          </a:prstGeom>
          <a:solidFill>
            <a:srgbClr val="0000FF"/>
          </a:solidFill>
          <a:ln w="9525">
            <a:solidFill>
              <a:schemeClr val="tx1"/>
            </a:solidFill>
            <a:miter lim="800000"/>
          </a:ln>
          <a:effectLst/>
        </p:spPr>
        <p:txBody>
          <a:bodyPr vert="eaVert">
            <a:spAutoFit/>
          </a:bodyPr>
          <a:lstStyle/>
          <a:p>
            <a:pPr algn="ctr">
              <a:spcBef>
                <a:spcPct val="50000"/>
              </a:spcBef>
              <a:buFontTx/>
              <a:buNone/>
              <a:defRPr/>
            </a:pPr>
            <a:r>
              <a:rPr lang="zh-CN" altLang="en-US" sz="3600" b="1">
                <a:solidFill>
                  <a:srgbClr val="FFFF00"/>
                </a:solidFill>
                <a:effectLst>
                  <a:outerShdw blurRad="38100" dist="38100" dir="2700000" algn="tl">
                    <a:srgbClr val="000000"/>
                  </a:outerShdw>
                </a:effectLst>
                <a:ea typeface="楷体_GB2312" pitchFamily="49" charset="-122"/>
              </a:rPr>
              <a:t>朱颖</a:t>
            </a:r>
          </a:p>
        </p:txBody>
      </p:sp>
      <p:sp>
        <p:nvSpPr>
          <p:cNvPr id="59400" name="Text Box 8"/>
          <p:cNvSpPr txBox="1">
            <a:spLocks noChangeArrowheads="1"/>
          </p:cNvSpPr>
          <p:nvPr/>
        </p:nvSpPr>
        <p:spPr bwMode="auto">
          <a:xfrm>
            <a:off x="8401050" y="2060575"/>
            <a:ext cx="742950" cy="1600200"/>
          </a:xfrm>
          <a:prstGeom prst="rect">
            <a:avLst/>
          </a:prstGeom>
          <a:solidFill>
            <a:srgbClr val="0000FF"/>
          </a:solidFill>
          <a:ln w="9525">
            <a:solidFill>
              <a:schemeClr val="tx1"/>
            </a:solidFill>
            <a:miter lim="800000"/>
          </a:ln>
          <a:effectLst/>
        </p:spPr>
        <p:txBody>
          <a:bodyPr vert="eaVert">
            <a:spAutoFit/>
          </a:bodyPr>
          <a:lstStyle/>
          <a:p>
            <a:pPr algn="ctr">
              <a:spcBef>
                <a:spcPct val="50000"/>
              </a:spcBef>
              <a:buFontTx/>
              <a:buNone/>
              <a:defRPr/>
            </a:pPr>
            <a:r>
              <a:rPr lang="zh-CN" altLang="en-US" sz="3600" b="1" dirty="0">
                <a:solidFill>
                  <a:srgbClr val="FFFF00"/>
                </a:solidFill>
                <a:effectLst>
                  <a:outerShdw blurRad="38100" dist="38100" dir="2700000" algn="tl">
                    <a:srgbClr val="000000"/>
                  </a:outerShdw>
                </a:effectLst>
                <a:ea typeface="楷体_GB2312" pitchFamily="49" charset="-122"/>
              </a:rPr>
              <a:t>邵云环</a:t>
            </a:r>
          </a:p>
        </p:txBody>
      </p:sp>
    </p:spTree>
    <p:extLst>
      <p:ext uri="{BB962C8B-B14F-4D97-AF65-F5344CB8AC3E}">
        <p14:creationId xmlns:p14="http://schemas.microsoft.com/office/powerpoint/2010/main" xmlns="" val="201972905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8" descr="美英对伊拉克发动战争"/>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8325" y="719138"/>
            <a:ext cx="8027988" cy="4784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5843" name="Rectangle 9"/>
          <p:cNvSpPr>
            <a:spLocks noChangeArrowheads="1"/>
          </p:cNvSpPr>
          <p:nvPr/>
        </p:nvSpPr>
        <p:spPr bwMode="auto">
          <a:xfrm>
            <a:off x="1192213" y="5683250"/>
            <a:ext cx="6678612" cy="43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b="1">
                <a:latin typeface="宋体" pitchFamily="2" charset="-122"/>
              </a:rPr>
              <a:t>美英对伊拉克发动战争（</a:t>
            </a:r>
            <a:r>
              <a:rPr lang="en-US" altLang="zh-CN" b="1">
                <a:latin typeface="宋体" pitchFamily="2" charset="-122"/>
              </a:rPr>
              <a:t>2003.3.20</a:t>
            </a:r>
            <a:r>
              <a:rPr lang="zh-CN" altLang="en-US" b="1">
                <a:latin typeface="宋体" pitchFamily="2" charset="-122"/>
              </a:rPr>
              <a:t>～</a:t>
            </a:r>
            <a:r>
              <a:rPr lang="en-US" altLang="zh-CN" b="1">
                <a:latin typeface="宋体" pitchFamily="2" charset="-122"/>
              </a:rPr>
              <a:t>2003.4.9</a:t>
            </a:r>
            <a:r>
              <a:rPr lang="zh-CN" altLang="en-US" b="1">
                <a:latin typeface="宋体" pitchFamily="2" charset="-122"/>
              </a:rPr>
              <a:t>）</a:t>
            </a:r>
          </a:p>
        </p:txBody>
      </p:sp>
      <p:pic>
        <p:nvPicPr>
          <p:cNvPr id="3" name="图片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30175" y="92075"/>
            <a:ext cx="8802688" cy="6673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图片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7625" y="92075"/>
            <a:ext cx="8793163" cy="6673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图片 3"/>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93700" y="92075"/>
            <a:ext cx="8102600" cy="6323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笑脸 1">
            <a:hlinkClick r:id="rId7" action="ppaction://hlinksldjump"/>
          </p:cNvPr>
          <p:cNvSpPr/>
          <p:nvPr/>
        </p:nvSpPr>
        <p:spPr>
          <a:xfrm>
            <a:off x="7793038" y="6121400"/>
            <a:ext cx="649287" cy="79216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33865065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500"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95288" y="765175"/>
            <a:ext cx="8064500" cy="711200"/>
          </a:xfrm>
          <a:prstGeom prst="rect">
            <a:avLst/>
          </a:prstGeom>
          <a:solidFill>
            <a:srgbClr val="0000FF"/>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00FF"/>
            </a:extrusionClr>
          </a:sp3d>
        </p:spPr>
        <p:txBody>
          <a:bodyPr>
            <a:spAutoFit/>
            <a:flatTx/>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4000" b="1">
                <a:solidFill>
                  <a:srgbClr val="FFFF00"/>
                </a:solidFill>
                <a:ea typeface="黑体" pitchFamily="49" charset="-122"/>
              </a:rPr>
              <a:t>威胁当今世界安全的主要因素</a:t>
            </a:r>
          </a:p>
        </p:txBody>
      </p:sp>
      <p:sp>
        <p:nvSpPr>
          <p:cNvPr id="54275" name="Text Box 3"/>
          <p:cNvSpPr txBox="1">
            <a:spLocks noChangeArrowheads="1"/>
          </p:cNvSpPr>
          <p:nvPr/>
        </p:nvSpPr>
        <p:spPr bwMode="auto">
          <a:xfrm>
            <a:off x="468313" y="1700213"/>
            <a:ext cx="6192837" cy="646112"/>
          </a:xfrm>
          <a:prstGeom prst="rect">
            <a:avLst/>
          </a:prstGeom>
          <a:solidFill>
            <a:srgbClr val="000099"/>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0099"/>
            </a:extrusionClr>
          </a:sp3d>
        </p:spPr>
        <p:txBody>
          <a:bodyPr>
            <a:spAutoFit/>
            <a:flatTx/>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en-US" altLang="zh-CN" sz="3600" b="1">
                <a:solidFill>
                  <a:srgbClr val="FFFF00"/>
                </a:solidFill>
                <a:latin typeface="楷体_GB2312" pitchFamily="49" charset="-122"/>
                <a:ea typeface="楷体_GB2312" pitchFamily="49" charset="-122"/>
              </a:rPr>
              <a:t>1</a:t>
            </a:r>
            <a:r>
              <a:rPr lang="zh-CN" altLang="en-US" sz="3600" b="1">
                <a:solidFill>
                  <a:srgbClr val="FFFF00"/>
                </a:solidFill>
                <a:latin typeface="楷体_GB2312" pitchFamily="49" charset="-122"/>
                <a:ea typeface="楷体_GB2312" pitchFamily="49" charset="-122"/>
              </a:rPr>
              <a:t>、地区冲突</a:t>
            </a:r>
          </a:p>
        </p:txBody>
      </p:sp>
      <p:sp>
        <p:nvSpPr>
          <p:cNvPr id="54276" name="Text Box 4"/>
          <p:cNvSpPr txBox="1">
            <a:spLocks noChangeArrowheads="1"/>
          </p:cNvSpPr>
          <p:nvPr/>
        </p:nvSpPr>
        <p:spPr bwMode="auto">
          <a:xfrm>
            <a:off x="395288" y="2708275"/>
            <a:ext cx="6265862" cy="644525"/>
          </a:xfrm>
          <a:prstGeom prst="rect">
            <a:avLst/>
          </a:prstGeom>
          <a:solidFill>
            <a:srgbClr val="000099"/>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0099"/>
            </a:extrusionClr>
          </a:sp3d>
        </p:spPr>
        <p:txBody>
          <a:bodyPr>
            <a:spAutoFit/>
            <a:flatTx/>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en-US" altLang="zh-CN" sz="3600" b="1">
                <a:solidFill>
                  <a:srgbClr val="FFFF00"/>
                </a:solidFill>
                <a:latin typeface="楷体_GB2312" pitchFamily="49" charset="-122"/>
                <a:ea typeface="楷体_GB2312" pitchFamily="49" charset="-122"/>
              </a:rPr>
              <a:t>2</a:t>
            </a:r>
            <a:r>
              <a:rPr lang="zh-CN" altLang="en-US" sz="3600" b="1">
                <a:solidFill>
                  <a:srgbClr val="FFFF00"/>
                </a:solidFill>
                <a:latin typeface="楷体_GB2312" pitchFamily="49" charset="-122"/>
                <a:ea typeface="楷体_GB2312" pitchFamily="49" charset="-122"/>
              </a:rPr>
              <a:t>、民族矛盾</a:t>
            </a:r>
          </a:p>
        </p:txBody>
      </p:sp>
      <p:sp>
        <p:nvSpPr>
          <p:cNvPr id="54277" name="Text Box 5"/>
          <p:cNvSpPr txBox="1">
            <a:spLocks noChangeArrowheads="1"/>
          </p:cNvSpPr>
          <p:nvPr/>
        </p:nvSpPr>
        <p:spPr bwMode="auto">
          <a:xfrm>
            <a:off x="323850" y="3860800"/>
            <a:ext cx="6337300" cy="644525"/>
          </a:xfrm>
          <a:prstGeom prst="rect">
            <a:avLst/>
          </a:prstGeom>
          <a:solidFill>
            <a:srgbClr val="000099"/>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0099"/>
            </a:extrusionClr>
          </a:sp3d>
        </p:spPr>
        <p:txBody>
          <a:bodyPr>
            <a:spAutoFit/>
            <a:flatTx/>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en-US" altLang="zh-CN" sz="3600" b="1">
                <a:solidFill>
                  <a:srgbClr val="FFFF00"/>
                </a:solidFill>
                <a:latin typeface="楷体_GB2312" pitchFamily="49" charset="-122"/>
                <a:ea typeface="楷体_GB2312" pitchFamily="49" charset="-122"/>
              </a:rPr>
              <a:t>3</a:t>
            </a:r>
            <a:r>
              <a:rPr lang="zh-CN" altLang="en-US" sz="3600" b="1">
                <a:solidFill>
                  <a:srgbClr val="FFFF00"/>
                </a:solidFill>
                <a:latin typeface="楷体_GB2312" pitchFamily="49" charset="-122"/>
                <a:ea typeface="楷体_GB2312" pitchFamily="49" charset="-122"/>
              </a:rPr>
              <a:t>、宗教纷争不断</a:t>
            </a:r>
          </a:p>
        </p:txBody>
      </p:sp>
      <p:sp>
        <p:nvSpPr>
          <p:cNvPr id="54278" name="Text Box 6"/>
          <p:cNvSpPr txBox="1">
            <a:spLocks noChangeArrowheads="1"/>
          </p:cNvSpPr>
          <p:nvPr/>
        </p:nvSpPr>
        <p:spPr bwMode="auto">
          <a:xfrm>
            <a:off x="285750" y="5857875"/>
            <a:ext cx="6375400" cy="644525"/>
          </a:xfrm>
          <a:prstGeom prst="rect">
            <a:avLst/>
          </a:prstGeom>
          <a:solidFill>
            <a:srgbClr val="000099"/>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0099"/>
            </a:extrusionClr>
          </a:sp3d>
        </p:spPr>
        <p:txBody>
          <a:bodyPr>
            <a:spAutoFit/>
            <a:flatTx/>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en-US" altLang="zh-CN" sz="3600" b="1">
                <a:solidFill>
                  <a:srgbClr val="FF5050"/>
                </a:solidFill>
                <a:latin typeface="楷体_GB2312" pitchFamily="49" charset="-122"/>
                <a:ea typeface="楷体_GB2312" pitchFamily="49" charset="-122"/>
              </a:rPr>
              <a:t>5</a:t>
            </a:r>
            <a:r>
              <a:rPr lang="zh-CN" altLang="en-US" sz="3600" b="1">
                <a:solidFill>
                  <a:srgbClr val="FF5050"/>
                </a:solidFill>
                <a:latin typeface="楷体_GB2312" pitchFamily="49" charset="-122"/>
                <a:ea typeface="楷体_GB2312" pitchFamily="49" charset="-122"/>
              </a:rPr>
              <a:t>、霸权主义、强权政治</a:t>
            </a:r>
          </a:p>
        </p:txBody>
      </p:sp>
      <p:sp>
        <p:nvSpPr>
          <p:cNvPr id="2" name="Text Box 6"/>
          <p:cNvSpPr txBox="1">
            <a:spLocks noChangeArrowheads="1"/>
          </p:cNvSpPr>
          <p:nvPr/>
        </p:nvSpPr>
        <p:spPr bwMode="auto">
          <a:xfrm>
            <a:off x="285750" y="4857750"/>
            <a:ext cx="6375400" cy="644525"/>
          </a:xfrm>
          <a:prstGeom prst="rect">
            <a:avLst/>
          </a:prstGeom>
          <a:solidFill>
            <a:srgbClr val="000099"/>
          </a:solidFill>
          <a:ln w="9525">
            <a:miter lim="800000"/>
            <a:headEnd/>
            <a:tailEnd/>
          </a:ln>
          <a:scene3d>
            <a:camera prst="legacyPerspectiveTopRight"/>
            <a:lightRig rig="legacyFlat3" dir="b"/>
          </a:scene3d>
          <a:sp3d extrusionH="887400" prstMaterial="legacyMatte">
            <a:bevelT w="13500" h="13500" prst="angle"/>
            <a:bevelB w="13500" h="13500" prst="angle"/>
            <a:extrusionClr>
              <a:srgbClr val="000099"/>
            </a:extrusionClr>
          </a:sp3d>
        </p:spPr>
        <p:txBody>
          <a:bodyPr>
            <a:spAutoFit/>
            <a:flatTx/>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en-US" altLang="zh-CN" sz="3600" b="1">
                <a:solidFill>
                  <a:srgbClr val="FFFF00"/>
                </a:solidFill>
                <a:latin typeface="楷体_GB2312" pitchFamily="49" charset="-122"/>
                <a:ea typeface="楷体_GB2312" pitchFamily="49" charset="-122"/>
              </a:rPr>
              <a:t>4</a:t>
            </a:r>
            <a:r>
              <a:rPr lang="zh-CN" altLang="en-US" sz="3600" b="1">
                <a:solidFill>
                  <a:srgbClr val="FFFF00"/>
                </a:solidFill>
                <a:latin typeface="楷体_GB2312" pitchFamily="49" charset="-122"/>
                <a:ea typeface="楷体_GB2312" pitchFamily="49" charset="-122"/>
              </a:rPr>
              <a:t>、恐怖主义</a:t>
            </a:r>
          </a:p>
        </p:txBody>
      </p:sp>
      <p:sp>
        <p:nvSpPr>
          <p:cNvPr id="8" name="AutoShape 12"/>
          <p:cNvSpPr>
            <a:spLocks noChangeArrowheads="1"/>
          </p:cNvSpPr>
          <p:nvPr/>
        </p:nvSpPr>
        <p:spPr bwMode="auto">
          <a:xfrm>
            <a:off x="4784725" y="2708275"/>
            <a:ext cx="1743075" cy="576263"/>
          </a:xfrm>
          <a:prstGeom prst="wedgeRoundRectCallout">
            <a:avLst>
              <a:gd name="adj1" fmla="val -99945"/>
              <a:gd name="adj2" fmla="val 20484"/>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2800" b="1" dirty="0">
                <a:solidFill>
                  <a:srgbClr val="FF0000"/>
                </a:solidFill>
                <a:latin typeface="黑体" panose="02010609060101010101" pitchFamily="2" charset="-122"/>
                <a:ea typeface="黑体" panose="02010609060101010101" pitchFamily="2" charset="-122"/>
              </a:rPr>
              <a:t>巴以冲突</a:t>
            </a:r>
          </a:p>
        </p:txBody>
      </p:sp>
      <p:sp>
        <p:nvSpPr>
          <p:cNvPr id="9" name="AutoShape 12"/>
          <p:cNvSpPr>
            <a:spLocks noChangeArrowheads="1"/>
          </p:cNvSpPr>
          <p:nvPr/>
        </p:nvSpPr>
        <p:spPr bwMode="auto">
          <a:xfrm>
            <a:off x="4730750" y="1700213"/>
            <a:ext cx="1930400" cy="576262"/>
          </a:xfrm>
          <a:prstGeom prst="wedgeRoundRectCallout">
            <a:avLst>
              <a:gd name="adj1" fmla="val -95950"/>
              <a:gd name="adj2" fmla="val -4735"/>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2800" b="1" dirty="0">
                <a:solidFill>
                  <a:srgbClr val="FF0000"/>
                </a:solidFill>
                <a:latin typeface="黑体" panose="02010609060101010101" pitchFamily="2" charset="-122"/>
                <a:ea typeface="黑体" panose="02010609060101010101" pitchFamily="2" charset="-122"/>
              </a:rPr>
              <a:t>印巴分治</a:t>
            </a:r>
          </a:p>
        </p:txBody>
      </p:sp>
      <p:sp>
        <p:nvSpPr>
          <p:cNvPr id="10" name="AutoShape 12"/>
          <p:cNvSpPr>
            <a:spLocks noChangeArrowheads="1"/>
          </p:cNvSpPr>
          <p:nvPr/>
        </p:nvSpPr>
        <p:spPr bwMode="auto">
          <a:xfrm>
            <a:off x="4714875" y="3860800"/>
            <a:ext cx="1727200" cy="576263"/>
          </a:xfrm>
          <a:prstGeom prst="wedgeRoundRectCallout">
            <a:avLst>
              <a:gd name="adj1" fmla="val -93864"/>
              <a:gd name="adj2" fmla="val 19655"/>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2800" b="1" dirty="0">
                <a:solidFill>
                  <a:srgbClr val="FF0000"/>
                </a:solidFill>
                <a:latin typeface="黑体" panose="02010609060101010101" pitchFamily="2" charset="-122"/>
                <a:ea typeface="黑体" panose="02010609060101010101" pitchFamily="2" charset="-122"/>
              </a:rPr>
              <a:t>耶路撒冷</a:t>
            </a:r>
          </a:p>
        </p:txBody>
      </p:sp>
      <p:sp>
        <p:nvSpPr>
          <p:cNvPr id="11" name="AutoShape 12"/>
          <p:cNvSpPr>
            <a:spLocks noChangeArrowheads="1"/>
          </p:cNvSpPr>
          <p:nvPr/>
        </p:nvSpPr>
        <p:spPr bwMode="auto">
          <a:xfrm>
            <a:off x="4714875" y="4795838"/>
            <a:ext cx="1727200" cy="576262"/>
          </a:xfrm>
          <a:prstGeom prst="wedgeRoundRectCallout">
            <a:avLst>
              <a:gd name="adj1" fmla="val -93864"/>
              <a:gd name="adj2" fmla="val 19655"/>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en-US" altLang="zh-CN" sz="2800" b="1" dirty="0">
                <a:solidFill>
                  <a:srgbClr val="FF0000"/>
                </a:solidFill>
                <a:latin typeface="黑体" panose="02010609060101010101" pitchFamily="2" charset="-122"/>
                <a:ea typeface="黑体" panose="02010609060101010101" pitchFamily="2" charset="-122"/>
              </a:rPr>
              <a:t>911</a:t>
            </a:r>
            <a:r>
              <a:rPr lang="zh-CN" altLang="en-US" sz="2800" b="1" dirty="0">
                <a:solidFill>
                  <a:srgbClr val="FF0000"/>
                </a:solidFill>
                <a:latin typeface="黑体" panose="02010609060101010101" pitchFamily="2" charset="-122"/>
                <a:ea typeface="黑体" panose="02010609060101010101" pitchFamily="2" charset="-122"/>
              </a:rPr>
              <a:t>事件</a:t>
            </a:r>
          </a:p>
        </p:txBody>
      </p:sp>
      <p:sp>
        <p:nvSpPr>
          <p:cNvPr id="12" name="AutoShape 12"/>
          <p:cNvSpPr>
            <a:spLocks noChangeArrowheads="1"/>
          </p:cNvSpPr>
          <p:nvPr/>
        </p:nvSpPr>
        <p:spPr bwMode="auto">
          <a:xfrm>
            <a:off x="6403975" y="5556250"/>
            <a:ext cx="2122488" cy="576263"/>
          </a:xfrm>
          <a:prstGeom prst="wedgeRoundRectCallout">
            <a:avLst>
              <a:gd name="adj1" fmla="val -91626"/>
              <a:gd name="adj2" fmla="val 57819"/>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2800" b="1" dirty="0">
                <a:solidFill>
                  <a:srgbClr val="FF0000"/>
                </a:solidFill>
                <a:latin typeface="黑体" panose="02010609060101010101" pitchFamily="2" charset="-122"/>
                <a:ea typeface="黑体" panose="02010609060101010101" pitchFamily="2" charset="-122"/>
              </a:rPr>
              <a:t>科索沃战争</a:t>
            </a:r>
          </a:p>
        </p:txBody>
      </p:sp>
      <p:sp>
        <p:nvSpPr>
          <p:cNvPr id="3" name="AutoShape 12"/>
          <p:cNvSpPr>
            <a:spLocks noChangeArrowheads="1"/>
          </p:cNvSpPr>
          <p:nvPr/>
        </p:nvSpPr>
        <p:spPr bwMode="auto">
          <a:xfrm>
            <a:off x="6442075" y="6132513"/>
            <a:ext cx="2085975" cy="576262"/>
          </a:xfrm>
          <a:prstGeom prst="wedgeRoundRectCallout">
            <a:avLst>
              <a:gd name="adj1" fmla="val -92198"/>
              <a:gd name="adj2" fmla="val -35454"/>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2800" b="1" dirty="0">
                <a:solidFill>
                  <a:srgbClr val="FF0000"/>
                </a:solidFill>
                <a:latin typeface="黑体" panose="02010609060101010101" pitchFamily="2" charset="-122"/>
                <a:ea typeface="黑体" panose="02010609060101010101" pitchFamily="2" charset="-122"/>
              </a:rPr>
              <a:t>伊拉克战争</a:t>
            </a:r>
          </a:p>
        </p:txBody>
      </p:sp>
      <p:sp>
        <p:nvSpPr>
          <p:cNvPr id="4" name="笑脸 3">
            <a:hlinkClick r:id="rId2" action="ppaction://hlinksldjump"/>
          </p:cNvPr>
          <p:cNvSpPr/>
          <p:nvPr/>
        </p:nvSpPr>
        <p:spPr>
          <a:xfrm>
            <a:off x="7740650" y="4724400"/>
            <a:ext cx="647700" cy="72072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332699892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500" fill="hold"/>
                                        <p:tgtEl>
                                          <p:spTgt spid="54275"/>
                                        </p:tgtEl>
                                        <p:attrNameLst>
                                          <p:attrName>ppt_x</p:attrName>
                                        </p:attrNameLst>
                                      </p:cBhvr>
                                      <p:tavLst>
                                        <p:tav tm="0">
                                          <p:val>
                                            <p:strVal val="#ppt_x-#ppt_w/2"/>
                                          </p:val>
                                        </p:tav>
                                        <p:tav tm="100000">
                                          <p:val>
                                            <p:strVal val="#ppt_x"/>
                                          </p:val>
                                        </p:tav>
                                      </p:tavLst>
                                    </p:anim>
                                    <p:anim calcmode="lin" valueType="num">
                                      <p:cBhvr>
                                        <p:cTn id="8" dur="500" fill="hold"/>
                                        <p:tgtEl>
                                          <p:spTgt spid="54275"/>
                                        </p:tgtEl>
                                        <p:attrNameLst>
                                          <p:attrName>ppt_y</p:attrName>
                                        </p:attrNameLst>
                                      </p:cBhvr>
                                      <p:tavLst>
                                        <p:tav tm="0">
                                          <p:val>
                                            <p:strVal val="#ppt_y"/>
                                          </p:val>
                                        </p:tav>
                                        <p:tav tm="100000">
                                          <p:val>
                                            <p:strVal val="#ppt_y"/>
                                          </p:val>
                                        </p:tav>
                                      </p:tavLst>
                                    </p:anim>
                                    <p:anim calcmode="lin" valueType="num">
                                      <p:cBhvr>
                                        <p:cTn id="9" dur="500" fill="hold"/>
                                        <p:tgtEl>
                                          <p:spTgt spid="54275"/>
                                        </p:tgtEl>
                                        <p:attrNameLst>
                                          <p:attrName>ppt_w</p:attrName>
                                        </p:attrNameLst>
                                      </p:cBhvr>
                                      <p:tavLst>
                                        <p:tav tm="0">
                                          <p:val>
                                            <p:fltVal val="0"/>
                                          </p:val>
                                        </p:tav>
                                        <p:tav tm="100000">
                                          <p:val>
                                            <p:strVal val="#ppt_w"/>
                                          </p:val>
                                        </p:tav>
                                      </p:tavLst>
                                    </p:anim>
                                    <p:anim calcmode="lin" valueType="num">
                                      <p:cBhvr>
                                        <p:cTn id="10" dur="500" fill="hold"/>
                                        <p:tgtEl>
                                          <p:spTgt spid="54275"/>
                                        </p:tgtEl>
                                        <p:attrNameLst>
                                          <p:attrName>ppt_h</p:attrName>
                                        </p:attrNameLst>
                                      </p:cBhvr>
                                      <p:tavLst>
                                        <p:tav tm="0">
                                          <p:val>
                                            <p:strVal val="#ppt_h"/>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ntr" presetSubtype="8" fill="hold" grpId="0" nodeType="clickEffect">
                                  <p:stCondLst>
                                    <p:cond delay="0"/>
                                  </p:stCondLst>
                                  <p:childTnLst>
                                    <p:set>
                                      <p:cBhvr>
                                        <p:cTn id="20" dur="1" fill="hold">
                                          <p:stCondLst>
                                            <p:cond delay="0"/>
                                          </p:stCondLst>
                                        </p:cTn>
                                        <p:tgtEl>
                                          <p:spTgt spid="54276"/>
                                        </p:tgtEl>
                                        <p:attrNameLst>
                                          <p:attrName>style.visibility</p:attrName>
                                        </p:attrNameLst>
                                      </p:cBhvr>
                                      <p:to>
                                        <p:strVal val="visible"/>
                                      </p:to>
                                    </p:set>
                                    <p:anim calcmode="lin" valueType="num">
                                      <p:cBhvr>
                                        <p:cTn id="21" dur="500" fill="hold"/>
                                        <p:tgtEl>
                                          <p:spTgt spid="54276"/>
                                        </p:tgtEl>
                                        <p:attrNameLst>
                                          <p:attrName>ppt_x</p:attrName>
                                        </p:attrNameLst>
                                      </p:cBhvr>
                                      <p:tavLst>
                                        <p:tav tm="0">
                                          <p:val>
                                            <p:strVal val="#ppt_x-#ppt_w/2"/>
                                          </p:val>
                                        </p:tav>
                                        <p:tav tm="100000">
                                          <p:val>
                                            <p:strVal val="#ppt_x"/>
                                          </p:val>
                                        </p:tav>
                                      </p:tavLst>
                                    </p:anim>
                                    <p:anim calcmode="lin" valueType="num">
                                      <p:cBhvr>
                                        <p:cTn id="22" dur="500" fill="hold"/>
                                        <p:tgtEl>
                                          <p:spTgt spid="54276"/>
                                        </p:tgtEl>
                                        <p:attrNameLst>
                                          <p:attrName>ppt_y</p:attrName>
                                        </p:attrNameLst>
                                      </p:cBhvr>
                                      <p:tavLst>
                                        <p:tav tm="0">
                                          <p:val>
                                            <p:strVal val="#ppt_y"/>
                                          </p:val>
                                        </p:tav>
                                        <p:tav tm="100000">
                                          <p:val>
                                            <p:strVal val="#ppt_y"/>
                                          </p:val>
                                        </p:tav>
                                      </p:tavLst>
                                    </p:anim>
                                    <p:anim calcmode="lin" valueType="num">
                                      <p:cBhvr>
                                        <p:cTn id="23" dur="500" fill="hold"/>
                                        <p:tgtEl>
                                          <p:spTgt spid="54276"/>
                                        </p:tgtEl>
                                        <p:attrNameLst>
                                          <p:attrName>ppt_w</p:attrName>
                                        </p:attrNameLst>
                                      </p:cBhvr>
                                      <p:tavLst>
                                        <p:tav tm="0">
                                          <p:val>
                                            <p:fltVal val="0"/>
                                          </p:val>
                                        </p:tav>
                                        <p:tav tm="100000">
                                          <p:val>
                                            <p:strVal val="#ppt_w"/>
                                          </p:val>
                                        </p:tav>
                                      </p:tavLst>
                                    </p:anim>
                                    <p:anim calcmode="lin" valueType="num">
                                      <p:cBhvr>
                                        <p:cTn id="24" dur="500" fill="hold"/>
                                        <p:tgtEl>
                                          <p:spTgt spid="54276"/>
                                        </p:tgtEl>
                                        <p:attrNameLst>
                                          <p:attrName>ppt_h</p:attrName>
                                        </p:attrNameLst>
                                      </p:cBhvr>
                                      <p:tavLst>
                                        <p:tav tm="0">
                                          <p:val>
                                            <p:strVal val="#ppt_h"/>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100000">
                                          <p:val>
                                            <p:strVal val="#ppt_x"/>
                                          </p:val>
                                        </p:tav>
                                      </p:tavLst>
                                    </p:anim>
                                    <p:anim calcmode="lin" valueType="num">
                                      <p:cBhvr>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7" presetClass="entr" presetSubtype="8" fill="hold" grpId="0" nodeType="clickEffect">
                                  <p:stCondLst>
                                    <p:cond delay="0"/>
                                  </p:stCondLst>
                                  <p:childTnLst>
                                    <p:set>
                                      <p:cBhvr>
                                        <p:cTn id="34" dur="1" fill="hold">
                                          <p:stCondLst>
                                            <p:cond delay="0"/>
                                          </p:stCondLst>
                                        </p:cTn>
                                        <p:tgtEl>
                                          <p:spTgt spid="54277"/>
                                        </p:tgtEl>
                                        <p:attrNameLst>
                                          <p:attrName>style.visibility</p:attrName>
                                        </p:attrNameLst>
                                      </p:cBhvr>
                                      <p:to>
                                        <p:strVal val="visible"/>
                                      </p:to>
                                    </p:set>
                                    <p:anim calcmode="lin" valueType="num">
                                      <p:cBhvr>
                                        <p:cTn id="35" dur="500" fill="hold"/>
                                        <p:tgtEl>
                                          <p:spTgt spid="54277"/>
                                        </p:tgtEl>
                                        <p:attrNameLst>
                                          <p:attrName>ppt_x</p:attrName>
                                        </p:attrNameLst>
                                      </p:cBhvr>
                                      <p:tavLst>
                                        <p:tav tm="0">
                                          <p:val>
                                            <p:strVal val="#ppt_x-#ppt_w/2"/>
                                          </p:val>
                                        </p:tav>
                                        <p:tav tm="100000">
                                          <p:val>
                                            <p:strVal val="#ppt_x"/>
                                          </p:val>
                                        </p:tav>
                                      </p:tavLst>
                                    </p:anim>
                                    <p:anim calcmode="lin" valueType="num">
                                      <p:cBhvr>
                                        <p:cTn id="36" dur="500" fill="hold"/>
                                        <p:tgtEl>
                                          <p:spTgt spid="54277"/>
                                        </p:tgtEl>
                                        <p:attrNameLst>
                                          <p:attrName>ppt_y</p:attrName>
                                        </p:attrNameLst>
                                      </p:cBhvr>
                                      <p:tavLst>
                                        <p:tav tm="0">
                                          <p:val>
                                            <p:strVal val="#ppt_y"/>
                                          </p:val>
                                        </p:tav>
                                        <p:tav tm="100000">
                                          <p:val>
                                            <p:strVal val="#ppt_y"/>
                                          </p:val>
                                        </p:tav>
                                      </p:tavLst>
                                    </p:anim>
                                    <p:anim calcmode="lin" valueType="num">
                                      <p:cBhvr>
                                        <p:cTn id="37" dur="500" fill="hold"/>
                                        <p:tgtEl>
                                          <p:spTgt spid="54277"/>
                                        </p:tgtEl>
                                        <p:attrNameLst>
                                          <p:attrName>ppt_w</p:attrName>
                                        </p:attrNameLst>
                                      </p:cBhvr>
                                      <p:tavLst>
                                        <p:tav tm="0">
                                          <p:val>
                                            <p:fltVal val="0"/>
                                          </p:val>
                                        </p:tav>
                                        <p:tav tm="100000">
                                          <p:val>
                                            <p:strVal val="#ppt_w"/>
                                          </p:val>
                                        </p:tav>
                                      </p:tavLst>
                                    </p:anim>
                                    <p:anim calcmode="lin" valueType="num">
                                      <p:cBhvr>
                                        <p:cTn id="38" dur="500" fill="hold"/>
                                        <p:tgtEl>
                                          <p:spTgt spid="54277"/>
                                        </p:tgtEl>
                                        <p:attrNameLst>
                                          <p:attrName>ppt_h</p:attrName>
                                        </p:attrNameLst>
                                      </p:cBhvr>
                                      <p:tavLst>
                                        <p:tav tm="0">
                                          <p:val>
                                            <p:strVal val="#ppt_h"/>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ppt_x</p:attrName>
                                        </p:attrNameLst>
                                      </p:cBhvr>
                                      <p:tavLst>
                                        <p:tav tm="0">
                                          <p:val>
                                            <p:strVal val="#ppt_x"/>
                                          </p:val>
                                        </p:tav>
                                        <p:tav tm="100000">
                                          <p:val>
                                            <p:strVal val="#ppt_x"/>
                                          </p:val>
                                        </p:tav>
                                      </p:tavLst>
                                    </p:anim>
                                    <p:anim calcmode="lin" valueType="num">
                                      <p:cBhvr>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7" presetClass="entr" presetSubtype="8"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p:cTn id="49" dur="500" fill="hold"/>
                                        <p:tgtEl>
                                          <p:spTgt spid="2"/>
                                        </p:tgtEl>
                                        <p:attrNameLst>
                                          <p:attrName>ppt_x</p:attrName>
                                        </p:attrNameLst>
                                      </p:cBhvr>
                                      <p:tavLst>
                                        <p:tav tm="0">
                                          <p:val>
                                            <p:strVal val="#ppt_x-#ppt_w/2"/>
                                          </p:val>
                                        </p:tav>
                                        <p:tav tm="100000">
                                          <p:val>
                                            <p:strVal val="#ppt_x"/>
                                          </p:val>
                                        </p:tav>
                                      </p:tavLst>
                                    </p:anim>
                                    <p:anim calcmode="lin" valueType="num">
                                      <p:cBhvr>
                                        <p:cTn id="50" dur="500" fill="hold"/>
                                        <p:tgtEl>
                                          <p:spTgt spid="2"/>
                                        </p:tgtEl>
                                        <p:attrNameLst>
                                          <p:attrName>ppt_y</p:attrName>
                                        </p:attrNameLst>
                                      </p:cBhvr>
                                      <p:tavLst>
                                        <p:tav tm="0">
                                          <p:val>
                                            <p:strVal val="#ppt_y"/>
                                          </p:val>
                                        </p:tav>
                                        <p:tav tm="100000">
                                          <p:val>
                                            <p:strVal val="#ppt_y"/>
                                          </p:val>
                                        </p:tav>
                                      </p:tavLst>
                                    </p:anim>
                                    <p:anim calcmode="lin" valueType="num">
                                      <p:cBhvr>
                                        <p:cTn id="51" dur="500" fill="hold"/>
                                        <p:tgtEl>
                                          <p:spTgt spid="2"/>
                                        </p:tgtEl>
                                        <p:attrNameLst>
                                          <p:attrName>ppt_w</p:attrName>
                                        </p:attrNameLst>
                                      </p:cBhvr>
                                      <p:tavLst>
                                        <p:tav tm="0">
                                          <p:val>
                                            <p:fltVal val="0"/>
                                          </p:val>
                                        </p:tav>
                                        <p:tav tm="100000">
                                          <p:val>
                                            <p:strVal val="#ppt_w"/>
                                          </p:val>
                                        </p:tav>
                                      </p:tavLst>
                                    </p:anim>
                                    <p:anim calcmode="lin" valueType="num">
                                      <p:cBhvr>
                                        <p:cTn id="52"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ppt_x</p:attrName>
                                        </p:attrNameLst>
                                      </p:cBhvr>
                                      <p:tavLst>
                                        <p:tav tm="0">
                                          <p:val>
                                            <p:strVal val="#ppt_x"/>
                                          </p:val>
                                        </p:tav>
                                        <p:tav tm="100000">
                                          <p:val>
                                            <p:strVal val="#ppt_x"/>
                                          </p:val>
                                        </p:tav>
                                      </p:tavLst>
                                    </p:anim>
                                    <p:anim calcmode="lin" valueType="num">
                                      <p:cBhvr>
                                        <p:cTn id="5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17" presetClass="entr" presetSubtype="8" fill="hold" grpId="0" nodeType="clickEffect">
                                  <p:stCondLst>
                                    <p:cond delay="0"/>
                                  </p:stCondLst>
                                  <p:childTnLst>
                                    <p:set>
                                      <p:cBhvr>
                                        <p:cTn id="62" dur="1" fill="hold">
                                          <p:stCondLst>
                                            <p:cond delay="0"/>
                                          </p:stCondLst>
                                        </p:cTn>
                                        <p:tgtEl>
                                          <p:spTgt spid="54278"/>
                                        </p:tgtEl>
                                        <p:attrNameLst>
                                          <p:attrName>style.visibility</p:attrName>
                                        </p:attrNameLst>
                                      </p:cBhvr>
                                      <p:to>
                                        <p:strVal val="visible"/>
                                      </p:to>
                                    </p:set>
                                    <p:anim calcmode="lin" valueType="num">
                                      <p:cBhvr>
                                        <p:cTn id="63" dur="500" fill="hold"/>
                                        <p:tgtEl>
                                          <p:spTgt spid="54278"/>
                                        </p:tgtEl>
                                        <p:attrNameLst>
                                          <p:attrName>ppt_x</p:attrName>
                                        </p:attrNameLst>
                                      </p:cBhvr>
                                      <p:tavLst>
                                        <p:tav tm="0">
                                          <p:val>
                                            <p:strVal val="#ppt_x-#ppt_w/2"/>
                                          </p:val>
                                        </p:tav>
                                        <p:tav tm="100000">
                                          <p:val>
                                            <p:strVal val="#ppt_x"/>
                                          </p:val>
                                        </p:tav>
                                      </p:tavLst>
                                    </p:anim>
                                    <p:anim calcmode="lin" valueType="num">
                                      <p:cBhvr>
                                        <p:cTn id="64" dur="500" fill="hold"/>
                                        <p:tgtEl>
                                          <p:spTgt spid="54278"/>
                                        </p:tgtEl>
                                        <p:attrNameLst>
                                          <p:attrName>ppt_y</p:attrName>
                                        </p:attrNameLst>
                                      </p:cBhvr>
                                      <p:tavLst>
                                        <p:tav tm="0">
                                          <p:val>
                                            <p:strVal val="#ppt_y"/>
                                          </p:val>
                                        </p:tav>
                                        <p:tav tm="100000">
                                          <p:val>
                                            <p:strVal val="#ppt_y"/>
                                          </p:val>
                                        </p:tav>
                                      </p:tavLst>
                                    </p:anim>
                                    <p:anim calcmode="lin" valueType="num">
                                      <p:cBhvr>
                                        <p:cTn id="65" dur="500" fill="hold"/>
                                        <p:tgtEl>
                                          <p:spTgt spid="54278"/>
                                        </p:tgtEl>
                                        <p:attrNameLst>
                                          <p:attrName>ppt_w</p:attrName>
                                        </p:attrNameLst>
                                      </p:cBhvr>
                                      <p:tavLst>
                                        <p:tav tm="0">
                                          <p:val>
                                            <p:fltVal val="0"/>
                                          </p:val>
                                        </p:tav>
                                        <p:tav tm="100000">
                                          <p:val>
                                            <p:strVal val="#ppt_w"/>
                                          </p:val>
                                        </p:tav>
                                      </p:tavLst>
                                    </p:anim>
                                    <p:anim calcmode="lin" valueType="num">
                                      <p:cBhvr>
                                        <p:cTn id="66" dur="500" fill="hold"/>
                                        <p:tgtEl>
                                          <p:spTgt spid="54278"/>
                                        </p:tgtEl>
                                        <p:attrNameLst>
                                          <p:attrName>ppt_h</p:attrName>
                                        </p:attrNameLst>
                                      </p:cBhvr>
                                      <p:tavLst>
                                        <p:tav tm="0">
                                          <p:val>
                                            <p:strVal val="#ppt_h"/>
                                          </p:val>
                                        </p:tav>
                                        <p:tav tm="100000">
                                          <p:val>
                                            <p:strVal val="#ppt_h"/>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ppt_x</p:attrName>
                                        </p:attrNameLst>
                                      </p:cBhvr>
                                      <p:tavLst>
                                        <p:tav tm="0">
                                          <p:val>
                                            <p:strVal val="#ppt_x"/>
                                          </p:val>
                                        </p:tav>
                                        <p:tav tm="100000">
                                          <p:val>
                                            <p:strVal val="#ppt_x"/>
                                          </p:val>
                                        </p:tav>
                                      </p:tavLst>
                                    </p:anim>
                                    <p:anim calcmode="lin" valueType="num">
                                      <p:cBhvr>
                                        <p:cTn id="7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3"/>
                                        </p:tgtEl>
                                        <p:attrNameLst>
                                          <p:attrName>style.visibility</p:attrName>
                                        </p:attrNameLst>
                                      </p:cBhvr>
                                      <p:to>
                                        <p:strVal val="visible"/>
                                      </p:to>
                                    </p:set>
                                    <p:anim calcmode="lin" valueType="num">
                                      <p:cBhvr>
                                        <p:cTn id="77" dur="500" fill="hold"/>
                                        <p:tgtEl>
                                          <p:spTgt spid="3"/>
                                        </p:tgtEl>
                                        <p:attrNameLst>
                                          <p:attrName>ppt_x</p:attrName>
                                        </p:attrNameLst>
                                      </p:cBhvr>
                                      <p:tavLst>
                                        <p:tav tm="0">
                                          <p:val>
                                            <p:strVal val="#ppt_x"/>
                                          </p:val>
                                        </p:tav>
                                        <p:tav tm="100000">
                                          <p:val>
                                            <p:strVal val="#ppt_x"/>
                                          </p:val>
                                        </p:tav>
                                      </p:tavLst>
                                    </p:anim>
                                    <p:anim calcmode="lin" valueType="num">
                                      <p:cBhvr>
                                        <p:cTn id="7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ldLvl="0" animBg="1"/>
      <p:bldP spid="54276" grpId="0" bldLvl="0" animBg="1"/>
      <p:bldP spid="54277" grpId="0" bldLvl="0" animBg="1"/>
      <p:bldP spid="54278" grpId="0" bldLvl="0" animBg="1"/>
      <p:bldP spid="2" grpId="0" bldLvl="0" animBg="1"/>
      <p:bldP spid="8" grpId="0" bldLvl="0" animBg="1"/>
      <p:bldP spid="9" grpId="0" bldLvl="0" animBg="1"/>
      <p:bldP spid="10" grpId="0" bldLvl="0" animBg="1"/>
      <p:bldP spid="11" grpId="0" bldLvl="0" animBg="1"/>
      <p:bldP spid="12" grpId="0" bldLvl="0" animBg="1"/>
      <p:bldP spid="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Text Box 4"/>
          <p:cNvSpPr txBox="1">
            <a:spLocks noChangeArrowheads="1"/>
          </p:cNvSpPr>
          <p:nvPr/>
        </p:nvSpPr>
        <p:spPr bwMode="auto">
          <a:xfrm>
            <a:off x="1066800" y="381000"/>
            <a:ext cx="6934200"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en-US" altLang="zh-CN">
                <a:ea typeface="黑体" pitchFamily="49" charset="-122"/>
              </a:rPr>
              <a:t>  </a:t>
            </a:r>
          </a:p>
        </p:txBody>
      </p:sp>
      <p:grpSp>
        <p:nvGrpSpPr>
          <p:cNvPr id="1030" name="组合 1"/>
          <p:cNvGrpSpPr>
            <a:grpSpLocks/>
          </p:cNvGrpSpPr>
          <p:nvPr/>
        </p:nvGrpSpPr>
        <p:grpSpPr bwMode="auto">
          <a:xfrm>
            <a:off x="3240088" y="304800"/>
            <a:ext cx="2663825" cy="1038225"/>
            <a:chOff x="438167" y="-98429"/>
            <a:chExt cx="2712246" cy="1039424"/>
          </a:xfrm>
        </p:grpSpPr>
        <p:sp>
          <p:nvSpPr>
            <p:cNvPr id="1048" name="Freeform 5"/>
            <p:cNvSpPr>
              <a:spLocks noChangeArrowheads="1"/>
            </p:cNvSpPr>
            <p:nvPr/>
          </p:nvSpPr>
          <p:spPr bwMode="auto">
            <a:xfrm>
              <a:off x="1186855" y="626670"/>
              <a:ext cx="1744662" cy="314325"/>
            </a:xfrm>
            <a:custGeom>
              <a:avLst/>
              <a:gdLst>
                <a:gd name="T0" fmla="*/ 42 w 1378"/>
                <a:gd name="T1" fmla="*/ 98 h 248"/>
                <a:gd name="T2" fmla="*/ 380 w 1378"/>
                <a:gd name="T3" fmla="*/ 44 h 248"/>
                <a:gd name="T4" fmla="*/ 422 w 1378"/>
                <a:gd name="T5" fmla="*/ 116 h 248"/>
                <a:gd name="T6" fmla="*/ 390 w 1378"/>
                <a:gd name="T7" fmla="*/ 108 h 248"/>
                <a:gd name="T8" fmla="*/ 422 w 1378"/>
                <a:gd name="T9" fmla="*/ 124 h 248"/>
                <a:gd name="T10" fmla="*/ 402 w 1378"/>
                <a:gd name="T11" fmla="*/ 54 h 248"/>
                <a:gd name="T12" fmla="*/ 640 w 1378"/>
                <a:gd name="T13" fmla="*/ 26 h 248"/>
                <a:gd name="T14" fmla="*/ 582 w 1378"/>
                <a:gd name="T15" fmla="*/ 80 h 248"/>
                <a:gd name="T16" fmla="*/ 472 w 1378"/>
                <a:gd name="T17" fmla="*/ 150 h 248"/>
                <a:gd name="T18" fmla="*/ 526 w 1378"/>
                <a:gd name="T19" fmla="*/ 232 h 248"/>
                <a:gd name="T20" fmla="*/ 744 w 1378"/>
                <a:gd name="T21" fmla="*/ 248 h 248"/>
                <a:gd name="T22" fmla="*/ 896 w 1378"/>
                <a:gd name="T23" fmla="*/ 198 h 248"/>
                <a:gd name="T24" fmla="*/ 864 w 1378"/>
                <a:gd name="T25" fmla="*/ 98 h 248"/>
                <a:gd name="T26" fmla="*/ 748 w 1378"/>
                <a:gd name="T27" fmla="*/ 72 h 248"/>
                <a:gd name="T28" fmla="*/ 886 w 1378"/>
                <a:gd name="T29" fmla="*/ 24 h 248"/>
                <a:gd name="T30" fmla="*/ 950 w 1378"/>
                <a:gd name="T31" fmla="*/ 90 h 248"/>
                <a:gd name="T32" fmla="*/ 980 w 1378"/>
                <a:gd name="T33" fmla="*/ 130 h 248"/>
                <a:gd name="T34" fmla="*/ 966 w 1378"/>
                <a:gd name="T35" fmla="*/ 98 h 248"/>
                <a:gd name="T36" fmla="*/ 956 w 1378"/>
                <a:gd name="T37" fmla="*/ 84 h 248"/>
                <a:gd name="T38" fmla="*/ 1224 w 1378"/>
                <a:gd name="T39" fmla="*/ 96 h 248"/>
                <a:gd name="T40" fmla="*/ 1374 w 1378"/>
                <a:gd name="T41" fmla="*/ 76 h 248"/>
                <a:gd name="T42" fmla="*/ 1328 w 1378"/>
                <a:gd name="T43" fmla="*/ 18 h 248"/>
                <a:gd name="T44" fmla="*/ 1054 w 1378"/>
                <a:gd name="T45" fmla="*/ 14 h 248"/>
                <a:gd name="T46" fmla="*/ 806 w 1378"/>
                <a:gd name="T47" fmla="*/ 0 h 248"/>
                <a:gd name="T48" fmla="*/ 654 w 1378"/>
                <a:gd name="T49" fmla="*/ 12 h 248"/>
                <a:gd name="T50" fmla="*/ 446 w 1378"/>
                <a:gd name="T51" fmla="*/ 12 h 248"/>
                <a:gd name="T52" fmla="*/ 208 w 1378"/>
                <a:gd name="T53" fmla="*/ 0 h 248"/>
                <a:gd name="T54" fmla="*/ 4 w 1378"/>
                <a:gd name="T55" fmla="*/ 48 h 248"/>
                <a:gd name="T56" fmla="*/ 1116 w 1378"/>
                <a:gd name="T57" fmla="*/ 8 h 248"/>
                <a:gd name="T58" fmla="*/ 1324 w 1378"/>
                <a:gd name="T59" fmla="*/ 20 h 248"/>
                <a:gd name="T60" fmla="*/ 1370 w 1378"/>
                <a:gd name="T61" fmla="*/ 74 h 248"/>
                <a:gd name="T62" fmla="*/ 1226 w 1378"/>
                <a:gd name="T63" fmla="*/ 92 h 248"/>
                <a:gd name="T64" fmla="*/ 726 w 1378"/>
                <a:gd name="T65" fmla="*/ 218 h 248"/>
                <a:gd name="T66" fmla="*/ 768 w 1378"/>
                <a:gd name="T67" fmla="*/ 116 h 248"/>
                <a:gd name="T68" fmla="*/ 884 w 1378"/>
                <a:gd name="T69" fmla="*/ 128 h 248"/>
                <a:gd name="T70" fmla="*/ 876 w 1378"/>
                <a:gd name="T71" fmla="*/ 212 h 248"/>
                <a:gd name="T72" fmla="*/ 696 w 1378"/>
                <a:gd name="T73" fmla="*/ 234 h 248"/>
                <a:gd name="T74" fmla="*/ 618 w 1378"/>
                <a:gd name="T75" fmla="*/ 182 h 248"/>
                <a:gd name="T76" fmla="*/ 606 w 1378"/>
                <a:gd name="T77" fmla="*/ 244 h 248"/>
                <a:gd name="T78" fmla="*/ 484 w 1378"/>
                <a:gd name="T79" fmla="*/ 188 h 248"/>
                <a:gd name="T80" fmla="*/ 534 w 1378"/>
                <a:gd name="T81" fmla="*/ 106 h 248"/>
                <a:gd name="T82" fmla="*/ 726 w 1378"/>
                <a:gd name="T83" fmla="*/ 60 h 248"/>
                <a:gd name="T84" fmla="*/ 708 w 1378"/>
                <a:gd name="T85" fmla="*/ 134 h 248"/>
                <a:gd name="T86" fmla="*/ 738 w 1378"/>
                <a:gd name="T87" fmla="*/ 178 h 248"/>
                <a:gd name="T88" fmla="*/ 736 w 1378"/>
                <a:gd name="T89" fmla="*/ 144 h 248"/>
                <a:gd name="T90" fmla="*/ 712 w 1378"/>
                <a:gd name="T91" fmla="*/ 160 h 248"/>
                <a:gd name="T92" fmla="*/ 742 w 1378"/>
                <a:gd name="T93" fmla="*/ 108 h 248"/>
                <a:gd name="T94" fmla="*/ 736 w 1378"/>
                <a:gd name="T95" fmla="*/ 206 h 248"/>
                <a:gd name="T96" fmla="*/ 622 w 1378"/>
                <a:gd name="T97" fmla="*/ 182 h 248"/>
                <a:gd name="T98" fmla="*/ 652 w 1378"/>
                <a:gd name="T99" fmla="*/ 116 h 248"/>
                <a:gd name="T100" fmla="*/ 658 w 1378"/>
                <a:gd name="T101" fmla="*/ 168 h 248"/>
                <a:gd name="T102" fmla="*/ 626 w 1378"/>
                <a:gd name="T103" fmla="*/ 154 h 248"/>
                <a:gd name="T104" fmla="*/ 652 w 1378"/>
                <a:gd name="T105" fmla="*/ 176 h 248"/>
                <a:gd name="T106" fmla="*/ 658 w 1378"/>
                <a:gd name="T107" fmla="*/ 110 h 248"/>
                <a:gd name="T108" fmla="*/ 4 w 1378"/>
                <a:gd name="T109" fmla="*/ 62 h 248"/>
                <a:gd name="T110" fmla="*/ 76 w 1378"/>
                <a:gd name="T111" fmla="*/ 14 h 248"/>
                <a:gd name="T112" fmla="*/ 316 w 1378"/>
                <a:gd name="T113" fmla="*/ 18 h 248"/>
                <a:gd name="T114" fmla="*/ 82 w 1378"/>
                <a:gd name="T115" fmla="*/ 98 h 248"/>
                <a:gd name="T116" fmla="*/ 4 w 1378"/>
                <a:gd name="T117" fmla="*/ 62 h 2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78"/>
                <a:gd name="T178" fmla="*/ 0 h 248"/>
                <a:gd name="T179" fmla="*/ 1378 w 1378"/>
                <a:gd name="T180" fmla="*/ 248 h 24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78" h="248">
                  <a:moveTo>
                    <a:pt x="0" y="62"/>
                  </a:moveTo>
                  <a:lnTo>
                    <a:pt x="0" y="62"/>
                  </a:lnTo>
                  <a:lnTo>
                    <a:pt x="2" y="70"/>
                  </a:lnTo>
                  <a:lnTo>
                    <a:pt x="4" y="76"/>
                  </a:lnTo>
                  <a:lnTo>
                    <a:pt x="8" y="80"/>
                  </a:lnTo>
                  <a:lnTo>
                    <a:pt x="12" y="86"/>
                  </a:lnTo>
                  <a:lnTo>
                    <a:pt x="26" y="92"/>
                  </a:lnTo>
                  <a:lnTo>
                    <a:pt x="42" y="98"/>
                  </a:lnTo>
                  <a:lnTo>
                    <a:pt x="62" y="100"/>
                  </a:lnTo>
                  <a:lnTo>
                    <a:pt x="82" y="102"/>
                  </a:lnTo>
                  <a:lnTo>
                    <a:pt x="124" y="100"/>
                  </a:lnTo>
                  <a:lnTo>
                    <a:pt x="152" y="96"/>
                  </a:lnTo>
                  <a:lnTo>
                    <a:pt x="184" y="92"/>
                  </a:lnTo>
                  <a:lnTo>
                    <a:pt x="246" y="78"/>
                  </a:lnTo>
                  <a:lnTo>
                    <a:pt x="312" y="60"/>
                  </a:lnTo>
                  <a:lnTo>
                    <a:pt x="380" y="44"/>
                  </a:lnTo>
                  <a:lnTo>
                    <a:pt x="398" y="54"/>
                  </a:lnTo>
                  <a:lnTo>
                    <a:pt x="412" y="68"/>
                  </a:lnTo>
                  <a:lnTo>
                    <a:pt x="418" y="76"/>
                  </a:lnTo>
                  <a:lnTo>
                    <a:pt x="422" y="84"/>
                  </a:lnTo>
                  <a:lnTo>
                    <a:pt x="424" y="90"/>
                  </a:lnTo>
                  <a:lnTo>
                    <a:pt x="426" y="100"/>
                  </a:lnTo>
                  <a:lnTo>
                    <a:pt x="426" y="108"/>
                  </a:lnTo>
                  <a:lnTo>
                    <a:pt x="422" y="116"/>
                  </a:lnTo>
                  <a:lnTo>
                    <a:pt x="422" y="114"/>
                  </a:lnTo>
                  <a:lnTo>
                    <a:pt x="422" y="108"/>
                  </a:lnTo>
                  <a:lnTo>
                    <a:pt x="418" y="102"/>
                  </a:lnTo>
                  <a:lnTo>
                    <a:pt x="412" y="98"/>
                  </a:lnTo>
                  <a:lnTo>
                    <a:pt x="406" y="96"/>
                  </a:lnTo>
                  <a:lnTo>
                    <a:pt x="400" y="98"/>
                  </a:lnTo>
                  <a:lnTo>
                    <a:pt x="394" y="102"/>
                  </a:lnTo>
                  <a:lnTo>
                    <a:pt x="390" y="108"/>
                  </a:lnTo>
                  <a:lnTo>
                    <a:pt x="388" y="114"/>
                  </a:lnTo>
                  <a:lnTo>
                    <a:pt x="390" y="120"/>
                  </a:lnTo>
                  <a:lnTo>
                    <a:pt x="394" y="126"/>
                  </a:lnTo>
                  <a:lnTo>
                    <a:pt x="400" y="130"/>
                  </a:lnTo>
                  <a:lnTo>
                    <a:pt x="406" y="132"/>
                  </a:lnTo>
                  <a:lnTo>
                    <a:pt x="412" y="130"/>
                  </a:lnTo>
                  <a:lnTo>
                    <a:pt x="416" y="128"/>
                  </a:lnTo>
                  <a:lnTo>
                    <a:pt x="422" y="124"/>
                  </a:lnTo>
                  <a:lnTo>
                    <a:pt x="426" y="118"/>
                  </a:lnTo>
                  <a:lnTo>
                    <a:pt x="428" y="108"/>
                  </a:lnTo>
                  <a:lnTo>
                    <a:pt x="430" y="98"/>
                  </a:lnTo>
                  <a:lnTo>
                    <a:pt x="428" y="90"/>
                  </a:lnTo>
                  <a:lnTo>
                    <a:pt x="426" y="82"/>
                  </a:lnTo>
                  <a:lnTo>
                    <a:pt x="422" y="76"/>
                  </a:lnTo>
                  <a:lnTo>
                    <a:pt x="416" y="68"/>
                  </a:lnTo>
                  <a:lnTo>
                    <a:pt x="402" y="54"/>
                  </a:lnTo>
                  <a:lnTo>
                    <a:pt x="386" y="42"/>
                  </a:lnTo>
                  <a:lnTo>
                    <a:pt x="420" y="34"/>
                  </a:lnTo>
                  <a:lnTo>
                    <a:pt x="456" y="28"/>
                  </a:lnTo>
                  <a:lnTo>
                    <a:pt x="492" y="24"/>
                  </a:lnTo>
                  <a:lnTo>
                    <a:pt x="528" y="20"/>
                  </a:lnTo>
                  <a:lnTo>
                    <a:pt x="566" y="18"/>
                  </a:lnTo>
                  <a:lnTo>
                    <a:pt x="604" y="20"/>
                  </a:lnTo>
                  <a:lnTo>
                    <a:pt x="640" y="26"/>
                  </a:lnTo>
                  <a:lnTo>
                    <a:pt x="674" y="34"/>
                  </a:lnTo>
                  <a:lnTo>
                    <a:pt x="656" y="46"/>
                  </a:lnTo>
                  <a:lnTo>
                    <a:pt x="642" y="58"/>
                  </a:lnTo>
                  <a:lnTo>
                    <a:pt x="630" y="72"/>
                  </a:lnTo>
                  <a:lnTo>
                    <a:pt x="620" y="86"/>
                  </a:lnTo>
                  <a:lnTo>
                    <a:pt x="608" y="84"/>
                  </a:lnTo>
                  <a:lnTo>
                    <a:pt x="594" y="82"/>
                  </a:lnTo>
                  <a:lnTo>
                    <a:pt x="582" y="80"/>
                  </a:lnTo>
                  <a:lnTo>
                    <a:pt x="568" y="80"/>
                  </a:lnTo>
                  <a:lnTo>
                    <a:pt x="548" y="84"/>
                  </a:lnTo>
                  <a:lnTo>
                    <a:pt x="530" y="90"/>
                  </a:lnTo>
                  <a:lnTo>
                    <a:pt x="514" y="98"/>
                  </a:lnTo>
                  <a:lnTo>
                    <a:pt x="498" y="108"/>
                  </a:lnTo>
                  <a:lnTo>
                    <a:pt x="486" y="120"/>
                  </a:lnTo>
                  <a:lnTo>
                    <a:pt x="478" y="134"/>
                  </a:lnTo>
                  <a:lnTo>
                    <a:pt x="472" y="150"/>
                  </a:lnTo>
                  <a:lnTo>
                    <a:pt x="472" y="168"/>
                  </a:lnTo>
                  <a:lnTo>
                    <a:pt x="474" y="178"/>
                  </a:lnTo>
                  <a:lnTo>
                    <a:pt x="476" y="188"/>
                  </a:lnTo>
                  <a:lnTo>
                    <a:pt x="482" y="198"/>
                  </a:lnTo>
                  <a:lnTo>
                    <a:pt x="488" y="206"/>
                  </a:lnTo>
                  <a:lnTo>
                    <a:pt x="496" y="214"/>
                  </a:lnTo>
                  <a:lnTo>
                    <a:pt x="506" y="222"/>
                  </a:lnTo>
                  <a:lnTo>
                    <a:pt x="526" y="232"/>
                  </a:lnTo>
                  <a:lnTo>
                    <a:pt x="552" y="240"/>
                  </a:lnTo>
                  <a:lnTo>
                    <a:pt x="578" y="246"/>
                  </a:lnTo>
                  <a:lnTo>
                    <a:pt x="606" y="248"/>
                  </a:lnTo>
                  <a:lnTo>
                    <a:pt x="634" y="248"/>
                  </a:lnTo>
                  <a:lnTo>
                    <a:pt x="662" y="244"/>
                  </a:lnTo>
                  <a:lnTo>
                    <a:pt x="688" y="238"/>
                  </a:lnTo>
                  <a:lnTo>
                    <a:pt x="716" y="244"/>
                  </a:lnTo>
                  <a:lnTo>
                    <a:pt x="744" y="248"/>
                  </a:lnTo>
                  <a:lnTo>
                    <a:pt x="772" y="248"/>
                  </a:lnTo>
                  <a:lnTo>
                    <a:pt x="800" y="246"/>
                  </a:lnTo>
                  <a:lnTo>
                    <a:pt x="826" y="240"/>
                  </a:lnTo>
                  <a:lnTo>
                    <a:pt x="850" y="232"/>
                  </a:lnTo>
                  <a:lnTo>
                    <a:pt x="872" y="222"/>
                  </a:lnTo>
                  <a:lnTo>
                    <a:pt x="882" y="214"/>
                  </a:lnTo>
                  <a:lnTo>
                    <a:pt x="890" y="206"/>
                  </a:lnTo>
                  <a:lnTo>
                    <a:pt x="896" y="198"/>
                  </a:lnTo>
                  <a:lnTo>
                    <a:pt x="900" y="188"/>
                  </a:lnTo>
                  <a:lnTo>
                    <a:pt x="904" y="178"/>
                  </a:lnTo>
                  <a:lnTo>
                    <a:pt x="906" y="168"/>
                  </a:lnTo>
                  <a:lnTo>
                    <a:pt x="904" y="150"/>
                  </a:lnTo>
                  <a:lnTo>
                    <a:pt x="900" y="134"/>
                  </a:lnTo>
                  <a:lnTo>
                    <a:pt x="890" y="120"/>
                  </a:lnTo>
                  <a:lnTo>
                    <a:pt x="878" y="108"/>
                  </a:lnTo>
                  <a:lnTo>
                    <a:pt x="864" y="98"/>
                  </a:lnTo>
                  <a:lnTo>
                    <a:pt x="848" y="90"/>
                  </a:lnTo>
                  <a:lnTo>
                    <a:pt x="830" y="84"/>
                  </a:lnTo>
                  <a:lnTo>
                    <a:pt x="810" y="80"/>
                  </a:lnTo>
                  <a:lnTo>
                    <a:pt x="796" y="80"/>
                  </a:lnTo>
                  <a:lnTo>
                    <a:pt x="782" y="82"/>
                  </a:lnTo>
                  <a:lnTo>
                    <a:pt x="770" y="84"/>
                  </a:lnTo>
                  <a:lnTo>
                    <a:pt x="758" y="86"/>
                  </a:lnTo>
                  <a:lnTo>
                    <a:pt x="748" y="72"/>
                  </a:lnTo>
                  <a:lnTo>
                    <a:pt x="736" y="58"/>
                  </a:lnTo>
                  <a:lnTo>
                    <a:pt x="720" y="46"/>
                  </a:lnTo>
                  <a:lnTo>
                    <a:pt x="704" y="34"/>
                  </a:lnTo>
                  <a:lnTo>
                    <a:pt x="738" y="26"/>
                  </a:lnTo>
                  <a:lnTo>
                    <a:pt x="774" y="20"/>
                  </a:lnTo>
                  <a:lnTo>
                    <a:pt x="812" y="18"/>
                  </a:lnTo>
                  <a:lnTo>
                    <a:pt x="850" y="20"/>
                  </a:lnTo>
                  <a:lnTo>
                    <a:pt x="886" y="24"/>
                  </a:lnTo>
                  <a:lnTo>
                    <a:pt x="922" y="28"/>
                  </a:lnTo>
                  <a:lnTo>
                    <a:pt x="958" y="34"/>
                  </a:lnTo>
                  <a:lnTo>
                    <a:pt x="992" y="42"/>
                  </a:lnTo>
                  <a:lnTo>
                    <a:pt x="974" y="54"/>
                  </a:lnTo>
                  <a:lnTo>
                    <a:pt x="960" y="68"/>
                  </a:lnTo>
                  <a:lnTo>
                    <a:pt x="956" y="76"/>
                  </a:lnTo>
                  <a:lnTo>
                    <a:pt x="952" y="82"/>
                  </a:lnTo>
                  <a:lnTo>
                    <a:pt x="950" y="90"/>
                  </a:lnTo>
                  <a:lnTo>
                    <a:pt x="948" y="98"/>
                  </a:lnTo>
                  <a:lnTo>
                    <a:pt x="948" y="110"/>
                  </a:lnTo>
                  <a:lnTo>
                    <a:pt x="952" y="118"/>
                  </a:lnTo>
                  <a:lnTo>
                    <a:pt x="958" y="126"/>
                  </a:lnTo>
                  <a:lnTo>
                    <a:pt x="964" y="128"/>
                  </a:lnTo>
                  <a:lnTo>
                    <a:pt x="968" y="130"/>
                  </a:lnTo>
                  <a:lnTo>
                    <a:pt x="972" y="132"/>
                  </a:lnTo>
                  <a:lnTo>
                    <a:pt x="980" y="130"/>
                  </a:lnTo>
                  <a:lnTo>
                    <a:pt x="984" y="126"/>
                  </a:lnTo>
                  <a:lnTo>
                    <a:pt x="988" y="120"/>
                  </a:lnTo>
                  <a:lnTo>
                    <a:pt x="990" y="114"/>
                  </a:lnTo>
                  <a:lnTo>
                    <a:pt x="988" y="108"/>
                  </a:lnTo>
                  <a:lnTo>
                    <a:pt x="984" y="102"/>
                  </a:lnTo>
                  <a:lnTo>
                    <a:pt x="980" y="98"/>
                  </a:lnTo>
                  <a:lnTo>
                    <a:pt x="972" y="96"/>
                  </a:lnTo>
                  <a:lnTo>
                    <a:pt x="966" y="98"/>
                  </a:lnTo>
                  <a:lnTo>
                    <a:pt x="960" y="102"/>
                  </a:lnTo>
                  <a:lnTo>
                    <a:pt x="956" y="108"/>
                  </a:lnTo>
                  <a:lnTo>
                    <a:pt x="956" y="114"/>
                  </a:lnTo>
                  <a:lnTo>
                    <a:pt x="956" y="120"/>
                  </a:lnTo>
                  <a:lnTo>
                    <a:pt x="952" y="110"/>
                  </a:lnTo>
                  <a:lnTo>
                    <a:pt x="952" y="100"/>
                  </a:lnTo>
                  <a:lnTo>
                    <a:pt x="952" y="90"/>
                  </a:lnTo>
                  <a:lnTo>
                    <a:pt x="956" y="84"/>
                  </a:lnTo>
                  <a:lnTo>
                    <a:pt x="960" y="76"/>
                  </a:lnTo>
                  <a:lnTo>
                    <a:pt x="964" y="68"/>
                  </a:lnTo>
                  <a:lnTo>
                    <a:pt x="978" y="54"/>
                  </a:lnTo>
                  <a:lnTo>
                    <a:pt x="996" y="44"/>
                  </a:lnTo>
                  <a:lnTo>
                    <a:pt x="1064" y="60"/>
                  </a:lnTo>
                  <a:lnTo>
                    <a:pt x="1130" y="78"/>
                  </a:lnTo>
                  <a:lnTo>
                    <a:pt x="1194" y="92"/>
                  </a:lnTo>
                  <a:lnTo>
                    <a:pt x="1224" y="96"/>
                  </a:lnTo>
                  <a:lnTo>
                    <a:pt x="1254" y="100"/>
                  </a:lnTo>
                  <a:lnTo>
                    <a:pt x="1296" y="102"/>
                  </a:lnTo>
                  <a:lnTo>
                    <a:pt x="1316" y="100"/>
                  </a:lnTo>
                  <a:lnTo>
                    <a:pt x="1334" y="98"/>
                  </a:lnTo>
                  <a:lnTo>
                    <a:pt x="1352" y="92"/>
                  </a:lnTo>
                  <a:lnTo>
                    <a:pt x="1364" y="86"/>
                  </a:lnTo>
                  <a:lnTo>
                    <a:pt x="1370" y="80"/>
                  </a:lnTo>
                  <a:lnTo>
                    <a:pt x="1374" y="76"/>
                  </a:lnTo>
                  <a:lnTo>
                    <a:pt x="1376" y="70"/>
                  </a:lnTo>
                  <a:lnTo>
                    <a:pt x="1378" y="62"/>
                  </a:lnTo>
                  <a:lnTo>
                    <a:pt x="1376" y="56"/>
                  </a:lnTo>
                  <a:lnTo>
                    <a:pt x="1374" y="48"/>
                  </a:lnTo>
                  <a:lnTo>
                    <a:pt x="1370" y="42"/>
                  </a:lnTo>
                  <a:lnTo>
                    <a:pt x="1364" y="36"/>
                  </a:lnTo>
                  <a:lnTo>
                    <a:pt x="1348" y="26"/>
                  </a:lnTo>
                  <a:lnTo>
                    <a:pt x="1328" y="18"/>
                  </a:lnTo>
                  <a:lnTo>
                    <a:pt x="1304" y="12"/>
                  </a:lnTo>
                  <a:lnTo>
                    <a:pt x="1278" y="8"/>
                  </a:lnTo>
                  <a:lnTo>
                    <a:pt x="1226" y="2"/>
                  </a:lnTo>
                  <a:lnTo>
                    <a:pt x="1170" y="0"/>
                  </a:lnTo>
                  <a:lnTo>
                    <a:pt x="1140" y="2"/>
                  </a:lnTo>
                  <a:lnTo>
                    <a:pt x="1110" y="4"/>
                  </a:lnTo>
                  <a:lnTo>
                    <a:pt x="1082" y="8"/>
                  </a:lnTo>
                  <a:lnTo>
                    <a:pt x="1054" y="14"/>
                  </a:lnTo>
                  <a:lnTo>
                    <a:pt x="1030" y="20"/>
                  </a:lnTo>
                  <a:lnTo>
                    <a:pt x="1006" y="30"/>
                  </a:lnTo>
                  <a:lnTo>
                    <a:pt x="968" y="20"/>
                  </a:lnTo>
                  <a:lnTo>
                    <a:pt x="930" y="12"/>
                  </a:lnTo>
                  <a:lnTo>
                    <a:pt x="890" y="6"/>
                  </a:lnTo>
                  <a:lnTo>
                    <a:pt x="848" y="0"/>
                  </a:lnTo>
                  <a:lnTo>
                    <a:pt x="828" y="0"/>
                  </a:lnTo>
                  <a:lnTo>
                    <a:pt x="806" y="0"/>
                  </a:lnTo>
                  <a:lnTo>
                    <a:pt x="784" y="2"/>
                  </a:lnTo>
                  <a:lnTo>
                    <a:pt x="764" y="4"/>
                  </a:lnTo>
                  <a:lnTo>
                    <a:pt x="744" y="8"/>
                  </a:lnTo>
                  <a:lnTo>
                    <a:pt x="724" y="12"/>
                  </a:lnTo>
                  <a:lnTo>
                    <a:pt x="706" y="18"/>
                  </a:lnTo>
                  <a:lnTo>
                    <a:pt x="688" y="26"/>
                  </a:lnTo>
                  <a:lnTo>
                    <a:pt x="672" y="18"/>
                  </a:lnTo>
                  <a:lnTo>
                    <a:pt x="654" y="12"/>
                  </a:lnTo>
                  <a:lnTo>
                    <a:pt x="634" y="8"/>
                  </a:lnTo>
                  <a:lnTo>
                    <a:pt x="614" y="4"/>
                  </a:lnTo>
                  <a:lnTo>
                    <a:pt x="594" y="2"/>
                  </a:lnTo>
                  <a:lnTo>
                    <a:pt x="572" y="0"/>
                  </a:lnTo>
                  <a:lnTo>
                    <a:pt x="550" y="0"/>
                  </a:lnTo>
                  <a:lnTo>
                    <a:pt x="528" y="0"/>
                  </a:lnTo>
                  <a:lnTo>
                    <a:pt x="486" y="6"/>
                  </a:lnTo>
                  <a:lnTo>
                    <a:pt x="446" y="12"/>
                  </a:lnTo>
                  <a:lnTo>
                    <a:pt x="408" y="20"/>
                  </a:lnTo>
                  <a:lnTo>
                    <a:pt x="372" y="30"/>
                  </a:lnTo>
                  <a:lnTo>
                    <a:pt x="348" y="20"/>
                  </a:lnTo>
                  <a:lnTo>
                    <a:pt x="322" y="14"/>
                  </a:lnTo>
                  <a:lnTo>
                    <a:pt x="296" y="8"/>
                  </a:lnTo>
                  <a:lnTo>
                    <a:pt x="266" y="4"/>
                  </a:lnTo>
                  <a:lnTo>
                    <a:pt x="238" y="2"/>
                  </a:lnTo>
                  <a:lnTo>
                    <a:pt x="208" y="0"/>
                  </a:lnTo>
                  <a:lnTo>
                    <a:pt x="152" y="2"/>
                  </a:lnTo>
                  <a:lnTo>
                    <a:pt x="100" y="8"/>
                  </a:lnTo>
                  <a:lnTo>
                    <a:pt x="74" y="12"/>
                  </a:lnTo>
                  <a:lnTo>
                    <a:pt x="50" y="18"/>
                  </a:lnTo>
                  <a:lnTo>
                    <a:pt x="30" y="26"/>
                  </a:lnTo>
                  <a:lnTo>
                    <a:pt x="14" y="36"/>
                  </a:lnTo>
                  <a:lnTo>
                    <a:pt x="8" y="42"/>
                  </a:lnTo>
                  <a:lnTo>
                    <a:pt x="4" y="48"/>
                  </a:lnTo>
                  <a:lnTo>
                    <a:pt x="0" y="56"/>
                  </a:lnTo>
                  <a:lnTo>
                    <a:pt x="0" y="62"/>
                  </a:lnTo>
                  <a:close/>
                  <a:moveTo>
                    <a:pt x="1014" y="34"/>
                  </a:moveTo>
                  <a:lnTo>
                    <a:pt x="1014" y="34"/>
                  </a:lnTo>
                  <a:lnTo>
                    <a:pt x="1036" y="24"/>
                  </a:lnTo>
                  <a:lnTo>
                    <a:pt x="1062" y="18"/>
                  </a:lnTo>
                  <a:lnTo>
                    <a:pt x="1088" y="12"/>
                  </a:lnTo>
                  <a:lnTo>
                    <a:pt x="1116" y="8"/>
                  </a:lnTo>
                  <a:lnTo>
                    <a:pt x="1142" y="6"/>
                  </a:lnTo>
                  <a:lnTo>
                    <a:pt x="1170" y="4"/>
                  </a:lnTo>
                  <a:lnTo>
                    <a:pt x="1198" y="4"/>
                  </a:lnTo>
                  <a:lnTo>
                    <a:pt x="1224" y="6"/>
                  </a:lnTo>
                  <a:lnTo>
                    <a:pt x="1226" y="6"/>
                  </a:lnTo>
                  <a:lnTo>
                    <a:pt x="1276" y="10"/>
                  </a:lnTo>
                  <a:lnTo>
                    <a:pt x="1300" y="14"/>
                  </a:lnTo>
                  <a:lnTo>
                    <a:pt x="1324" y="20"/>
                  </a:lnTo>
                  <a:lnTo>
                    <a:pt x="1346" y="28"/>
                  </a:lnTo>
                  <a:lnTo>
                    <a:pt x="1362" y="36"/>
                  </a:lnTo>
                  <a:lnTo>
                    <a:pt x="1368" y="42"/>
                  </a:lnTo>
                  <a:lnTo>
                    <a:pt x="1372" y="48"/>
                  </a:lnTo>
                  <a:lnTo>
                    <a:pt x="1374" y="56"/>
                  </a:lnTo>
                  <a:lnTo>
                    <a:pt x="1374" y="62"/>
                  </a:lnTo>
                  <a:lnTo>
                    <a:pt x="1374" y="68"/>
                  </a:lnTo>
                  <a:lnTo>
                    <a:pt x="1370" y="74"/>
                  </a:lnTo>
                  <a:lnTo>
                    <a:pt x="1366" y="78"/>
                  </a:lnTo>
                  <a:lnTo>
                    <a:pt x="1362" y="84"/>
                  </a:lnTo>
                  <a:lnTo>
                    <a:pt x="1350" y="90"/>
                  </a:lnTo>
                  <a:lnTo>
                    <a:pt x="1334" y="94"/>
                  </a:lnTo>
                  <a:lnTo>
                    <a:pt x="1314" y="96"/>
                  </a:lnTo>
                  <a:lnTo>
                    <a:pt x="1294" y="98"/>
                  </a:lnTo>
                  <a:lnTo>
                    <a:pt x="1254" y="96"/>
                  </a:lnTo>
                  <a:lnTo>
                    <a:pt x="1226" y="92"/>
                  </a:lnTo>
                  <a:lnTo>
                    <a:pt x="1198" y="88"/>
                  </a:lnTo>
                  <a:lnTo>
                    <a:pt x="1140" y="72"/>
                  </a:lnTo>
                  <a:lnTo>
                    <a:pt x="1080" y="52"/>
                  </a:lnTo>
                  <a:lnTo>
                    <a:pt x="1014" y="34"/>
                  </a:lnTo>
                  <a:close/>
                  <a:moveTo>
                    <a:pt x="696" y="234"/>
                  </a:moveTo>
                  <a:lnTo>
                    <a:pt x="696" y="234"/>
                  </a:lnTo>
                  <a:lnTo>
                    <a:pt x="712" y="228"/>
                  </a:lnTo>
                  <a:lnTo>
                    <a:pt x="726" y="218"/>
                  </a:lnTo>
                  <a:lnTo>
                    <a:pt x="740" y="208"/>
                  </a:lnTo>
                  <a:lnTo>
                    <a:pt x="752" y="196"/>
                  </a:lnTo>
                  <a:lnTo>
                    <a:pt x="760" y="182"/>
                  </a:lnTo>
                  <a:lnTo>
                    <a:pt x="766" y="168"/>
                  </a:lnTo>
                  <a:lnTo>
                    <a:pt x="770" y="150"/>
                  </a:lnTo>
                  <a:lnTo>
                    <a:pt x="770" y="134"/>
                  </a:lnTo>
                  <a:lnTo>
                    <a:pt x="770" y="132"/>
                  </a:lnTo>
                  <a:lnTo>
                    <a:pt x="768" y="116"/>
                  </a:lnTo>
                  <a:lnTo>
                    <a:pt x="764" y="102"/>
                  </a:lnTo>
                  <a:lnTo>
                    <a:pt x="788" y="100"/>
                  </a:lnTo>
                  <a:lnTo>
                    <a:pt x="810" y="100"/>
                  </a:lnTo>
                  <a:lnTo>
                    <a:pt x="828" y="102"/>
                  </a:lnTo>
                  <a:lnTo>
                    <a:pt x="844" y="106"/>
                  </a:lnTo>
                  <a:lnTo>
                    <a:pt x="858" y="112"/>
                  </a:lnTo>
                  <a:lnTo>
                    <a:pt x="872" y="118"/>
                  </a:lnTo>
                  <a:lnTo>
                    <a:pt x="884" y="128"/>
                  </a:lnTo>
                  <a:lnTo>
                    <a:pt x="892" y="140"/>
                  </a:lnTo>
                  <a:lnTo>
                    <a:pt x="898" y="152"/>
                  </a:lnTo>
                  <a:lnTo>
                    <a:pt x="900" y="168"/>
                  </a:lnTo>
                  <a:lnTo>
                    <a:pt x="898" y="178"/>
                  </a:lnTo>
                  <a:lnTo>
                    <a:pt x="894" y="188"/>
                  </a:lnTo>
                  <a:lnTo>
                    <a:pt x="890" y="198"/>
                  </a:lnTo>
                  <a:lnTo>
                    <a:pt x="884" y="206"/>
                  </a:lnTo>
                  <a:lnTo>
                    <a:pt x="876" y="212"/>
                  </a:lnTo>
                  <a:lnTo>
                    <a:pt x="866" y="220"/>
                  </a:lnTo>
                  <a:lnTo>
                    <a:pt x="846" y="230"/>
                  </a:lnTo>
                  <a:lnTo>
                    <a:pt x="824" y="238"/>
                  </a:lnTo>
                  <a:lnTo>
                    <a:pt x="798" y="242"/>
                  </a:lnTo>
                  <a:lnTo>
                    <a:pt x="772" y="244"/>
                  </a:lnTo>
                  <a:lnTo>
                    <a:pt x="746" y="244"/>
                  </a:lnTo>
                  <a:lnTo>
                    <a:pt x="720" y="240"/>
                  </a:lnTo>
                  <a:lnTo>
                    <a:pt x="696" y="234"/>
                  </a:lnTo>
                  <a:close/>
                  <a:moveTo>
                    <a:pt x="614" y="102"/>
                  </a:moveTo>
                  <a:lnTo>
                    <a:pt x="614" y="102"/>
                  </a:lnTo>
                  <a:lnTo>
                    <a:pt x="608" y="116"/>
                  </a:lnTo>
                  <a:lnTo>
                    <a:pt x="606" y="132"/>
                  </a:lnTo>
                  <a:lnTo>
                    <a:pt x="606" y="134"/>
                  </a:lnTo>
                  <a:lnTo>
                    <a:pt x="608" y="150"/>
                  </a:lnTo>
                  <a:lnTo>
                    <a:pt x="610" y="168"/>
                  </a:lnTo>
                  <a:lnTo>
                    <a:pt x="618" y="182"/>
                  </a:lnTo>
                  <a:lnTo>
                    <a:pt x="626" y="196"/>
                  </a:lnTo>
                  <a:lnTo>
                    <a:pt x="638" y="208"/>
                  </a:lnTo>
                  <a:lnTo>
                    <a:pt x="650" y="218"/>
                  </a:lnTo>
                  <a:lnTo>
                    <a:pt x="666" y="228"/>
                  </a:lnTo>
                  <a:lnTo>
                    <a:pt x="682" y="234"/>
                  </a:lnTo>
                  <a:lnTo>
                    <a:pt x="658" y="240"/>
                  </a:lnTo>
                  <a:lnTo>
                    <a:pt x="632" y="244"/>
                  </a:lnTo>
                  <a:lnTo>
                    <a:pt x="606" y="244"/>
                  </a:lnTo>
                  <a:lnTo>
                    <a:pt x="580" y="242"/>
                  </a:lnTo>
                  <a:lnTo>
                    <a:pt x="554" y="238"/>
                  </a:lnTo>
                  <a:lnTo>
                    <a:pt x="530" y="230"/>
                  </a:lnTo>
                  <a:lnTo>
                    <a:pt x="510" y="220"/>
                  </a:lnTo>
                  <a:lnTo>
                    <a:pt x="502" y="212"/>
                  </a:lnTo>
                  <a:lnTo>
                    <a:pt x="494" y="206"/>
                  </a:lnTo>
                  <a:lnTo>
                    <a:pt x="488" y="198"/>
                  </a:lnTo>
                  <a:lnTo>
                    <a:pt x="484" y="188"/>
                  </a:lnTo>
                  <a:lnTo>
                    <a:pt x="480" y="178"/>
                  </a:lnTo>
                  <a:lnTo>
                    <a:pt x="478" y="168"/>
                  </a:lnTo>
                  <a:lnTo>
                    <a:pt x="480" y="152"/>
                  </a:lnTo>
                  <a:lnTo>
                    <a:pt x="484" y="140"/>
                  </a:lnTo>
                  <a:lnTo>
                    <a:pt x="494" y="128"/>
                  </a:lnTo>
                  <a:lnTo>
                    <a:pt x="506" y="118"/>
                  </a:lnTo>
                  <a:lnTo>
                    <a:pt x="518" y="112"/>
                  </a:lnTo>
                  <a:lnTo>
                    <a:pt x="534" y="106"/>
                  </a:lnTo>
                  <a:lnTo>
                    <a:pt x="550" y="102"/>
                  </a:lnTo>
                  <a:lnTo>
                    <a:pt x="566" y="100"/>
                  </a:lnTo>
                  <a:lnTo>
                    <a:pt x="590" y="100"/>
                  </a:lnTo>
                  <a:lnTo>
                    <a:pt x="614" y="102"/>
                  </a:lnTo>
                  <a:close/>
                  <a:moveTo>
                    <a:pt x="688" y="40"/>
                  </a:moveTo>
                  <a:lnTo>
                    <a:pt x="688" y="40"/>
                  </a:lnTo>
                  <a:lnTo>
                    <a:pt x="708" y="48"/>
                  </a:lnTo>
                  <a:lnTo>
                    <a:pt x="726" y="60"/>
                  </a:lnTo>
                  <a:lnTo>
                    <a:pt x="742" y="74"/>
                  </a:lnTo>
                  <a:lnTo>
                    <a:pt x="752" y="88"/>
                  </a:lnTo>
                  <a:lnTo>
                    <a:pt x="734" y="98"/>
                  </a:lnTo>
                  <a:lnTo>
                    <a:pt x="728" y="104"/>
                  </a:lnTo>
                  <a:lnTo>
                    <a:pt x="720" y="110"/>
                  </a:lnTo>
                  <a:lnTo>
                    <a:pt x="714" y="118"/>
                  </a:lnTo>
                  <a:lnTo>
                    <a:pt x="710" y="126"/>
                  </a:lnTo>
                  <a:lnTo>
                    <a:pt x="708" y="134"/>
                  </a:lnTo>
                  <a:lnTo>
                    <a:pt x="706" y="144"/>
                  </a:lnTo>
                  <a:lnTo>
                    <a:pt x="708" y="154"/>
                  </a:lnTo>
                  <a:lnTo>
                    <a:pt x="712" y="164"/>
                  </a:lnTo>
                  <a:lnTo>
                    <a:pt x="718" y="170"/>
                  </a:lnTo>
                  <a:lnTo>
                    <a:pt x="726" y="176"/>
                  </a:lnTo>
                  <a:lnTo>
                    <a:pt x="732" y="178"/>
                  </a:lnTo>
                  <a:lnTo>
                    <a:pt x="736" y="178"/>
                  </a:lnTo>
                  <a:lnTo>
                    <a:pt x="738" y="178"/>
                  </a:lnTo>
                  <a:lnTo>
                    <a:pt x="744" y="176"/>
                  </a:lnTo>
                  <a:lnTo>
                    <a:pt x="750" y="172"/>
                  </a:lnTo>
                  <a:lnTo>
                    <a:pt x="752" y="166"/>
                  </a:lnTo>
                  <a:lnTo>
                    <a:pt x="754" y="160"/>
                  </a:lnTo>
                  <a:lnTo>
                    <a:pt x="752" y="154"/>
                  </a:lnTo>
                  <a:lnTo>
                    <a:pt x="748" y="148"/>
                  </a:lnTo>
                  <a:lnTo>
                    <a:pt x="742" y="144"/>
                  </a:lnTo>
                  <a:lnTo>
                    <a:pt x="736" y="144"/>
                  </a:lnTo>
                  <a:lnTo>
                    <a:pt x="730" y="144"/>
                  </a:lnTo>
                  <a:lnTo>
                    <a:pt x="724" y="148"/>
                  </a:lnTo>
                  <a:lnTo>
                    <a:pt x="720" y="154"/>
                  </a:lnTo>
                  <a:lnTo>
                    <a:pt x="718" y="160"/>
                  </a:lnTo>
                  <a:lnTo>
                    <a:pt x="720" y="166"/>
                  </a:lnTo>
                  <a:lnTo>
                    <a:pt x="722" y="170"/>
                  </a:lnTo>
                  <a:lnTo>
                    <a:pt x="716" y="166"/>
                  </a:lnTo>
                  <a:lnTo>
                    <a:pt x="712" y="160"/>
                  </a:lnTo>
                  <a:lnTo>
                    <a:pt x="710" y="152"/>
                  </a:lnTo>
                  <a:lnTo>
                    <a:pt x="710" y="144"/>
                  </a:lnTo>
                  <a:lnTo>
                    <a:pt x="712" y="136"/>
                  </a:lnTo>
                  <a:lnTo>
                    <a:pt x="714" y="128"/>
                  </a:lnTo>
                  <a:lnTo>
                    <a:pt x="720" y="122"/>
                  </a:lnTo>
                  <a:lnTo>
                    <a:pt x="726" y="116"/>
                  </a:lnTo>
                  <a:lnTo>
                    <a:pt x="732" y="112"/>
                  </a:lnTo>
                  <a:lnTo>
                    <a:pt x="742" y="108"/>
                  </a:lnTo>
                  <a:lnTo>
                    <a:pt x="760" y="102"/>
                  </a:lnTo>
                  <a:lnTo>
                    <a:pt x="764" y="118"/>
                  </a:lnTo>
                  <a:lnTo>
                    <a:pt x="766" y="134"/>
                  </a:lnTo>
                  <a:lnTo>
                    <a:pt x="766" y="150"/>
                  </a:lnTo>
                  <a:lnTo>
                    <a:pt x="762" y="166"/>
                  </a:lnTo>
                  <a:lnTo>
                    <a:pt x="756" y="182"/>
                  </a:lnTo>
                  <a:lnTo>
                    <a:pt x="746" y="194"/>
                  </a:lnTo>
                  <a:lnTo>
                    <a:pt x="736" y="206"/>
                  </a:lnTo>
                  <a:lnTo>
                    <a:pt x="722" y="216"/>
                  </a:lnTo>
                  <a:lnTo>
                    <a:pt x="706" y="226"/>
                  </a:lnTo>
                  <a:lnTo>
                    <a:pt x="688" y="232"/>
                  </a:lnTo>
                  <a:lnTo>
                    <a:pt x="672" y="226"/>
                  </a:lnTo>
                  <a:lnTo>
                    <a:pt x="656" y="216"/>
                  </a:lnTo>
                  <a:lnTo>
                    <a:pt x="642" y="206"/>
                  </a:lnTo>
                  <a:lnTo>
                    <a:pt x="630" y="194"/>
                  </a:lnTo>
                  <a:lnTo>
                    <a:pt x="622" y="182"/>
                  </a:lnTo>
                  <a:lnTo>
                    <a:pt x="614" y="166"/>
                  </a:lnTo>
                  <a:lnTo>
                    <a:pt x="612" y="150"/>
                  </a:lnTo>
                  <a:lnTo>
                    <a:pt x="610" y="134"/>
                  </a:lnTo>
                  <a:lnTo>
                    <a:pt x="612" y="118"/>
                  </a:lnTo>
                  <a:lnTo>
                    <a:pt x="618" y="102"/>
                  </a:lnTo>
                  <a:lnTo>
                    <a:pt x="636" y="108"/>
                  </a:lnTo>
                  <a:lnTo>
                    <a:pt x="644" y="112"/>
                  </a:lnTo>
                  <a:lnTo>
                    <a:pt x="652" y="116"/>
                  </a:lnTo>
                  <a:lnTo>
                    <a:pt x="658" y="122"/>
                  </a:lnTo>
                  <a:lnTo>
                    <a:pt x="662" y="128"/>
                  </a:lnTo>
                  <a:lnTo>
                    <a:pt x="666" y="136"/>
                  </a:lnTo>
                  <a:lnTo>
                    <a:pt x="668" y="144"/>
                  </a:lnTo>
                  <a:lnTo>
                    <a:pt x="668" y="152"/>
                  </a:lnTo>
                  <a:lnTo>
                    <a:pt x="666" y="158"/>
                  </a:lnTo>
                  <a:lnTo>
                    <a:pt x="662" y="164"/>
                  </a:lnTo>
                  <a:lnTo>
                    <a:pt x="658" y="168"/>
                  </a:lnTo>
                  <a:lnTo>
                    <a:pt x="660" y="160"/>
                  </a:lnTo>
                  <a:lnTo>
                    <a:pt x="658" y="154"/>
                  </a:lnTo>
                  <a:lnTo>
                    <a:pt x="654" y="148"/>
                  </a:lnTo>
                  <a:lnTo>
                    <a:pt x="650" y="144"/>
                  </a:lnTo>
                  <a:lnTo>
                    <a:pt x="642" y="144"/>
                  </a:lnTo>
                  <a:lnTo>
                    <a:pt x="636" y="144"/>
                  </a:lnTo>
                  <a:lnTo>
                    <a:pt x="630" y="148"/>
                  </a:lnTo>
                  <a:lnTo>
                    <a:pt x="626" y="154"/>
                  </a:lnTo>
                  <a:lnTo>
                    <a:pt x="626" y="160"/>
                  </a:lnTo>
                  <a:lnTo>
                    <a:pt x="626" y="166"/>
                  </a:lnTo>
                  <a:lnTo>
                    <a:pt x="628" y="170"/>
                  </a:lnTo>
                  <a:lnTo>
                    <a:pt x="632" y="174"/>
                  </a:lnTo>
                  <a:lnTo>
                    <a:pt x="638" y="176"/>
                  </a:lnTo>
                  <a:lnTo>
                    <a:pt x="642" y="178"/>
                  </a:lnTo>
                  <a:lnTo>
                    <a:pt x="650" y="176"/>
                  </a:lnTo>
                  <a:lnTo>
                    <a:pt x="652" y="176"/>
                  </a:lnTo>
                  <a:lnTo>
                    <a:pt x="660" y="170"/>
                  </a:lnTo>
                  <a:lnTo>
                    <a:pt x="666" y="164"/>
                  </a:lnTo>
                  <a:lnTo>
                    <a:pt x="670" y="154"/>
                  </a:lnTo>
                  <a:lnTo>
                    <a:pt x="672" y="144"/>
                  </a:lnTo>
                  <a:lnTo>
                    <a:pt x="670" y="134"/>
                  </a:lnTo>
                  <a:lnTo>
                    <a:pt x="666" y="126"/>
                  </a:lnTo>
                  <a:lnTo>
                    <a:pt x="662" y="118"/>
                  </a:lnTo>
                  <a:lnTo>
                    <a:pt x="658" y="110"/>
                  </a:lnTo>
                  <a:lnTo>
                    <a:pt x="650" y="104"/>
                  </a:lnTo>
                  <a:lnTo>
                    <a:pt x="642" y="98"/>
                  </a:lnTo>
                  <a:lnTo>
                    <a:pt x="624" y="88"/>
                  </a:lnTo>
                  <a:lnTo>
                    <a:pt x="636" y="74"/>
                  </a:lnTo>
                  <a:lnTo>
                    <a:pt x="652" y="60"/>
                  </a:lnTo>
                  <a:lnTo>
                    <a:pt x="668" y="48"/>
                  </a:lnTo>
                  <a:lnTo>
                    <a:pt x="688" y="40"/>
                  </a:lnTo>
                  <a:close/>
                  <a:moveTo>
                    <a:pt x="4" y="62"/>
                  </a:moveTo>
                  <a:lnTo>
                    <a:pt x="4" y="62"/>
                  </a:lnTo>
                  <a:lnTo>
                    <a:pt x="4" y="56"/>
                  </a:lnTo>
                  <a:lnTo>
                    <a:pt x="6" y="48"/>
                  </a:lnTo>
                  <a:lnTo>
                    <a:pt x="10" y="42"/>
                  </a:lnTo>
                  <a:lnTo>
                    <a:pt x="16" y="36"/>
                  </a:lnTo>
                  <a:lnTo>
                    <a:pt x="32" y="28"/>
                  </a:lnTo>
                  <a:lnTo>
                    <a:pt x="52" y="20"/>
                  </a:lnTo>
                  <a:lnTo>
                    <a:pt x="76" y="14"/>
                  </a:lnTo>
                  <a:lnTo>
                    <a:pt x="102" y="10"/>
                  </a:lnTo>
                  <a:lnTo>
                    <a:pt x="152" y="6"/>
                  </a:lnTo>
                  <a:lnTo>
                    <a:pt x="180" y="4"/>
                  </a:lnTo>
                  <a:lnTo>
                    <a:pt x="206" y="4"/>
                  </a:lnTo>
                  <a:lnTo>
                    <a:pt x="234" y="6"/>
                  </a:lnTo>
                  <a:lnTo>
                    <a:pt x="262" y="8"/>
                  </a:lnTo>
                  <a:lnTo>
                    <a:pt x="290" y="12"/>
                  </a:lnTo>
                  <a:lnTo>
                    <a:pt x="316" y="18"/>
                  </a:lnTo>
                  <a:lnTo>
                    <a:pt x="340" y="24"/>
                  </a:lnTo>
                  <a:lnTo>
                    <a:pt x="362" y="34"/>
                  </a:lnTo>
                  <a:lnTo>
                    <a:pt x="298" y="52"/>
                  </a:lnTo>
                  <a:lnTo>
                    <a:pt x="238" y="72"/>
                  </a:lnTo>
                  <a:lnTo>
                    <a:pt x="180" y="88"/>
                  </a:lnTo>
                  <a:lnTo>
                    <a:pt x="152" y="92"/>
                  </a:lnTo>
                  <a:lnTo>
                    <a:pt x="122" y="96"/>
                  </a:lnTo>
                  <a:lnTo>
                    <a:pt x="82" y="98"/>
                  </a:lnTo>
                  <a:lnTo>
                    <a:pt x="62" y="96"/>
                  </a:lnTo>
                  <a:lnTo>
                    <a:pt x="44" y="94"/>
                  </a:lnTo>
                  <a:lnTo>
                    <a:pt x="28" y="90"/>
                  </a:lnTo>
                  <a:lnTo>
                    <a:pt x="16" y="84"/>
                  </a:lnTo>
                  <a:lnTo>
                    <a:pt x="10" y="78"/>
                  </a:lnTo>
                  <a:lnTo>
                    <a:pt x="6" y="74"/>
                  </a:lnTo>
                  <a:lnTo>
                    <a:pt x="4" y="68"/>
                  </a:lnTo>
                  <a:lnTo>
                    <a:pt x="4" y="62"/>
                  </a:lnTo>
                  <a:close/>
                </a:path>
              </a:pathLst>
            </a:cu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p>
          </p:txBody>
        </p:sp>
        <p:sp>
          <p:nvSpPr>
            <p:cNvPr id="1049" name="文本框 26"/>
            <p:cNvSpPr txBox="1">
              <a:spLocks noChangeArrowheads="1"/>
            </p:cNvSpPr>
            <p:nvPr/>
          </p:nvSpPr>
          <p:spPr bwMode="auto">
            <a:xfrm>
              <a:off x="438167" y="-98429"/>
              <a:ext cx="2712246" cy="828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just" eaLnBrk="1" hangingPunct="1">
                <a:lnSpc>
                  <a:spcPct val="150000"/>
                </a:lnSpc>
              </a:pPr>
              <a:r>
                <a:rPr lang="zh-CN" altLang="en-US" sz="3600">
                  <a:solidFill>
                    <a:srgbClr val="C00000"/>
                  </a:solidFill>
                  <a:latin typeface="黑体" pitchFamily="49" charset="-122"/>
                  <a:ea typeface="黑体" pitchFamily="49" charset="-122"/>
                </a:rPr>
                <a:t>“一超多强”</a:t>
              </a:r>
            </a:p>
          </p:txBody>
        </p:sp>
      </p:grpSp>
      <p:grpSp>
        <p:nvGrpSpPr>
          <p:cNvPr id="3" name="Group 25"/>
          <p:cNvGrpSpPr>
            <a:grpSpLocks/>
          </p:cNvGrpSpPr>
          <p:nvPr/>
        </p:nvGrpSpPr>
        <p:grpSpPr bwMode="auto">
          <a:xfrm>
            <a:off x="1116013" y="1341438"/>
            <a:ext cx="3684587" cy="3529012"/>
            <a:chOff x="521" y="754"/>
            <a:chExt cx="2321" cy="2223"/>
          </a:xfrm>
        </p:grpSpPr>
        <p:sp>
          <p:nvSpPr>
            <p:cNvPr id="19" name="Freeform 26"/>
            <p:cNvSpPr/>
            <p:nvPr/>
          </p:nvSpPr>
          <p:spPr bwMode="auto">
            <a:xfrm>
              <a:off x="1882" y="981"/>
              <a:ext cx="960" cy="1699"/>
            </a:xfrm>
            <a:custGeom>
              <a:avLst/>
              <a:gdLst>
                <a:gd name="T0" fmla="*/ 0 w 1128"/>
                <a:gd name="T1" fmla="*/ 0 h 2390"/>
                <a:gd name="T2" fmla="*/ 831 w 1128"/>
                <a:gd name="T3" fmla="*/ 1085 h 2390"/>
                <a:gd name="T4" fmla="*/ 639 w 1128"/>
                <a:gd name="T5" fmla="*/ 605 h 2390"/>
                <a:gd name="T6" fmla="*/ 1128 w 1128"/>
                <a:gd name="T7" fmla="*/ 1241 h 2390"/>
                <a:gd name="T8" fmla="*/ 593 w 1128"/>
                <a:gd name="T9" fmla="*/ 1932 h 2390"/>
                <a:gd name="T10" fmla="*/ 879 w 1128"/>
                <a:gd name="T11" fmla="*/ 1373 h 2390"/>
                <a:gd name="T12" fmla="*/ 176 w 1128"/>
                <a:gd name="T13" fmla="*/ 2284 h 2390"/>
                <a:gd name="T14" fmla="*/ 254 w 1128"/>
                <a:gd name="T15" fmla="*/ 2011 h 2390"/>
                <a:gd name="T16" fmla="*/ 326 w 1128"/>
                <a:gd name="T17" fmla="*/ 1670 h 2390"/>
                <a:gd name="T18" fmla="*/ 372 w 1128"/>
                <a:gd name="T19" fmla="*/ 1371 h 2390"/>
                <a:gd name="T20" fmla="*/ 385 w 1128"/>
                <a:gd name="T21" fmla="*/ 1189 h 2390"/>
                <a:gd name="T22" fmla="*/ 365 w 1128"/>
                <a:gd name="T23" fmla="*/ 939 h 2390"/>
                <a:gd name="T24" fmla="*/ 320 w 1128"/>
                <a:gd name="T25" fmla="*/ 693 h 2390"/>
                <a:gd name="T26" fmla="*/ 241 w 1128"/>
                <a:gd name="T27" fmla="*/ 471 h 2390"/>
                <a:gd name="T28" fmla="*/ 0 w 1128"/>
                <a:gd name="T29" fmla="*/ 0 h 2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28" h="2390">
                  <a:moveTo>
                    <a:pt x="0" y="0"/>
                  </a:moveTo>
                  <a:lnTo>
                    <a:pt x="831" y="1085"/>
                  </a:lnTo>
                  <a:lnTo>
                    <a:pt x="639" y="605"/>
                  </a:lnTo>
                  <a:lnTo>
                    <a:pt x="1128" y="1241"/>
                  </a:lnTo>
                  <a:lnTo>
                    <a:pt x="593" y="1932"/>
                  </a:lnTo>
                  <a:lnTo>
                    <a:pt x="879" y="1373"/>
                  </a:lnTo>
                  <a:lnTo>
                    <a:pt x="176" y="2284"/>
                  </a:lnTo>
                  <a:cubicBezTo>
                    <a:pt x="72" y="2390"/>
                    <a:pt x="229" y="2113"/>
                    <a:pt x="254" y="2011"/>
                  </a:cubicBezTo>
                  <a:cubicBezTo>
                    <a:pt x="279" y="1909"/>
                    <a:pt x="306" y="1776"/>
                    <a:pt x="326" y="1670"/>
                  </a:cubicBezTo>
                  <a:cubicBezTo>
                    <a:pt x="346" y="1564"/>
                    <a:pt x="362" y="1451"/>
                    <a:pt x="372" y="1371"/>
                  </a:cubicBezTo>
                  <a:cubicBezTo>
                    <a:pt x="382" y="1291"/>
                    <a:pt x="386" y="1261"/>
                    <a:pt x="385" y="1189"/>
                  </a:cubicBezTo>
                  <a:cubicBezTo>
                    <a:pt x="384" y="1117"/>
                    <a:pt x="376" y="1022"/>
                    <a:pt x="365" y="939"/>
                  </a:cubicBezTo>
                  <a:cubicBezTo>
                    <a:pt x="354" y="856"/>
                    <a:pt x="341" y="771"/>
                    <a:pt x="320" y="693"/>
                  </a:cubicBezTo>
                  <a:cubicBezTo>
                    <a:pt x="299" y="615"/>
                    <a:pt x="294" y="586"/>
                    <a:pt x="241" y="471"/>
                  </a:cubicBezTo>
                  <a:cubicBezTo>
                    <a:pt x="188" y="356"/>
                    <a:pt x="50" y="98"/>
                    <a:pt x="0" y="0"/>
                  </a:cubicBezTo>
                  <a:close/>
                </a:path>
              </a:pathLst>
            </a:custGeom>
            <a:gradFill rotWithShape="1">
              <a:gsLst>
                <a:gs pos="0">
                  <a:srgbClr val="808080"/>
                </a:gs>
                <a:gs pos="100000">
                  <a:srgbClr val="808080">
                    <a:gamma/>
                    <a:shade val="0"/>
                    <a:invGamma/>
                  </a:srgbClr>
                </a:gs>
              </a:gsLst>
              <a:path path="rect">
                <a:fillToRect l="100000" t="100000"/>
              </a:path>
            </a:gradFill>
            <a:ln w="9525" cap="flat" cmpd="sng">
              <a:solidFill>
                <a:schemeClr val="tx1"/>
              </a:solidFill>
              <a:prstDash val="solid"/>
              <a:round/>
            </a:ln>
            <a:effectLst/>
            <a:extLst/>
          </p:spPr>
          <p:txBody>
            <a:bodyPr wrap="none" anchor="ctr"/>
            <a:lstStyle/>
            <a:p>
              <a:pPr eaLnBrk="0" hangingPunct="0">
                <a:buFontTx/>
                <a:buNone/>
                <a:defRPr/>
              </a:pPr>
              <a:endParaRPr lang="zh-CN" altLang="en-US" sz="1800">
                <a:latin typeface="+mn-ea"/>
                <a:ea typeface="+mn-ea"/>
              </a:endParaRPr>
            </a:p>
          </p:txBody>
        </p:sp>
        <p:graphicFrame>
          <p:nvGraphicFramePr>
            <p:cNvPr id="1027" name="Object 27"/>
            <p:cNvGraphicFramePr>
              <a:graphicFrameLocks noChangeAspect="1"/>
            </p:cNvGraphicFramePr>
            <p:nvPr/>
          </p:nvGraphicFramePr>
          <p:xfrm>
            <a:off x="521" y="754"/>
            <a:ext cx="1770" cy="2223"/>
          </p:xfrm>
          <a:graphic>
            <a:graphicData uri="http://schemas.openxmlformats.org/presentationml/2006/ole">
              <p:oleObj spid="_x0000_s6148" r:id="rId4" imgW="1843920" imgH="1843920" progId="">
                <p:embed/>
              </p:oleObj>
            </a:graphicData>
          </a:graphic>
        </p:graphicFrame>
      </p:grpSp>
      <p:grpSp>
        <p:nvGrpSpPr>
          <p:cNvPr id="4" name="Group 28"/>
          <p:cNvGrpSpPr>
            <a:grpSpLocks/>
          </p:cNvGrpSpPr>
          <p:nvPr/>
        </p:nvGrpSpPr>
        <p:grpSpPr bwMode="auto">
          <a:xfrm>
            <a:off x="755650" y="4868863"/>
            <a:ext cx="7704138" cy="1728787"/>
            <a:chOff x="340" y="2931"/>
            <a:chExt cx="4853" cy="1089"/>
          </a:xfrm>
        </p:grpSpPr>
        <p:sp>
          <p:nvSpPr>
            <p:cNvPr id="22" name="AutoShape 29"/>
            <p:cNvSpPr>
              <a:spLocks noChangeArrowheads="1"/>
            </p:cNvSpPr>
            <p:nvPr/>
          </p:nvSpPr>
          <p:spPr bwMode="auto">
            <a:xfrm>
              <a:off x="2517" y="3566"/>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ln>
            <a:effectLst/>
            <a:extLst/>
          </p:spPr>
          <p:txBody>
            <a:bodyPr wrap="none" anchor="ctr"/>
            <a:lstStyle/>
            <a:p>
              <a:pPr eaLnBrk="0" hangingPunct="0">
                <a:buFontTx/>
                <a:buNone/>
                <a:defRPr/>
              </a:pPr>
              <a:endParaRPr lang="zh-CN" altLang="en-US" sz="1800">
                <a:latin typeface="+mn-ea"/>
                <a:ea typeface="+mn-ea"/>
              </a:endParaRPr>
            </a:p>
          </p:txBody>
        </p:sp>
        <p:grpSp>
          <p:nvGrpSpPr>
            <p:cNvPr id="1040" name="Group 30"/>
            <p:cNvGrpSpPr>
              <a:grpSpLocks/>
            </p:cNvGrpSpPr>
            <p:nvPr/>
          </p:nvGrpSpPr>
          <p:grpSpPr bwMode="auto">
            <a:xfrm>
              <a:off x="431" y="3022"/>
              <a:ext cx="4717" cy="550"/>
              <a:chOff x="431" y="3022"/>
              <a:chExt cx="4717" cy="550"/>
            </a:xfrm>
          </p:grpSpPr>
          <p:sp>
            <p:nvSpPr>
              <p:cNvPr id="26" name="AutoShape 31"/>
              <p:cNvSpPr>
                <a:spLocks noChangeArrowheads="1"/>
              </p:cNvSpPr>
              <p:nvPr/>
            </p:nvSpPr>
            <p:spPr bwMode="auto">
              <a:xfrm>
                <a:off x="431" y="3022"/>
                <a:ext cx="2448" cy="544"/>
              </a:xfrm>
              <a:prstGeom prst="cube">
                <a:avLst>
                  <a:gd name="adj" fmla="val 25000"/>
                </a:avLst>
              </a:prstGeom>
              <a:gradFill rotWithShape="1">
                <a:gsLst>
                  <a:gs pos="0">
                    <a:schemeClr val="accent2"/>
                  </a:gs>
                  <a:gs pos="100000">
                    <a:schemeClr val="accent2">
                      <a:gamma/>
                      <a:shade val="46275"/>
                      <a:invGamma/>
                    </a:schemeClr>
                  </a:gs>
                </a:gsLst>
                <a:lin ang="5400000" scaled="1"/>
              </a:gradFill>
              <a:ln w="9525">
                <a:solidFill>
                  <a:schemeClr val="tx1"/>
                </a:solidFill>
                <a:miter lim="800000"/>
              </a:ln>
              <a:effectLst/>
              <a:extLst/>
            </p:spPr>
            <p:txBody>
              <a:bodyPr wrap="none" anchor="ctr"/>
              <a:lstStyle/>
              <a:p>
                <a:pPr eaLnBrk="0" hangingPunct="0">
                  <a:buFontTx/>
                  <a:buNone/>
                  <a:defRPr/>
                </a:pPr>
                <a:endParaRPr lang="zh-CN" altLang="en-US" sz="1800">
                  <a:latin typeface="+mn-ea"/>
                  <a:ea typeface="+mn-ea"/>
                </a:endParaRPr>
              </a:p>
            </p:txBody>
          </p:sp>
          <p:sp>
            <p:nvSpPr>
              <p:cNvPr id="27" name="AutoShape 32"/>
              <p:cNvSpPr>
                <a:spLocks noChangeArrowheads="1"/>
              </p:cNvSpPr>
              <p:nvPr/>
            </p:nvSpPr>
            <p:spPr bwMode="auto">
              <a:xfrm>
                <a:off x="2744" y="3022"/>
                <a:ext cx="2404" cy="544"/>
              </a:xfrm>
              <a:prstGeom prst="cube">
                <a:avLst>
                  <a:gd name="adj" fmla="val 25000"/>
                </a:avLst>
              </a:prstGeom>
              <a:solidFill>
                <a:srgbClr val="CC3300"/>
              </a:solidFill>
              <a:ln w="9525">
                <a:solidFill>
                  <a:schemeClr val="tx1"/>
                </a:solidFill>
                <a:miter lim="800000"/>
              </a:ln>
              <a:effectLst/>
              <a:extLst/>
            </p:spPr>
            <p:txBody>
              <a:bodyPr wrap="none" anchor="ctr"/>
              <a:lstStyle/>
              <a:p>
                <a:pPr eaLnBrk="0" hangingPunct="0">
                  <a:buFontTx/>
                  <a:buNone/>
                  <a:defRPr/>
                </a:pPr>
                <a:endParaRPr lang="zh-CN" altLang="en-US" sz="1800">
                  <a:latin typeface="+mn-ea"/>
                  <a:ea typeface="+mn-ea"/>
                </a:endParaRPr>
              </a:p>
            </p:txBody>
          </p:sp>
          <p:sp>
            <p:nvSpPr>
              <p:cNvPr id="1045" name="Text Box 33"/>
              <p:cNvSpPr txBox="1">
                <a:spLocks noChangeArrowheads="1"/>
              </p:cNvSpPr>
              <p:nvPr/>
            </p:nvSpPr>
            <p:spPr bwMode="auto">
              <a:xfrm>
                <a:off x="885" y="3165"/>
                <a:ext cx="1452" cy="4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600">
                    <a:solidFill>
                      <a:schemeClr val="bg1"/>
                    </a:solidFill>
                    <a:latin typeface="宋体" pitchFamily="2" charset="-122"/>
                  </a:rPr>
                  <a:t>两     极</a:t>
                </a:r>
              </a:p>
            </p:txBody>
          </p:sp>
          <p:sp>
            <p:nvSpPr>
              <p:cNvPr id="1046" name="Text Box 34"/>
              <p:cNvSpPr txBox="1">
                <a:spLocks noChangeArrowheads="1"/>
              </p:cNvSpPr>
              <p:nvPr/>
            </p:nvSpPr>
            <p:spPr bwMode="auto">
              <a:xfrm>
                <a:off x="3016" y="3158"/>
                <a:ext cx="1888" cy="4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600">
                    <a:solidFill>
                      <a:schemeClr val="bg1"/>
                    </a:solidFill>
                    <a:latin typeface="宋体" pitchFamily="2" charset="-122"/>
                  </a:rPr>
                  <a:t>格        局</a:t>
                </a:r>
              </a:p>
            </p:txBody>
          </p:sp>
        </p:grpSp>
        <p:sp>
          <p:nvSpPr>
            <p:cNvPr id="24" name="AutoShape 35"/>
            <p:cNvSpPr>
              <a:spLocks noChangeArrowheads="1"/>
            </p:cNvSpPr>
            <p:nvPr/>
          </p:nvSpPr>
          <p:spPr bwMode="auto">
            <a:xfrm rot="16200000">
              <a:off x="1337" y="1934"/>
              <a:ext cx="182" cy="2177"/>
            </a:xfrm>
            <a:prstGeom prst="flowChartMagneticDrum">
              <a:avLst/>
            </a:prstGeom>
            <a:solidFill>
              <a:schemeClr val="accent1"/>
            </a:solidFill>
            <a:ln w="9525">
              <a:solidFill>
                <a:schemeClr val="tx1"/>
              </a:solidFill>
              <a:round/>
            </a:ln>
            <a:effectLst/>
            <a:extLst/>
          </p:spPr>
          <p:txBody>
            <a:bodyPr wrap="none" anchor="ctr"/>
            <a:lstStyle/>
            <a:p>
              <a:pPr eaLnBrk="0" hangingPunct="0">
                <a:buFontTx/>
                <a:buNone/>
                <a:defRPr/>
              </a:pPr>
              <a:endParaRPr lang="zh-CN" altLang="en-US" sz="1800">
                <a:latin typeface="+mn-ea"/>
                <a:ea typeface="+mn-ea"/>
              </a:endParaRPr>
            </a:p>
          </p:txBody>
        </p:sp>
        <p:sp>
          <p:nvSpPr>
            <p:cNvPr id="25" name="AutoShape 36"/>
            <p:cNvSpPr>
              <a:spLocks noChangeArrowheads="1"/>
            </p:cNvSpPr>
            <p:nvPr/>
          </p:nvSpPr>
          <p:spPr bwMode="auto">
            <a:xfrm rot="16200000">
              <a:off x="4011" y="1978"/>
              <a:ext cx="182" cy="2177"/>
            </a:xfrm>
            <a:prstGeom prst="flowChartMagneticDrum">
              <a:avLst/>
            </a:prstGeom>
            <a:solidFill>
              <a:schemeClr val="accent1"/>
            </a:solidFill>
            <a:ln w="9525">
              <a:solidFill>
                <a:schemeClr val="tx1"/>
              </a:solidFill>
              <a:round/>
            </a:ln>
            <a:effectLst/>
            <a:extLst/>
          </p:spPr>
          <p:txBody>
            <a:bodyPr wrap="none" anchor="ctr"/>
            <a:lstStyle/>
            <a:p>
              <a:pPr eaLnBrk="0" hangingPunct="0">
                <a:buFontTx/>
                <a:buNone/>
                <a:defRPr/>
              </a:pPr>
              <a:endParaRPr lang="zh-CN" altLang="en-US" sz="1800">
                <a:latin typeface="+mn-ea"/>
                <a:ea typeface="+mn-ea"/>
              </a:endParaRPr>
            </a:p>
          </p:txBody>
        </p:sp>
      </p:grpSp>
      <p:sp>
        <p:nvSpPr>
          <p:cNvPr id="30" name="Text Box 37"/>
          <p:cNvSpPr txBox="1">
            <a:spLocks noChangeArrowheads="1"/>
          </p:cNvSpPr>
          <p:nvPr/>
        </p:nvSpPr>
        <p:spPr bwMode="auto">
          <a:xfrm>
            <a:off x="1763713" y="2278063"/>
            <a:ext cx="1368425" cy="1555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9600">
                <a:solidFill>
                  <a:srgbClr val="0070C0"/>
                </a:solidFill>
                <a:latin typeface="宋体" pitchFamily="2" charset="-122"/>
              </a:rPr>
              <a:t>美</a:t>
            </a:r>
          </a:p>
        </p:txBody>
      </p:sp>
      <p:grpSp>
        <p:nvGrpSpPr>
          <p:cNvPr id="6" name="Group 38"/>
          <p:cNvGrpSpPr>
            <a:grpSpLocks/>
          </p:cNvGrpSpPr>
          <p:nvPr/>
        </p:nvGrpSpPr>
        <p:grpSpPr bwMode="auto">
          <a:xfrm>
            <a:off x="5148263" y="1268413"/>
            <a:ext cx="3559175" cy="3743325"/>
            <a:chOff x="3107" y="663"/>
            <a:chExt cx="2242" cy="2358"/>
          </a:xfrm>
        </p:grpSpPr>
        <p:sp>
          <p:nvSpPr>
            <p:cNvPr id="32" name="Freeform 39"/>
            <p:cNvSpPr/>
            <p:nvPr/>
          </p:nvSpPr>
          <p:spPr bwMode="auto">
            <a:xfrm rot="10769894">
              <a:off x="3107" y="1025"/>
              <a:ext cx="869" cy="1697"/>
            </a:xfrm>
            <a:custGeom>
              <a:avLst/>
              <a:gdLst>
                <a:gd name="T0" fmla="*/ 0 w 1128"/>
                <a:gd name="T1" fmla="*/ 0 h 2390"/>
                <a:gd name="T2" fmla="*/ 831 w 1128"/>
                <a:gd name="T3" fmla="*/ 1085 h 2390"/>
                <a:gd name="T4" fmla="*/ 639 w 1128"/>
                <a:gd name="T5" fmla="*/ 605 h 2390"/>
                <a:gd name="T6" fmla="*/ 1128 w 1128"/>
                <a:gd name="T7" fmla="*/ 1241 h 2390"/>
                <a:gd name="T8" fmla="*/ 593 w 1128"/>
                <a:gd name="T9" fmla="*/ 1932 h 2390"/>
                <a:gd name="T10" fmla="*/ 879 w 1128"/>
                <a:gd name="T11" fmla="*/ 1373 h 2390"/>
                <a:gd name="T12" fmla="*/ 176 w 1128"/>
                <a:gd name="T13" fmla="*/ 2284 h 2390"/>
                <a:gd name="T14" fmla="*/ 254 w 1128"/>
                <a:gd name="T15" fmla="*/ 2011 h 2390"/>
                <a:gd name="T16" fmla="*/ 326 w 1128"/>
                <a:gd name="T17" fmla="*/ 1670 h 2390"/>
                <a:gd name="T18" fmla="*/ 372 w 1128"/>
                <a:gd name="T19" fmla="*/ 1371 h 2390"/>
                <a:gd name="T20" fmla="*/ 385 w 1128"/>
                <a:gd name="T21" fmla="*/ 1189 h 2390"/>
                <a:gd name="T22" fmla="*/ 365 w 1128"/>
                <a:gd name="T23" fmla="*/ 939 h 2390"/>
                <a:gd name="T24" fmla="*/ 320 w 1128"/>
                <a:gd name="T25" fmla="*/ 693 h 2390"/>
                <a:gd name="T26" fmla="*/ 241 w 1128"/>
                <a:gd name="T27" fmla="*/ 471 h 2390"/>
                <a:gd name="T28" fmla="*/ 0 w 1128"/>
                <a:gd name="T29" fmla="*/ 0 h 2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28" h="2390">
                  <a:moveTo>
                    <a:pt x="0" y="0"/>
                  </a:moveTo>
                  <a:lnTo>
                    <a:pt x="831" y="1085"/>
                  </a:lnTo>
                  <a:lnTo>
                    <a:pt x="639" y="605"/>
                  </a:lnTo>
                  <a:lnTo>
                    <a:pt x="1128" y="1241"/>
                  </a:lnTo>
                  <a:lnTo>
                    <a:pt x="593" y="1932"/>
                  </a:lnTo>
                  <a:lnTo>
                    <a:pt x="879" y="1373"/>
                  </a:lnTo>
                  <a:lnTo>
                    <a:pt x="176" y="2284"/>
                  </a:lnTo>
                  <a:cubicBezTo>
                    <a:pt x="72" y="2390"/>
                    <a:pt x="229" y="2113"/>
                    <a:pt x="254" y="2011"/>
                  </a:cubicBezTo>
                  <a:cubicBezTo>
                    <a:pt x="279" y="1909"/>
                    <a:pt x="306" y="1776"/>
                    <a:pt x="326" y="1670"/>
                  </a:cubicBezTo>
                  <a:cubicBezTo>
                    <a:pt x="346" y="1564"/>
                    <a:pt x="362" y="1451"/>
                    <a:pt x="372" y="1371"/>
                  </a:cubicBezTo>
                  <a:cubicBezTo>
                    <a:pt x="382" y="1291"/>
                    <a:pt x="386" y="1261"/>
                    <a:pt x="385" y="1189"/>
                  </a:cubicBezTo>
                  <a:cubicBezTo>
                    <a:pt x="384" y="1117"/>
                    <a:pt x="376" y="1022"/>
                    <a:pt x="365" y="939"/>
                  </a:cubicBezTo>
                  <a:cubicBezTo>
                    <a:pt x="354" y="856"/>
                    <a:pt x="341" y="771"/>
                    <a:pt x="320" y="693"/>
                  </a:cubicBezTo>
                  <a:cubicBezTo>
                    <a:pt x="299" y="615"/>
                    <a:pt x="294" y="586"/>
                    <a:pt x="241" y="471"/>
                  </a:cubicBezTo>
                  <a:cubicBezTo>
                    <a:pt x="188" y="356"/>
                    <a:pt x="50" y="98"/>
                    <a:pt x="0" y="0"/>
                  </a:cubicBezTo>
                  <a:close/>
                </a:path>
              </a:pathLst>
            </a:custGeom>
            <a:gradFill rotWithShape="1">
              <a:gsLst>
                <a:gs pos="0">
                  <a:srgbClr val="000000"/>
                </a:gs>
                <a:gs pos="20000">
                  <a:srgbClr val="000040"/>
                </a:gs>
                <a:gs pos="50000">
                  <a:srgbClr val="400040"/>
                </a:gs>
                <a:gs pos="75000">
                  <a:srgbClr val="8F0040"/>
                </a:gs>
                <a:gs pos="89999">
                  <a:srgbClr val="F27300"/>
                </a:gs>
                <a:gs pos="100000">
                  <a:srgbClr val="FFBF00"/>
                </a:gs>
              </a:gsLst>
              <a:path path="rect">
                <a:fillToRect t="100000" r="100000"/>
              </a:path>
            </a:gradFill>
            <a:ln w="9525" cap="flat" cmpd="sng">
              <a:solidFill>
                <a:srgbClr val="FF3300"/>
              </a:solidFill>
              <a:prstDash val="solid"/>
              <a:round/>
            </a:ln>
            <a:effectLst/>
            <a:extLst/>
          </p:spPr>
          <p:txBody>
            <a:bodyPr wrap="none" anchor="ctr"/>
            <a:lstStyle/>
            <a:p>
              <a:pPr eaLnBrk="0" hangingPunct="0">
                <a:buFontTx/>
                <a:buNone/>
                <a:defRPr/>
              </a:pPr>
              <a:endParaRPr lang="zh-CN" altLang="en-US" sz="1800">
                <a:latin typeface="+mn-ea"/>
                <a:ea typeface="+mn-ea"/>
              </a:endParaRPr>
            </a:p>
          </p:txBody>
        </p:sp>
        <p:graphicFrame>
          <p:nvGraphicFramePr>
            <p:cNvPr id="1026" name="Object 40"/>
            <p:cNvGraphicFramePr>
              <a:graphicFrameLocks noChangeAspect="1"/>
            </p:cNvGraphicFramePr>
            <p:nvPr/>
          </p:nvGraphicFramePr>
          <p:xfrm>
            <a:off x="3606" y="663"/>
            <a:ext cx="1743" cy="2358"/>
          </p:xfrm>
          <a:graphic>
            <a:graphicData uri="http://schemas.openxmlformats.org/presentationml/2006/ole">
              <p:oleObj spid="_x0000_s6149" r:id="rId5" imgW="1831320" imgH="1831320" progId="">
                <p:embed/>
              </p:oleObj>
            </a:graphicData>
          </a:graphic>
        </p:graphicFrame>
      </p:grpSp>
      <p:sp>
        <p:nvSpPr>
          <p:cNvPr id="34" name="Text Box 41"/>
          <p:cNvSpPr txBox="1">
            <a:spLocks noChangeArrowheads="1"/>
          </p:cNvSpPr>
          <p:nvPr/>
        </p:nvSpPr>
        <p:spPr bwMode="auto">
          <a:xfrm>
            <a:off x="6659563" y="2349500"/>
            <a:ext cx="1368425" cy="1555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9600">
                <a:solidFill>
                  <a:schemeClr val="bg1"/>
                </a:solidFill>
                <a:latin typeface="宋体" pitchFamily="2" charset="-122"/>
              </a:rPr>
              <a:t>苏</a:t>
            </a:r>
          </a:p>
        </p:txBody>
      </p:sp>
      <p:sp>
        <p:nvSpPr>
          <p:cNvPr id="35" name="AutoShape 42"/>
          <p:cNvSpPr>
            <a:spLocks noChangeArrowheads="1"/>
          </p:cNvSpPr>
          <p:nvPr/>
        </p:nvSpPr>
        <p:spPr bwMode="auto">
          <a:xfrm>
            <a:off x="5940425" y="1628775"/>
            <a:ext cx="2879725" cy="3168650"/>
          </a:xfrm>
          <a:prstGeom prst="irregularSeal1">
            <a:avLst/>
          </a:prstGeom>
          <a:gradFill rotWithShape="1">
            <a:gsLst>
              <a:gs pos="0">
                <a:srgbClr val="FFBF00"/>
              </a:gs>
              <a:gs pos="10001">
                <a:srgbClr val="F27300"/>
              </a:gs>
              <a:gs pos="25000">
                <a:srgbClr val="8F0040"/>
              </a:gs>
              <a:gs pos="50000">
                <a:srgbClr val="400040"/>
              </a:gs>
              <a:gs pos="80000">
                <a:srgbClr val="000040"/>
              </a:gs>
              <a:gs pos="100000">
                <a:srgbClr val="000000"/>
              </a:gs>
            </a:gsLst>
            <a:path path="shape">
              <a:fillToRect l="50000" t="50000" r="50000" b="50000"/>
            </a:path>
          </a:gradFill>
          <a:ln w="9525">
            <a:solidFill>
              <a:schemeClr val="tx1"/>
            </a:solidFill>
            <a:miter lim="800000"/>
          </a:ln>
          <a:effectLst/>
          <a:extLst/>
        </p:spPr>
        <p:txBody>
          <a:bodyPr wrap="none" anchor="ctr"/>
          <a:lstStyle/>
          <a:p>
            <a:pPr eaLnBrk="0" hangingPunct="0">
              <a:buFontTx/>
              <a:buNone/>
              <a:defRPr/>
            </a:pPr>
            <a:endParaRPr lang="zh-CN" altLang="en-US" sz="1800">
              <a:latin typeface="+mn-ea"/>
              <a:ea typeface="+mn-ea"/>
            </a:endParaRPr>
          </a:p>
        </p:txBody>
      </p:sp>
      <p:sp>
        <p:nvSpPr>
          <p:cNvPr id="36" name="Text Box 43"/>
          <p:cNvSpPr txBox="1">
            <a:spLocks noChangeArrowheads="1"/>
          </p:cNvSpPr>
          <p:nvPr/>
        </p:nvSpPr>
        <p:spPr bwMode="auto">
          <a:xfrm>
            <a:off x="6372225" y="2205038"/>
            <a:ext cx="2232025" cy="1920875"/>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6000">
                <a:solidFill>
                  <a:schemeClr val="bg1"/>
                </a:solidFill>
                <a:latin typeface="宋体" pitchFamily="2" charset="-122"/>
              </a:rPr>
              <a:t>苏联解体</a:t>
            </a:r>
          </a:p>
        </p:txBody>
      </p:sp>
    </p:spTree>
    <p:extLst>
      <p:ext uri="{BB962C8B-B14F-4D97-AF65-F5344CB8AC3E}">
        <p14:creationId xmlns:p14="http://schemas.microsoft.com/office/powerpoint/2010/main" xmlns="" val="39766117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p:cTn id="24" dur="500" fill="hold"/>
                                        <p:tgtEl>
                                          <p:spTgt spid="34"/>
                                        </p:tgtEl>
                                        <p:attrNameLst>
                                          <p:attrName>ppt_w</p:attrName>
                                        </p:attrNameLst>
                                      </p:cBhvr>
                                      <p:tavLst>
                                        <p:tav tm="0">
                                          <p:val>
                                            <p:fltVal val="0"/>
                                          </p:val>
                                        </p:tav>
                                        <p:tav tm="100000">
                                          <p:val>
                                            <p:strVal val="#ppt_w"/>
                                          </p:val>
                                        </p:tav>
                                      </p:tavLst>
                                    </p:anim>
                                    <p:anim calcmode="lin" valueType="num">
                                      <p:cBhvr>
                                        <p:cTn id="25" dur="500" fill="hold"/>
                                        <p:tgtEl>
                                          <p:spTgt spid="34"/>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3" presetClass="entr" presetSubtype="16" repeatCount="3000" fill="hold" grpId="0" nodeType="click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coin.wav"/>
                                        </p:tgtEl>
                                      </p:cMediaNode>
                                    </p:audio>
                                  </p:subTnLst>
                                </p:cTn>
                              </p:par>
                            </p:childTnLst>
                          </p:cTn>
                        </p:par>
                        <p:par>
                          <p:cTn id="32" fill="hold" nodeType="afterGroup">
                            <p:stCondLst>
                              <p:cond delay="1500"/>
                            </p:stCondLst>
                            <p:childTnLst>
                              <p:par>
                                <p:cTn id="33" presetID="9" presetClass="exit" presetSubtype="0" fill="hold" grpId="1" nodeType="afterEffect">
                                  <p:stCondLst>
                                    <p:cond delay="0"/>
                                  </p:stCondLst>
                                  <p:childTnLst>
                                    <p:animEffect transition="out" filter="dissolve">
                                      <p:cBhvr>
                                        <p:cTn id="34" dur="500"/>
                                        <p:tgtEl>
                                          <p:spTgt spid="35"/>
                                        </p:tgtEl>
                                      </p:cBhvr>
                                    </p:animEffect>
                                    <p:set>
                                      <p:cBhvr>
                                        <p:cTn id="35" dur="1" fill="hold">
                                          <p:stCondLst>
                                            <p:cond delay="499"/>
                                          </p:stCondLst>
                                        </p:cTn>
                                        <p:tgtEl>
                                          <p:spTgt spid="35"/>
                                        </p:tgtEl>
                                        <p:attrNameLst>
                                          <p:attrName>style.visibility</p:attrName>
                                        </p:attrNameLst>
                                      </p:cBhvr>
                                      <p:to>
                                        <p:strVal val="hidden"/>
                                      </p:to>
                                    </p:set>
                                  </p:childTnLst>
                                </p:cTn>
                              </p:par>
                              <p:par>
                                <p:cTn id="36" presetID="9" presetClass="exit" presetSubtype="0" fill="hold" grpId="1" nodeType="withEffect">
                                  <p:stCondLst>
                                    <p:cond delay="0"/>
                                  </p:stCondLst>
                                  <p:childTnLst>
                                    <p:animEffect transition="out" filter="dissolve">
                                      <p:cBhvr>
                                        <p:cTn id="37" dur="500"/>
                                        <p:tgtEl>
                                          <p:spTgt spid="34"/>
                                        </p:tgtEl>
                                      </p:cBhvr>
                                    </p:animEffect>
                                    <p:set>
                                      <p:cBhvr>
                                        <p:cTn id="38" dur="1" fill="hold">
                                          <p:stCondLst>
                                            <p:cond delay="499"/>
                                          </p:stCondLst>
                                        </p:cTn>
                                        <p:tgtEl>
                                          <p:spTgt spid="34"/>
                                        </p:tgtEl>
                                        <p:attrNameLst>
                                          <p:attrName>style.visibility</p:attrName>
                                        </p:attrNameLst>
                                      </p:cBhvr>
                                      <p:to>
                                        <p:strVal val="hidden"/>
                                      </p:to>
                                    </p:set>
                                  </p:childTnLst>
                                </p:cTn>
                              </p:par>
                            </p:childTnLst>
                          </p:cTn>
                        </p:par>
                        <p:par>
                          <p:cTn id="39" fill="hold" nodeType="afterGroup">
                            <p:stCondLst>
                              <p:cond delay="2000"/>
                            </p:stCondLst>
                            <p:childTnLst>
                              <p:par>
                                <p:cTn id="40" presetID="23" presetClass="entr" presetSubtype="16"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1000" fill="hold"/>
                                        <p:tgtEl>
                                          <p:spTgt spid="36"/>
                                        </p:tgtEl>
                                        <p:attrNameLst>
                                          <p:attrName>ppt_w</p:attrName>
                                        </p:attrNameLst>
                                      </p:cBhvr>
                                      <p:tavLst>
                                        <p:tav tm="0">
                                          <p:val>
                                            <p:fltVal val="0"/>
                                          </p:val>
                                        </p:tav>
                                        <p:tav tm="100000">
                                          <p:val>
                                            <p:strVal val="#ppt_w"/>
                                          </p:val>
                                        </p:tav>
                                      </p:tavLst>
                                    </p:anim>
                                    <p:anim calcmode="lin" valueType="num">
                                      <p:cBhvr>
                                        <p:cTn id="43" dur="1000" fill="hold"/>
                                        <p:tgtEl>
                                          <p:spTgt spid="36"/>
                                        </p:tgtEl>
                                        <p:attrNameLst>
                                          <p:attrName>ppt_h</p:attrName>
                                        </p:attrNameLst>
                                      </p:cBhvr>
                                      <p:tavLst>
                                        <p:tav tm="0">
                                          <p:val>
                                            <p:fltVal val="0"/>
                                          </p:val>
                                        </p:tav>
                                        <p:tav tm="100000">
                                          <p:val>
                                            <p:strVal val="#ppt_h"/>
                                          </p:val>
                                        </p:tav>
                                      </p:tavLst>
                                    </p:anim>
                                  </p:childTnLst>
                                  <p:subTnLst>
                                    <p:set>
                                      <p:cBhvr override="childStyle">
                                        <p:cTn dur="1" fill="hold" display="0" masterRel="nextClick" afterEffect="1"/>
                                        <p:tgtEl>
                                          <p:spTgt spid="36"/>
                                        </p:tgtEl>
                                        <p:attrNameLst>
                                          <p:attrName>style.visibility</p:attrName>
                                        </p:attrNameLst>
                                      </p:cBhvr>
                                      <p:to>
                                        <p:strVal val="hidden"/>
                                      </p:to>
                                    </p:set>
                                  </p:subTnLst>
                                </p:cTn>
                              </p:par>
                            </p:childTnLst>
                          </p:cTn>
                        </p:par>
                        <p:par>
                          <p:cTn id="44" fill="hold" nodeType="afterGroup">
                            <p:stCondLst>
                              <p:cond delay="3000"/>
                            </p:stCondLst>
                            <p:childTnLst>
                              <p:par>
                                <p:cTn id="45" presetID="9" presetClass="exit" presetSubtype="0" fill="hold" nodeType="afterEffect">
                                  <p:stCondLst>
                                    <p:cond delay="0"/>
                                  </p:stCondLst>
                                  <p:childTnLst>
                                    <p:animEffect transition="out" filter="dissolve">
                                      <p:cBhvr>
                                        <p:cTn id="46" dur="500"/>
                                        <p:tgtEl>
                                          <p:spTgt spid="6"/>
                                        </p:tgtEl>
                                      </p:cBhvr>
                                    </p:animEffect>
                                    <p:set>
                                      <p:cBhvr>
                                        <p:cTn id="47" dur="1" fill="hold">
                                          <p:stCondLst>
                                            <p:cond delay="499"/>
                                          </p:stCondLst>
                                        </p:cTn>
                                        <p:tgtEl>
                                          <p:spTgt spid="6"/>
                                        </p:tgtEl>
                                        <p:attrNameLst>
                                          <p:attrName>style.visibility</p:attrName>
                                        </p:attrNameLst>
                                      </p:cBhvr>
                                      <p:to>
                                        <p:strVal val="hidden"/>
                                      </p:to>
                                    </p:set>
                                  </p:childTnLst>
                                </p:cTn>
                              </p:par>
                            </p:childTnLst>
                          </p:cTn>
                        </p:par>
                        <p:par>
                          <p:cTn id="48" fill="hold" nodeType="afterGroup">
                            <p:stCondLst>
                              <p:cond delay="3500"/>
                            </p:stCondLst>
                            <p:childTnLst>
                              <p:par>
                                <p:cTn id="49" presetID="9" presetClass="exit" presetSubtype="0" fill="hold" nodeType="afterEffect">
                                  <p:stCondLst>
                                    <p:cond delay="0"/>
                                  </p:stCondLst>
                                  <p:childTnLst>
                                    <p:animEffect transition="out" filter="dissolve">
                                      <p:cBhvr>
                                        <p:cTn id="50" dur="500"/>
                                        <p:tgtEl>
                                          <p:spTgt spid="4"/>
                                        </p:tgtEl>
                                      </p:cBhvr>
                                    </p:animEffect>
                                    <p:set>
                                      <p:cBhvr>
                                        <p:cTn id="51"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34" grpId="0" bldLvl="0" animBg="1"/>
      <p:bldP spid="34" grpId="1" bldLvl="0" animBg="1"/>
      <p:bldP spid="35" grpId="0" bldLvl="0" animBg="1"/>
      <p:bldP spid="35" grpId="1" bldLvl="0" animBg="1"/>
      <p:bldP spid="3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AutoShape 3"/>
          <p:cNvSpPr>
            <a:spLocks noChangeArrowheads="1"/>
          </p:cNvSpPr>
          <p:nvPr/>
        </p:nvSpPr>
        <p:spPr bwMode="auto">
          <a:xfrm>
            <a:off x="2413000" y="1982788"/>
            <a:ext cx="3752850" cy="3619500"/>
          </a:xfrm>
          <a:prstGeom prst="star5">
            <a:avLst/>
          </a:prstGeom>
          <a:solidFill>
            <a:schemeClr val="accent1"/>
          </a:solidFill>
          <a:ln w="9525">
            <a:solidFill>
              <a:schemeClr val="accent1"/>
            </a:solidFill>
            <a:miter lim="800000"/>
          </a:ln>
          <a:effectLst/>
        </p:spPr>
        <p:txBody>
          <a:bodyPr wrap="none" anchor="ctr"/>
          <a:lstStyle/>
          <a:p>
            <a:pPr algn="ctr">
              <a:buFontTx/>
              <a:buNone/>
              <a:defRPr/>
            </a:pPr>
            <a:endParaRPr lang="zh-CN" altLang="zh-CN" sz="1800">
              <a:solidFill>
                <a:srgbClr val="FF3399"/>
              </a:solidFill>
              <a:latin typeface="Comic Sans MS" panose="030F0702030302020204" pitchFamily="66" charset="0"/>
            </a:endParaRPr>
          </a:p>
        </p:txBody>
      </p:sp>
      <p:sp>
        <p:nvSpPr>
          <p:cNvPr id="37891" name="Line 5"/>
          <p:cNvSpPr>
            <a:spLocks noChangeShapeType="1"/>
          </p:cNvSpPr>
          <p:nvPr/>
        </p:nvSpPr>
        <p:spPr bwMode="auto">
          <a:xfrm flipH="1">
            <a:off x="3640138" y="2260600"/>
            <a:ext cx="614362" cy="1184275"/>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2" name="Line 7"/>
          <p:cNvSpPr>
            <a:spLocks noChangeShapeType="1"/>
          </p:cNvSpPr>
          <p:nvPr/>
        </p:nvSpPr>
        <p:spPr bwMode="auto">
          <a:xfrm flipH="1">
            <a:off x="3776663" y="2817813"/>
            <a:ext cx="204787" cy="557212"/>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3" name="Line 8"/>
          <p:cNvSpPr>
            <a:spLocks noChangeShapeType="1"/>
          </p:cNvSpPr>
          <p:nvPr/>
        </p:nvSpPr>
        <p:spPr bwMode="auto">
          <a:xfrm flipH="1">
            <a:off x="3640138" y="2886075"/>
            <a:ext cx="341312" cy="627063"/>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4" name="Line 9"/>
          <p:cNvSpPr>
            <a:spLocks noChangeShapeType="1"/>
          </p:cNvSpPr>
          <p:nvPr/>
        </p:nvSpPr>
        <p:spPr bwMode="auto">
          <a:xfrm flipH="1">
            <a:off x="3776663" y="2470150"/>
            <a:ext cx="341312" cy="974725"/>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5" name="Line 10"/>
          <p:cNvSpPr>
            <a:spLocks noChangeShapeType="1"/>
          </p:cNvSpPr>
          <p:nvPr/>
        </p:nvSpPr>
        <p:spPr bwMode="auto">
          <a:xfrm flipH="1">
            <a:off x="3776663" y="2120900"/>
            <a:ext cx="479425" cy="1531938"/>
          </a:xfrm>
          <a:prstGeom prst="line">
            <a:avLst/>
          </a:prstGeom>
          <a:noFill/>
          <a:ln w="9525">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6" name="Line 11"/>
          <p:cNvSpPr>
            <a:spLocks noChangeShapeType="1"/>
          </p:cNvSpPr>
          <p:nvPr/>
        </p:nvSpPr>
        <p:spPr bwMode="auto">
          <a:xfrm>
            <a:off x="4322763" y="2052638"/>
            <a:ext cx="409575" cy="1460500"/>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7" name="Line 12"/>
          <p:cNvSpPr>
            <a:spLocks noChangeShapeType="1"/>
          </p:cNvSpPr>
          <p:nvPr/>
        </p:nvSpPr>
        <p:spPr bwMode="auto">
          <a:xfrm>
            <a:off x="4322763" y="2120900"/>
            <a:ext cx="546100" cy="1531938"/>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8" name="Line 13"/>
          <p:cNvSpPr>
            <a:spLocks noChangeShapeType="1"/>
          </p:cNvSpPr>
          <p:nvPr/>
        </p:nvSpPr>
        <p:spPr bwMode="auto">
          <a:xfrm>
            <a:off x="4256088" y="2052638"/>
            <a:ext cx="681037" cy="1531937"/>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899" name="Line 17"/>
          <p:cNvSpPr>
            <a:spLocks noChangeShapeType="1"/>
          </p:cNvSpPr>
          <p:nvPr/>
        </p:nvSpPr>
        <p:spPr bwMode="auto">
          <a:xfrm flipH="1" flipV="1">
            <a:off x="4425950" y="2593975"/>
            <a:ext cx="546100" cy="974725"/>
          </a:xfrm>
          <a:prstGeom prst="line">
            <a:avLst/>
          </a:prstGeom>
          <a:noFill/>
          <a:ln w="76200">
            <a:solidFill>
              <a:schemeClr val="accent1"/>
            </a:solidFill>
            <a:round/>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37900" name="Text Box 18"/>
          <p:cNvSpPr txBox="1">
            <a:spLocks noChangeArrowheads="1"/>
          </p:cNvSpPr>
          <p:nvPr/>
        </p:nvSpPr>
        <p:spPr bwMode="auto">
          <a:xfrm>
            <a:off x="2936875" y="1792288"/>
            <a:ext cx="2159000" cy="579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200" b="1">
                <a:solidFill>
                  <a:srgbClr val="FF0000"/>
                </a:solidFill>
                <a:latin typeface="Comic Sans MS" pitchFamily="66" charset="0"/>
              </a:rPr>
              <a:t>美国</a:t>
            </a:r>
          </a:p>
        </p:txBody>
      </p:sp>
      <p:sp>
        <p:nvSpPr>
          <p:cNvPr id="54295" name="Text Box 24"/>
          <p:cNvSpPr txBox="1">
            <a:spLocks noChangeArrowheads="1"/>
          </p:cNvSpPr>
          <p:nvPr/>
        </p:nvSpPr>
        <p:spPr bwMode="auto">
          <a:xfrm>
            <a:off x="2297113" y="5578475"/>
            <a:ext cx="1728787" cy="579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200" b="1">
                <a:solidFill>
                  <a:srgbClr val="FF0000"/>
                </a:solidFill>
                <a:latin typeface="Comic Sans MS" pitchFamily="66" charset="0"/>
              </a:rPr>
              <a:t>欧盟</a:t>
            </a:r>
          </a:p>
        </p:txBody>
      </p:sp>
      <p:sp>
        <p:nvSpPr>
          <p:cNvPr id="54296" name="Text Box 25"/>
          <p:cNvSpPr txBox="1">
            <a:spLocks noChangeArrowheads="1"/>
          </p:cNvSpPr>
          <p:nvPr/>
        </p:nvSpPr>
        <p:spPr bwMode="auto">
          <a:xfrm>
            <a:off x="4732338" y="5572125"/>
            <a:ext cx="1944687"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200" b="1">
                <a:solidFill>
                  <a:srgbClr val="FF0000"/>
                </a:solidFill>
                <a:latin typeface="Comic Sans MS" pitchFamily="66" charset="0"/>
              </a:rPr>
              <a:t>日本</a:t>
            </a:r>
          </a:p>
        </p:txBody>
      </p:sp>
      <p:sp>
        <p:nvSpPr>
          <p:cNvPr id="54297" name="Text Box 26"/>
          <p:cNvSpPr txBox="1">
            <a:spLocks noChangeArrowheads="1"/>
          </p:cNvSpPr>
          <p:nvPr/>
        </p:nvSpPr>
        <p:spPr bwMode="auto">
          <a:xfrm>
            <a:off x="6434138" y="3584575"/>
            <a:ext cx="1296987" cy="519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2800" b="1">
                <a:solidFill>
                  <a:srgbClr val="FF0000"/>
                </a:solidFill>
                <a:latin typeface="Comic Sans MS" pitchFamily="66" charset="0"/>
              </a:rPr>
              <a:t>中国</a:t>
            </a:r>
          </a:p>
        </p:txBody>
      </p:sp>
      <p:sp>
        <p:nvSpPr>
          <p:cNvPr id="54298" name="Text Box 27"/>
          <p:cNvSpPr txBox="1">
            <a:spLocks noChangeArrowheads="1"/>
          </p:cNvSpPr>
          <p:nvPr/>
        </p:nvSpPr>
        <p:spPr bwMode="auto">
          <a:xfrm>
            <a:off x="1771650" y="3697288"/>
            <a:ext cx="1671638"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200" b="1">
                <a:solidFill>
                  <a:srgbClr val="FF0000"/>
                </a:solidFill>
                <a:latin typeface="Comic Sans MS" pitchFamily="66" charset="0"/>
              </a:rPr>
              <a:t>俄罗斯</a:t>
            </a:r>
          </a:p>
        </p:txBody>
      </p:sp>
      <p:pic>
        <p:nvPicPr>
          <p:cNvPr id="30727" name="Picture 7" descr="欧盟旗帜">
            <a:hlinkClick r:id="" action="ppaction://noaction"/>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14338" y="5145088"/>
            <a:ext cx="1997075" cy="1584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263" name="Picture 6" descr="图像:Japan_flag_large.png"/>
          <p:cNvPicPr>
            <a:picLocks noChangeAspect="1" noChangeArrowheads="1"/>
          </p:cNvPicPr>
          <p:nvPr/>
        </p:nvPicPr>
        <p:blipFill>
          <a:blip r:embed="rId3"/>
          <a:srcRect/>
          <a:stretch>
            <a:fillRect/>
          </a:stretch>
        </p:blipFill>
        <p:spPr bwMode="auto">
          <a:xfrm>
            <a:off x="7937500" y="5505450"/>
            <a:ext cx="1158875" cy="865188"/>
          </a:xfrm>
          <a:prstGeom prst="rect">
            <a:avLst/>
          </a:prstGeom>
          <a:noFill/>
          <a:ln w="9525">
            <a:noFill/>
            <a:miter lim="800000"/>
            <a:headEnd/>
            <a:tailEnd/>
          </a:ln>
          <a:effectLst>
            <a:outerShdw dist="107763" dir="18900000" algn="ctr" rotWithShape="0">
              <a:srgbClr val="808080">
                <a:alpha val="50000"/>
              </a:srgbClr>
            </a:outerShdw>
          </a:effectLst>
        </p:spPr>
      </p:pic>
      <p:pic>
        <p:nvPicPr>
          <p:cNvPr id="53269" name="Picture 5" descr="国旗"/>
          <p:cNvPicPr>
            <a:picLocks noChangeAspect="1" noChangeArrowheads="1"/>
          </p:cNvPicPr>
          <p:nvPr/>
        </p:nvPicPr>
        <p:blipFill>
          <a:blip r:embed="rId4"/>
          <a:srcRect/>
          <a:stretch>
            <a:fillRect/>
          </a:stretch>
        </p:blipFill>
        <p:spPr bwMode="auto">
          <a:xfrm>
            <a:off x="7832725" y="2651125"/>
            <a:ext cx="1263650" cy="862013"/>
          </a:xfrm>
          <a:prstGeom prst="rect">
            <a:avLst/>
          </a:prstGeom>
          <a:noFill/>
          <a:ln w="9525">
            <a:noFill/>
            <a:miter lim="800000"/>
            <a:headEnd/>
            <a:tailEnd/>
          </a:ln>
          <a:effectLst>
            <a:outerShdw dist="107763" dir="18900000" algn="ctr" rotWithShape="0">
              <a:srgbClr val="808080">
                <a:alpha val="50000"/>
              </a:srgbClr>
            </a:outerShdw>
          </a:effectLst>
        </p:spPr>
      </p:pic>
      <p:pic>
        <p:nvPicPr>
          <p:cNvPr id="2" name="图片 1">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6067425" y="1346200"/>
            <a:ext cx="1870075" cy="2222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09" name="图片 1"/>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2781300" y="73025"/>
            <a:ext cx="2195513" cy="1719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10" name="图片 3076" descr="u">
            <a:hlinkClick r:id="rId8" action="ppaction://hlinksldjump"/>
          </p:cNvPr>
          <p:cNvPicPr>
            <a:picLocks noChangeAspect="1" noChangeArrowheads="1"/>
          </p:cNvPicPr>
          <p:nvPr/>
        </p:nvPicPr>
        <p:blipFill>
          <a:blip r:embed="rId9">
            <a:extLst>
              <a:ext uri="{28A0092B-C50C-407E-A947-70E740481C1C}">
                <a14:useLocalDpi xmlns:a14="http://schemas.microsoft.com/office/drawing/2010/main" xmlns="" val="0"/>
              </a:ext>
            </a:extLst>
          </a:blip>
          <a:srcRect b="6573"/>
          <a:stretch>
            <a:fillRect/>
          </a:stretch>
        </p:blipFill>
        <p:spPr bwMode="auto">
          <a:xfrm>
            <a:off x="4937125" y="144463"/>
            <a:ext cx="1773238" cy="1217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 name="图片 2">
            <a:hlinkClick r:id="rId10" action="ppaction://hlinksldjump"/>
          </p:cNvPr>
          <p:cNvPicPr>
            <a:picLocks noChangeAspect="1" noChangeArrowheads="1"/>
          </p:cNvPicPr>
          <p:nvPr/>
        </p:nvPicPr>
        <p:blipFill>
          <a:blip r:embed="rId11">
            <a:extLst>
              <a:ext uri="{28A0092B-C50C-407E-A947-70E740481C1C}">
                <a14:useLocalDpi xmlns:a14="http://schemas.microsoft.com/office/drawing/2010/main" xmlns="" val="0"/>
              </a:ext>
            </a:extLst>
          </a:blip>
          <a:srcRect/>
          <a:stretch>
            <a:fillRect/>
          </a:stretch>
        </p:blipFill>
        <p:spPr bwMode="auto">
          <a:xfrm>
            <a:off x="-33338" y="2008188"/>
            <a:ext cx="2336801" cy="1690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3266" name="Picture 4" descr="俄罗斯1"/>
          <p:cNvPicPr>
            <a:picLocks noChangeAspect="1" noChangeArrowheads="1"/>
          </p:cNvPicPr>
          <p:nvPr/>
        </p:nvPicPr>
        <p:blipFill>
          <a:blip r:embed="rId12"/>
          <a:srcRect/>
          <a:stretch>
            <a:fillRect/>
          </a:stretch>
        </p:blipFill>
        <p:spPr bwMode="auto">
          <a:xfrm>
            <a:off x="136525" y="3752850"/>
            <a:ext cx="1512888" cy="811213"/>
          </a:xfrm>
          <a:prstGeom prst="rect">
            <a:avLst/>
          </a:prstGeom>
          <a:noFill/>
          <a:ln w="9525">
            <a:noFill/>
            <a:miter lim="800000"/>
            <a:headEnd/>
            <a:tailEnd/>
          </a:ln>
          <a:effectLst>
            <a:outerShdw dist="107763" dir="18900000" algn="ctr" rotWithShape="0">
              <a:srgbClr val="808080">
                <a:alpha val="50000"/>
              </a:srgbClr>
            </a:outerShdw>
          </a:effectLst>
        </p:spPr>
      </p:pic>
      <p:pic>
        <p:nvPicPr>
          <p:cNvPr id="7" name="图片 6">
            <a:hlinkClick r:id="" action="ppaction://noaction"/>
          </p:cNvPr>
          <p:cNvPicPr>
            <a:picLocks noChangeAspect="1" noChangeArrowheads="1"/>
          </p:cNvPicPr>
          <p:nvPr/>
        </p:nvPicPr>
        <p:blipFill>
          <a:blip r:embed="rId13">
            <a:extLst>
              <a:ext uri="{28A0092B-C50C-407E-A947-70E740481C1C}">
                <a14:useLocalDpi xmlns:a14="http://schemas.microsoft.com/office/drawing/2010/main" xmlns="" val="0"/>
              </a:ext>
            </a:extLst>
          </a:blip>
          <a:srcRect/>
          <a:stretch>
            <a:fillRect/>
          </a:stretch>
        </p:blipFill>
        <p:spPr bwMode="auto">
          <a:xfrm>
            <a:off x="5810250" y="4564063"/>
            <a:ext cx="2022475" cy="2236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914" name="Text Box 2"/>
          <p:cNvSpPr txBox="1">
            <a:spLocks noChangeArrowheads="1"/>
          </p:cNvSpPr>
          <p:nvPr/>
        </p:nvSpPr>
        <p:spPr bwMode="auto">
          <a:xfrm>
            <a:off x="-157163" y="735013"/>
            <a:ext cx="2938463" cy="706437"/>
          </a:xfrm>
          <a:prstGeom prst="rect">
            <a:avLst/>
          </a:prstGeom>
          <a:solidFill>
            <a:srgbClr val="FFFFE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4000" b="1" i="1">
                <a:solidFill>
                  <a:srgbClr val="FF0000"/>
                </a:solidFill>
                <a:latin typeface="Tahoma" pitchFamily="34" charset="0"/>
              </a:rPr>
              <a:t>一超</a:t>
            </a:r>
            <a:r>
              <a:rPr lang="en-US" altLang="zh-CN" sz="4000" b="1" i="1">
                <a:solidFill>
                  <a:srgbClr val="FF0000"/>
                </a:solidFill>
                <a:latin typeface="Tahoma" pitchFamily="34" charset="0"/>
              </a:rPr>
              <a:t>VS</a:t>
            </a:r>
            <a:r>
              <a:rPr lang="zh-CN" altLang="en-US" sz="4000" b="1" i="1">
                <a:solidFill>
                  <a:srgbClr val="FF0000"/>
                </a:solidFill>
                <a:latin typeface="Tahoma" pitchFamily="34" charset="0"/>
              </a:rPr>
              <a:t>多强</a:t>
            </a:r>
          </a:p>
        </p:txBody>
      </p:sp>
      <p:sp>
        <p:nvSpPr>
          <p:cNvPr id="8" name="笑脸 7">
            <a:hlinkClick r:id="rId14" action="ppaction://hlinksldjump"/>
          </p:cNvPr>
          <p:cNvSpPr/>
          <p:nvPr/>
        </p:nvSpPr>
        <p:spPr>
          <a:xfrm>
            <a:off x="3348038" y="5876925"/>
            <a:ext cx="1079500" cy="8636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29906879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295"/>
                                        </p:tgtEl>
                                        <p:attrNameLst>
                                          <p:attrName>style.visibility</p:attrName>
                                        </p:attrNameLst>
                                      </p:cBhvr>
                                      <p:to>
                                        <p:strVal val="visible"/>
                                      </p:to>
                                    </p:set>
                                    <p:animEffect transition="in" filter="blinds(horizontal)">
                                      <p:cBhvr>
                                        <p:cTn id="7" dur="500"/>
                                        <p:tgtEl>
                                          <p:spTgt spid="54295"/>
                                        </p:tgtEl>
                                      </p:cBhvr>
                                    </p:animEffect>
                                  </p:childTnLst>
                                </p:cTn>
                              </p:par>
                              <p:par>
                                <p:cTn id="8" presetID="3" presetClass="entr" presetSubtype="10" fill="hold" nodeType="withEffect">
                                  <p:stCondLst>
                                    <p:cond delay="0"/>
                                  </p:stCondLst>
                                  <p:childTnLst>
                                    <p:set>
                                      <p:cBhvr>
                                        <p:cTn id="9" dur="1" fill="hold">
                                          <p:stCondLst>
                                            <p:cond delay="0"/>
                                          </p:stCondLst>
                                        </p:cTn>
                                        <p:tgtEl>
                                          <p:spTgt spid="30727"/>
                                        </p:tgtEl>
                                        <p:attrNameLst>
                                          <p:attrName>style.visibility</p:attrName>
                                        </p:attrNameLst>
                                      </p:cBhvr>
                                      <p:to>
                                        <p:strVal val="visible"/>
                                      </p:to>
                                    </p:set>
                                    <p:animEffect transition="in" filter="blinds(horizontal)">
                                      <p:cBhvr>
                                        <p:cTn id="10" dur="500"/>
                                        <p:tgtEl>
                                          <p:spTgt spid="3072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nodeType="withEffect">
                                  <p:stCondLst>
                                    <p:cond delay="0"/>
                                  </p:stCondLst>
                                  <p:childTnLst>
                                    <p:set>
                                      <p:cBhvr>
                                        <p:cTn id="17" dur="1" fill="hold">
                                          <p:stCondLst>
                                            <p:cond delay="0"/>
                                          </p:stCondLst>
                                        </p:cTn>
                                        <p:tgtEl>
                                          <p:spTgt spid="53263"/>
                                        </p:tgtEl>
                                        <p:attrNameLst>
                                          <p:attrName>style.visibility</p:attrName>
                                        </p:attrNameLst>
                                      </p:cBhvr>
                                      <p:to>
                                        <p:strVal val="visible"/>
                                      </p:to>
                                    </p:set>
                                    <p:animEffect transition="in" filter="blinds(horizontal)">
                                      <p:cBhvr>
                                        <p:cTn id="18" dur="500"/>
                                        <p:tgtEl>
                                          <p:spTgt spid="53263"/>
                                        </p:tgtEl>
                                      </p:cBhvr>
                                    </p:animEffect>
                                  </p:childTnLst>
                                </p:cTn>
                              </p:par>
                            </p:childTnLst>
                          </p:cTn>
                        </p:par>
                        <p:par>
                          <p:cTn id="19" fill="hold" nodeType="afterGroup">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54296"/>
                                        </p:tgtEl>
                                        <p:attrNameLst>
                                          <p:attrName>style.visibility</p:attrName>
                                        </p:attrNameLst>
                                      </p:cBhvr>
                                      <p:to>
                                        <p:strVal val="visible"/>
                                      </p:to>
                                    </p:set>
                                    <p:animEffect transition="in" filter="blinds(horizontal)">
                                      <p:cBhvr>
                                        <p:cTn id="22" dur="500"/>
                                        <p:tgtEl>
                                          <p:spTgt spid="542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par>
                                <p:cTn id="28" presetID="3" presetClass="entr" presetSubtype="10" fill="hold" nodeType="withEffect">
                                  <p:stCondLst>
                                    <p:cond delay="0"/>
                                  </p:stCondLst>
                                  <p:childTnLst>
                                    <p:set>
                                      <p:cBhvr>
                                        <p:cTn id="29" dur="1" fill="hold">
                                          <p:stCondLst>
                                            <p:cond delay="0"/>
                                          </p:stCondLst>
                                        </p:cTn>
                                        <p:tgtEl>
                                          <p:spTgt spid="53266"/>
                                        </p:tgtEl>
                                        <p:attrNameLst>
                                          <p:attrName>style.visibility</p:attrName>
                                        </p:attrNameLst>
                                      </p:cBhvr>
                                      <p:to>
                                        <p:strVal val="visible"/>
                                      </p:to>
                                    </p:set>
                                    <p:animEffect transition="in" filter="blinds(horizontal)">
                                      <p:cBhvr>
                                        <p:cTn id="30" dur="500"/>
                                        <p:tgtEl>
                                          <p:spTgt spid="53266"/>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54298"/>
                                        </p:tgtEl>
                                        <p:attrNameLst>
                                          <p:attrName>style.visibility</p:attrName>
                                        </p:attrNameLst>
                                      </p:cBhvr>
                                      <p:to>
                                        <p:strVal val="visible"/>
                                      </p:to>
                                    </p:set>
                                    <p:animEffect transition="in" filter="blinds(horizontal)">
                                      <p:cBhvr>
                                        <p:cTn id="33" dur="500"/>
                                        <p:tgtEl>
                                          <p:spTgt spid="5429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linds(horizontal)">
                                      <p:cBhvr>
                                        <p:cTn id="38" dur="500"/>
                                        <p:tgtEl>
                                          <p:spTgt spid="2"/>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54297"/>
                                        </p:tgtEl>
                                        <p:attrNameLst>
                                          <p:attrName>style.visibility</p:attrName>
                                        </p:attrNameLst>
                                      </p:cBhvr>
                                      <p:to>
                                        <p:strVal val="visible"/>
                                      </p:to>
                                    </p:set>
                                    <p:animEffect transition="in" filter="blinds(horizontal)">
                                      <p:cBhvr>
                                        <p:cTn id="41" dur="500"/>
                                        <p:tgtEl>
                                          <p:spTgt spid="54297"/>
                                        </p:tgtEl>
                                      </p:cBhvr>
                                    </p:animEffect>
                                  </p:childTnLst>
                                </p:cTn>
                              </p:par>
                              <p:par>
                                <p:cTn id="42" presetID="3" presetClass="entr" presetSubtype="10" fill="hold" nodeType="withEffect">
                                  <p:stCondLst>
                                    <p:cond delay="0"/>
                                  </p:stCondLst>
                                  <p:childTnLst>
                                    <p:set>
                                      <p:cBhvr>
                                        <p:cTn id="43" dur="1" fill="hold">
                                          <p:stCondLst>
                                            <p:cond delay="0"/>
                                          </p:stCondLst>
                                        </p:cTn>
                                        <p:tgtEl>
                                          <p:spTgt spid="53269"/>
                                        </p:tgtEl>
                                        <p:attrNameLst>
                                          <p:attrName>style.visibility</p:attrName>
                                        </p:attrNameLst>
                                      </p:cBhvr>
                                      <p:to>
                                        <p:strVal val="visible"/>
                                      </p:to>
                                    </p:set>
                                    <p:animEffect transition="in" filter="blinds(horizontal)">
                                      <p:cBhvr>
                                        <p:cTn id="44" dur="500"/>
                                        <p:tgtEl>
                                          <p:spTgt spid="53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95" grpId="0"/>
      <p:bldP spid="54296" grpId="0"/>
      <p:bldP spid="54297" grpId="0"/>
      <p:bldP spid="542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文本框 79873"/>
          <p:cNvSpPr txBox="1">
            <a:spLocks noChangeArrowheads="1"/>
          </p:cNvSpPr>
          <p:nvPr/>
        </p:nvSpPr>
        <p:spPr bwMode="auto">
          <a:xfrm>
            <a:off x="1403350" y="620713"/>
            <a:ext cx="22225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4000" b="1">
                <a:solidFill>
                  <a:schemeClr val="accent2"/>
                </a:solidFill>
                <a:latin typeface="Times New Roman" pitchFamily="18" charset="0"/>
              </a:rPr>
              <a:t>材料二：</a:t>
            </a:r>
          </a:p>
        </p:txBody>
      </p:sp>
      <p:sp>
        <p:nvSpPr>
          <p:cNvPr id="38915" name="文本框 79874"/>
          <p:cNvSpPr txBox="1">
            <a:spLocks noChangeArrowheads="1"/>
          </p:cNvSpPr>
          <p:nvPr/>
        </p:nvSpPr>
        <p:spPr bwMode="auto">
          <a:xfrm>
            <a:off x="1476375" y="1700213"/>
            <a:ext cx="3651250" cy="3016250"/>
          </a:xfrm>
          <a:prstGeom prst="rect">
            <a:avLst/>
          </a:prstGeom>
          <a:solidFill>
            <a:srgbClr val="FDF4E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3200" b="1">
                <a:solidFill>
                  <a:schemeClr val="bg1"/>
                </a:solidFill>
                <a:latin typeface="Times New Roman" pitchFamily="18" charset="0"/>
              </a:rPr>
              <a:t>欧盟委员会前主席</a:t>
            </a:r>
          </a:p>
          <a:p>
            <a:pPr eaLnBrk="1" hangingPunct="1"/>
            <a:r>
              <a:rPr lang="zh-CN" altLang="en-US" sz="3200" b="1">
                <a:solidFill>
                  <a:schemeClr val="bg1"/>
                </a:solidFill>
                <a:latin typeface="Times New Roman" pitchFamily="18" charset="0"/>
              </a:rPr>
              <a:t>普罗迪称，欧洲的</a:t>
            </a:r>
          </a:p>
          <a:p>
            <a:pPr eaLnBrk="1" hangingPunct="1"/>
            <a:r>
              <a:rPr lang="zh-CN" altLang="en-US" sz="3200" b="1">
                <a:solidFill>
                  <a:schemeClr val="bg1"/>
                </a:solidFill>
                <a:latin typeface="Times New Roman" pitchFamily="18" charset="0"/>
              </a:rPr>
              <a:t>一个主要目标是建</a:t>
            </a:r>
          </a:p>
          <a:p>
            <a:pPr eaLnBrk="1" hangingPunct="1"/>
            <a:r>
              <a:rPr lang="zh-CN" altLang="en-US" sz="3200" b="1">
                <a:solidFill>
                  <a:schemeClr val="bg1"/>
                </a:solidFill>
                <a:latin typeface="Times New Roman" pitchFamily="18" charset="0"/>
              </a:rPr>
              <a:t>立“一个和美国平起</a:t>
            </a:r>
          </a:p>
          <a:p>
            <a:pPr eaLnBrk="1" hangingPunct="1"/>
            <a:r>
              <a:rPr lang="zh-CN" altLang="en-US" sz="3200" b="1">
                <a:solidFill>
                  <a:schemeClr val="bg1"/>
                </a:solidFill>
                <a:latin typeface="Times New Roman" pitchFamily="18" charset="0"/>
              </a:rPr>
              <a:t>平坐的欧洲大陆上</a:t>
            </a:r>
          </a:p>
          <a:p>
            <a:pPr eaLnBrk="1" hangingPunct="1"/>
            <a:r>
              <a:rPr lang="zh-CN" altLang="en-US" sz="3200" b="1">
                <a:solidFill>
                  <a:schemeClr val="bg1"/>
                </a:solidFill>
                <a:latin typeface="Times New Roman" pitchFamily="18" charset="0"/>
              </a:rPr>
              <a:t>的超级大国”。</a:t>
            </a:r>
          </a:p>
        </p:txBody>
      </p:sp>
      <p:pic>
        <p:nvPicPr>
          <p:cNvPr id="38916" name="图片 79875" descr="xinsrc_12040113091455018341">
            <a:hlinkClick r:id="rId2"/>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08625" y="1412875"/>
            <a:ext cx="2855913" cy="43926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AutoShape 12"/>
          <p:cNvSpPr>
            <a:spLocks noChangeArrowheads="1"/>
          </p:cNvSpPr>
          <p:nvPr/>
        </p:nvSpPr>
        <p:spPr bwMode="auto">
          <a:xfrm>
            <a:off x="0" y="3286125"/>
            <a:ext cx="8715375" cy="2857500"/>
          </a:xfrm>
          <a:prstGeom prst="wedgeRoundRectCallout">
            <a:avLst>
              <a:gd name="adj1" fmla="val -51220"/>
              <a:gd name="adj2" fmla="val 31266"/>
              <a:gd name="adj3" fmla="val 16667"/>
            </a:avLst>
          </a:prstGeom>
          <a:solidFill>
            <a:schemeClr val="accent1">
              <a:lumMod val="20000"/>
              <a:lumOff val="80000"/>
            </a:schemeClr>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4400" b="1" dirty="0">
                <a:solidFill>
                  <a:srgbClr val="FF0000"/>
                </a:solidFill>
                <a:latin typeface="黑体" panose="02010609060101010101" pitchFamily="2" charset="-122"/>
                <a:ea typeface="黑体" panose="02010609060101010101" pitchFamily="2" charset="-122"/>
              </a:rPr>
              <a:t>欧盟建立目的：</a:t>
            </a:r>
            <a:endParaRPr lang="en-US" altLang="zh-CN" sz="4400" b="1" dirty="0">
              <a:solidFill>
                <a:srgbClr val="FF0000"/>
              </a:solidFill>
              <a:latin typeface="黑体" panose="02010609060101010101" pitchFamily="2" charset="-122"/>
              <a:ea typeface="黑体" panose="02010609060101010101" pitchFamily="2" charset="-122"/>
            </a:endParaRPr>
          </a:p>
          <a:p>
            <a:pPr>
              <a:defRPr/>
            </a:pPr>
            <a:r>
              <a:rPr lang="en-US" altLang="zh-CN" sz="4400" b="1" dirty="0">
                <a:solidFill>
                  <a:srgbClr val="FF0000"/>
                </a:solidFill>
                <a:latin typeface="黑体" panose="02010609060101010101" pitchFamily="2" charset="-122"/>
                <a:ea typeface="黑体" panose="02010609060101010101" pitchFamily="2" charset="-122"/>
              </a:rPr>
              <a:t>1</a:t>
            </a:r>
            <a:r>
              <a:rPr lang="zh-CN" altLang="en-US" sz="4400" b="1" dirty="0">
                <a:solidFill>
                  <a:srgbClr val="FF0000"/>
                </a:solidFill>
                <a:latin typeface="黑体" panose="02010609060101010101" pitchFamily="2" charset="-122"/>
                <a:ea typeface="黑体" panose="02010609060101010101" pitchFamily="2" charset="-122"/>
              </a:rPr>
              <a:t>、经济：促进经济交流与发展。</a:t>
            </a:r>
            <a:endParaRPr lang="en-US" altLang="zh-CN" sz="4400" b="1" dirty="0">
              <a:solidFill>
                <a:srgbClr val="FF0000"/>
              </a:solidFill>
              <a:latin typeface="黑体" panose="02010609060101010101" pitchFamily="2" charset="-122"/>
              <a:ea typeface="黑体" panose="02010609060101010101" pitchFamily="2" charset="-122"/>
            </a:endParaRPr>
          </a:p>
          <a:p>
            <a:pPr>
              <a:defRPr/>
            </a:pPr>
            <a:r>
              <a:rPr lang="en-US" altLang="zh-CN" sz="4400" b="1" dirty="0">
                <a:solidFill>
                  <a:srgbClr val="FF0000"/>
                </a:solidFill>
                <a:latin typeface="黑体" panose="02010609060101010101" pitchFamily="2" charset="-122"/>
                <a:ea typeface="黑体" panose="02010609060101010101" pitchFamily="2" charset="-122"/>
              </a:rPr>
              <a:t>2</a:t>
            </a:r>
            <a:r>
              <a:rPr lang="zh-CN" altLang="en-US" sz="4400" b="1" dirty="0">
                <a:solidFill>
                  <a:srgbClr val="FF0000"/>
                </a:solidFill>
                <a:latin typeface="黑体" panose="02010609060101010101" pitchFamily="2" charset="-122"/>
                <a:ea typeface="黑体" panose="02010609060101010101" pitchFamily="2" charset="-122"/>
              </a:rPr>
              <a:t>、政治：提高国际地位、摆脱美国控制</a:t>
            </a:r>
          </a:p>
        </p:txBody>
      </p:sp>
    </p:spTree>
    <p:extLst>
      <p:ext uri="{BB962C8B-B14F-4D97-AF65-F5344CB8AC3E}">
        <p14:creationId xmlns:p14="http://schemas.microsoft.com/office/powerpoint/2010/main" xmlns="" val="33767425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6"/>
          <p:cNvSpPr txBox="1">
            <a:spLocks noChangeArrowheads="1"/>
          </p:cNvSpPr>
          <p:nvPr/>
        </p:nvSpPr>
        <p:spPr bwMode="auto">
          <a:xfrm>
            <a:off x="960438" y="728663"/>
            <a:ext cx="7258050" cy="43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b="1">
                <a:solidFill>
                  <a:srgbClr val="FF0000"/>
                </a:solidFill>
                <a:latin typeface="宋体" pitchFamily="2" charset="-122"/>
              </a:rPr>
              <a:t>1965</a:t>
            </a:r>
            <a:r>
              <a:rPr lang="zh-CN" altLang="en-US" b="1">
                <a:solidFill>
                  <a:srgbClr val="FF0000"/>
                </a:solidFill>
                <a:latin typeface="宋体" pitchFamily="2" charset="-122"/>
              </a:rPr>
              <a:t>年和</a:t>
            </a:r>
            <a:r>
              <a:rPr lang="en-US" altLang="zh-CN" b="1">
                <a:solidFill>
                  <a:srgbClr val="FF0000"/>
                </a:solidFill>
                <a:latin typeface="宋体" pitchFamily="2" charset="-122"/>
              </a:rPr>
              <a:t>1993</a:t>
            </a:r>
            <a:r>
              <a:rPr lang="zh-CN" altLang="en-US" b="1">
                <a:solidFill>
                  <a:srgbClr val="FF0000"/>
                </a:solidFill>
                <a:latin typeface="宋体" pitchFamily="2" charset="-122"/>
              </a:rPr>
              <a:t>年美国与西欧在世界工业生产中的比重</a:t>
            </a:r>
          </a:p>
        </p:txBody>
      </p:sp>
      <p:grpSp>
        <p:nvGrpSpPr>
          <p:cNvPr id="39939" name="Group 29"/>
          <p:cNvGrpSpPr>
            <a:grpSpLocks/>
          </p:cNvGrpSpPr>
          <p:nvPr/>
        </p:nvGrpSpPr>
        <p:grpSpPr bwMode="auto">
          <a:xfrm>
            <a:off x="687388" y="1420813"/>
            <a:ext cx="7802562" cy="2397125"/>
            <a:chOff x="452" y="881"/>
            <a:chExt cx="4915" cy="1510"/>
          </a:xfrm>
        </p:grpSpPr>
        <p:grpSp>
          <p:nvGrpSpPr>
            <p:cNvPr id="39941" name="Group 7"/>
            <p:cNvGrpSpPr>
              <a:grpSpLocks/>
            </p:cNvGrpSpPr>
            <p:nvPr/>
          </p:nvGrpSpPr>
          <p:grpSpPr bwMode="auto">
            <a:xfrm>
              <a:off x="452" y="883"/>
              <a:ext cx="2388" cy="984"/>
              <a:chOff x="379" y="1158"/>
              <a:chExt cx="2401" cy="1002"/>
            </a:xfrm>
          </p:grpSpPr>
          <p:pic>
            <p:nvPicPr>
              <p:cNvPr id="39949" name="Picture 8" descr="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79" y="1158"/>
                <a:ext cx="2401" cy="10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9950" name="Text Box 9"/>
              <p:cNvSpPr txBox="1">
                <a:spLocks noChangeArrowheads="1"/>
              </p:cNvSpPr>
              <p:nvPr/>
            </p:nvSpPr>
            <p:spPr bwMode="auto">
              <a:xfrm>
                <a:off x="1834" y="1246"/>
                <a:ext cx="555" cy="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1800">
                    <a:solidFill>
                      <a:schemeClr val="bg1"/>
                    </a:solidFill>
                    <a:latin typeface="Times New Roman" pitchFamily="18" charset="0"/>
                    <a:ea typeface="黑体" pitchFamily="49" charset="-122"/>
                  </a:rPr>
                  <a:t>美国</a:t>
                </a:r>
                <a:r>
                  <a:rPr lang="en-US" altLang="zh-CN" sz="1800">
                    <a:solidFill>
                      <a:schemeClr val="bg1"/>
                    </a:solidFill>
                    <a:latin typeface="Times New Roman" pitchFamily="18" charset="0"/>
                    <a:ea typeface="黑体" pitchFamily="49" charset="-122"/>
                  </a:rPr>
                  <a:t>35%</a:t>
                </a:r>
              </a:p>
            </p:txBody>
          </p:sp>
          <p:sp>
            <p:nvSpPr>
              <p:cNvPr id="39951" name="Text Box 10"/>
              <p:cNvSpPr txBox="1">
                <a:spLocks noChangeArrowheads="1"/>
              </p:cNvSpPr>
              <p:nvPr/>
            </p:nvSpPr>
            <p:spPr bwMode="auto">
              <a:xfrm>
                <a:off x="1615" y="1564"/>
                <a:ext cx="555" cy="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1800">
                    <a:solidFill>
                      <a:schemeClr val="bg1"/>
                    </a:solidFill>
                    <a:latin typeface="Times New Roman" pitchFamily="18" charset="0"/>
                    <a:ea typeface="黑体" pitchFamily="49" charset="-122"/>
                  </a:rPr>
                  <a:t>西欧</a:t>
                </a:r>
                <a:r>
                  <a:rPr lang="en-US" altLang="zh-CN" sz="1800">
                    <a:solidFill>
                      <a:schemeClr val="bg1"/>
                    </a:solidFill>
                    <a:latin typeface="Times New Roman" pitchFamily="18" charset="0"/>
                    <a:ea typeface="黑体" pitchFamily="49" charset="-122"/>
                  </a:rPr>
                  <a:t>16%</a:t>
                </a:r>
              </a:p>
            </p:txBody>
          </p:sp>
          <p:sp>
            <p:nvSpPr>
              <p:cNvPr id="39952" name="Text Box 11"/>
              <p:cNvSpPr txBox="1">
                <a:spLocks noChangeArrowheads="1"/>
              </p:cNvSpPr>
              <p:nvPr/>
            </p:nvSpPr>
            <p:spPr bwMode="auto">
              <a:xfrm>
                <a:off x="686" y="1360"/>
                <a:ext cx="555" cy="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1800">
                    <a:solidFill>
                      <a:schemeClr val="hlink"/>
                    </a:solidFill>
                    <a:latin typeface="Times New Roman" pitchFamily="18" charset="0"/>
                    <a:ea typeface="黑体" pitchFamily="49" charset="-122"/>
                  </a:rPr>
                  <a:t>其他</a:t>
                </a:r>
                <a:r>
                  <a:rPr lang="en-US" altLang="zh-CN" sz="1800">
                    <a:solidFill>
                      <a:schemeClr val="hlink"/>
                    </a:solidFill>
                    <a:latin typeface="Times New Roman" pitchFamily="18" charset="0"/>
                    <a:ea typeface="黑体" pitchFamily="49" charset="-122"/>
                  </a:rPr>
                  <a:t>49%</a:t>
                </a:r>
              </a:p>
            </p:txBody>
          </p:sp>
        </p:grpSp>
        <p:grpSp>
          <p:nvGrpSpPr>
            <p:cNvPr id="39942" name="Group 12"/>
            <p:cNvGrpSpPr>
              <a:grpSpLocks/>
            </p:cNvGrpSpPr>
            <p:nvPr/>
          </p:nvGrpSpPr>
          <p:grpSpPr bwMode="auto">
            <a:xfrm>
              <a:off x="2990" y="881"/>
              <a:ext cx="2377" cy="985"/>
              <a:chOff x="3001" y="1157"/>
              <a:chExt cx="2390" cy="1003"/>
            </a:xfrm>
          </p:grpSpPr>
          <p:pic>
            <p:nvPicPr>
              <p:cNvPr id="39945" name="Picture 13" descr="x"/>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01" y="1157"/>
                <a:ext cx="2390" cy="10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9946" name="Text Box 14"/>
              <p:cNvSpPr txBox="1">
                <a:spLocks noChangeArrowheads="1"/>
              </p:cNvSpPr>
              <p:nvPr/>
            </p:nvSpPr>
            <p:spPr bwMode="auto">
              <a:xfrm>
                <a:off x="4394" y="1246"/>
                <a:ext cx="555" cy="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1800">
                    <a:solidFill>
                      <a:schemeClr val="bg1"/>
                    </a:solidFill>
                    <a:latin typeface="Times New Roman" pitchFamily="18" charset="0"/>
                    <a:ea typeface="黑体" pitchFamily="49" charset="-122"/>
                  </a:rPr>
                  <a:t>美国</a:t>
                </a:r>
                <a:r>
                  <a:rPr lang="en-US" altLang="zh-CN" sz="1800">
                    <a:solidFill>
                      <a:schemeClr val="bg1"/>
                    </a:solidFill>
                    <a:latin typeface="Times New Roman" pitchFamily="18" charset="0"/>
                    <a:ea typeface="黑体" pitchFamily="49" charset="-122"/>
                  </a:rPr>
                  <a:t>27%</a:t>
                </a:r>
              </a:p>
            </p:txBody>
          </p:sp>
          <p:sp>
            <p:nvSpPr>
              <p:cNvPr id="39947" name="Text Box 15"/>
              <p:cNvSpPr txBox="1">
                <a:spLocks noChangeArrowheads="1"/>
              </p:cNvSpPr>
              <p:nvPr/>
            </p:nvSpPr>
            <p:spPr bwMode="auto">
              <a:xfrm>
                <a:off x="4311" y="1564"/>
                <a:ext cx="555" cy="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1800">
                    <a:solidFill>
                      <a:schemeClr val="bg1"/>
                    </a:solidFill>
                    <a:latin typeface="Times New Roman" pitchFamily="18" charset="0"/>
                    <a:ea typeface="黑体" pitchFamily="49" charset="-122"/>
                  </a:rPr>
                  <a:t>西欧</a:t>
                </a:r>
                <a:r>
                  <a:rPr lang="en-US" altLang="zh-CN" sz="1800">
                    <a:solidFill>
                      <a:schemeClr val="bg1"/>
                    </a:solidFill>
                    <a:latin typeface="Times New Roman" pitchFamily="18" charset="0"/>
                    <a:ea typeface="黑体" pitchFamily="49" charset="-122"/>
                  </a:rPr>
                  <a:t>27%</a:t>
                </a:r>
              </a:p>
            </p:txBody>
          </p:sp>
          <p:sp>
            <p:nvSpPr>
              <p:cNvPr id="39948" name="Text Box 16"/>
              <p:cNvSpPr txBox="1">
                <a:spLocks noChangeArrowheads="1"/>
              </p:cNvSpPr>
              <p:nvPr/>
            </p:nvSpPr>
            <p:spPr bwMode="auto">
              <a:xfrm>
                <a:off x="3394" y="1360"/>
                <a:ext cx="555" cy="2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1800">
                    <a:solidFill>
                      <a:schemeClr val="hlink"/>
                    </a:solidFill>
                    <a:latin typeface="Times New Roman" pitchFamily="18" charset="0"/>
                    <a:ea typeface="黑体" pitchFamily="49" charset="-122"/>
                  </a:rPr>
                  <a:t>其他</a:t>
                </a:r>
                <a:r>
                  <a:rPr lang="en-US" altLang="zh-CN" sz="1800">
                    <a:solidFill>
                      <a:schemeClr val="hlink"/>
                    </a:solidFill>
                    <a:latin typeface="Times New Roman" pitchFamily="18" charset="0"/>
                    <a:ea typeface="黑体" pitchFamily="49" charset="-122"/>
                  </a:rPr>
                  <a:t>46%</a:t>
                </a:r>
              </a:p>
            </p:txBody>
          </p:sp>
        </p:grpSp>
        <p:sp>
          <p:nvSpPr>
            <p:cNvPr id="39943" name="Text Box 17"/>
            <p:cNvSpPr txBox="1">
              <a:spLocks noChangeArrowheads="1"/>
            </p:cNvSpPr>
            <p:nvPr/>
          </p:nvSpPr>
          <p:spPr bwMode="auto">
            <a:xfrm>
              <a:off x="3977" y="2161"/>
              <a:ext cx="717" cy="23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b="1">
                  <a:latin typeface="宋体" pitchFamily="2" charset="-122"/>
                </a:rPr>
                <a:t>1993</a:t>
              </a:r>
              <a:r>
                <a:rPr lang="zh-CN" altLang="en-US" b="1">
                  <a:latin typeface="宋体" pitchFamily="2" charset="-122"/>
                </a:rPr>
                <a:t>年</a:t>
              </a:r>
            </a:p>
          </p:txBody>
        </p:sp>
        <p:sp>
          <p:nvSpPr>
            <p:cNvPr id="39944" name="Text Box 18"/>
            <p:cNvSpPr txBox="1">
              <a:spLocks noChangeArrowheads="1"/>
            </p:cNvSpPr>
            <p:nvPr/>
          </p:nvSpPr>
          <p:spPr bwMode="auto">
            <a:xfrm>
              <a:off x="1299" y="2081"/>
              <a:ext cx="717" cy="23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b="1">
                  <a:latin typeface="宋体" pitchFamily="2" charset="-122"/>
                </a:rPr>
                <a:t>1965</a:t>
              </a:r>
              <a:r>
                <a:rPr lang="zh-CN" altLang="en-US" b="1">
                  <a:latin typeface="宋体" pitchFamily="2" charset="-122"/>
                </a:rPr>
                <a:t>年</a:t>
              </a:r>
            </a:p>
          </p:txBody>
        </p:sp>
      </p:grpSp>
      <p:sp>
        <p:nvSpPr>
          <p:cNvPr id="39940" name="Rectangle 28"/>
          <p:cNvSpPr>
            <a:spLocks noChangeArrowheads="1"/>
          </p:cNvSpPr>
          <p:nvPr/>
        </p:nvSpPr>
        <p:spPr bwMode="auto">
          <a:xfrm>
            <a:off x="673100" y="4151313"/>
            <a:ext cx="7908925" cy="1874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1">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2200">
                <a:solidFill>
                  <a:srgbClr val="333333"/>
                </a:solidFill>
                <a:latin typeface="宋体" pitchFamily="2" charset="-122"/>
              </a:rPr>
              <a:t>　　</a:t>
            </a:r>
            <a:r>
              <a:rPr lang="zh-CN" altLang="en-US" sz="2000" b="1">
                <a:solidFill>
                  <a:srgbClr val="FF0000"/>
                </a:solidFill>
                <a:latin typeface="宋体" pitchFamily="2" charset="-122"/>
              </a:rPr>
              <a:t>欧盟作为目前世界上规模最大的地区经济集团，具有雄厚的经济、科技和军事实力，其扩大后的经济规模超过美国，已成为多极中强有力的一极。欧共体改名为欧盟后也从经济一体化发展为综合一体化，成为世界最富强的组织。至</a:t>
            </a:r>
            <a:r>
              <a:rPr lang="en-US" altLang="zh-CN" sz="2000" b="1">
                <a:solidFill>
                  <a:srgbClr val="FF0000"/>
                </a:solidFill>
                <a:latin typeface="宋体" pitchFamily="2" charset="-122"/>
              </a:rPr>
              <a:t>2007</a:t>
            </a:r>
            <a:r>
              <a:rPr lang="zh-CN" altLang="en-US" sz="2000" b="1">
                <a:solidFill>
                  <a:srgbClr val="FF0000"/>
                </a:solidFill>
                <a:latin typeface="宋体" pitchFamily="2" charset="-122"/>
              </a:rPr>
              <a:t>年</a:t>
            </a:r>
            <a:r>
              <a:rPr lang="en-US" altLang="zh-CN" sz="2000" b="1">
                <a:solidFill>
                  <a:srgbClr val="FF0000"/>
                </a:solidFill>
                <a:latin typeface="宋体" pitchFamily="2" charset="-122"/>
              </a:rPr>
              <a:t>1</a:t>
            </a:r>
            <a:r>
              <a:rPr lang="zh-CN" altLang="en-US" sz="2000" b="1">
                <a:solidFill>
                  <a:srgbClr val="FF0000"/>
                </a:solidFill>
                <a:latin typeface="宋体" pitchFamily="2" charset="-122"/>
              </a:rPr>
              <a:t>月止共有</a:t>
            </a:r>
            <a:r>
              <a:rPr lang="en-US" altLang="zh-CN" sz="2000" b="1">
                <a:solidFill>
                  <a:srgbClr val="FF0000"/>
                </a:solidFill>
                <a:latin typeface="宋体" pitchFamily="2" charset="-122"/>
              </a:rPr>
              <a:t>27</a:t>
            </a:r>
            <a:r>
              <a:rPr lang="zh-CN" altLang="en-US" sz="2000" b="1">
                <a:solidFill>
                  <a:srgbClr val="FF0000"/>
                </a:solidFill>
                <a:latin typeface="宋体" pitchFamily="2" charset="-122"/>
              </a:rPr>
              <a:t>个成员国。</a:t>
            </a:r>
          </a:p>
        </p:txBody>
      </p:sp>
    </p:spTree>
    <p:extLst>
      <p:ext uri="{BB962C8B-B14F-4D97-AF65-F5344CB8AC3E}">
        <p14:creationId xmlns:p14="http://schemas.microsoft.com/office/powerpoint/2010/main" xmlns="" val="398812210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Group 19"/>
          <p:cNvGrpSpPr>
            <a:grpSpLocks/>
          </p:cNvGrpSpPr>
          <p:nvPr/>
        </p:nvGrpSpPr>
        <p:grpSpPr bwMode="auto">
          <a:xfrm>
            <a:off x="574675" y="842963"/>
            <a:ext cx="8026400" cy="5253037"/>
            <a:chOff x="209" y="652"/>
            <a:chExt cx="5385" cy="2888"/>
          </a:xfrm>
        </p:grpSpPr>
        <p:sp>
          <p:nvSpPr>
            <p:cNvPr id="40964" name="Rectangle 20"/>
            <p:cNvSpPr>
              <a:spLocks noChangeArrowheads="1"/>
            </p:cNvSpPr>
            <p:nvPr/>
          </p:nvSpPr>
          <p:spPr bwMode="auto">
            <a:xfrm>
              <a:off x="288" y="1814"/>
              <a:ext cx="2231" cy="2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2000" b="1">
                  <a:latin typeface="宋体" pitchFamily="2" charset="-122"/>
                </a:rPr>
                <a:t>欧盟出口的法国幻影</a:t>
              </a:r>
              <a:r>
                <a:rPr lang="en-US" altLang="zh-CN" sz="2000" b="1">
                  <a:latin typeface="宋体" pitchFamily="2" charset="-122"/>
                </a:rPr>
                <a:t>2000</a:t>
              </a:r>
              <a:r>
                <a:rPr lang="zh-CN" altLang="en-US" sz="2000" b="1">
                  <a:latin typeface="宋体" pitchFamily="2" charset="-122"/>
                </a:rPr>
                <a:t>战机</a:t>
              </a:r>
            </a:p>
          </p:txBody>
        </p:sp>
        <p:sp>
          <p:nvSpPr>
            <p:cNvPr id="40965" name="Rectangle 21"/>
            <p:cNvSpPr>
              <a:spLocks noChangeArrowheads="1"/>
            </p:cNvSpPr>
            <p:nvPr/>
          </p:nvSpPr>
          <p:spPr bwMode="auto">
            <a:xfrm>
              <a:off x="382" y="2521"/>
              <a:ext cx="1371" cy="4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2000" b="1">
                  <a:latin typeface="Times New Roman" pitchFamily="18" charset="0"/>
                </a:rPr>
                <a:t>欧盟出口的</a:t>
              </a:r>
            </a:p>
            <a:p>
              <a:pPr algn="ctr" eaLnBrk="1" hangingPunct="1"/>
              <a:r>
                <a:rPr lang="zh-CN" altLang="en-US" sz="2000" b="1">
                  <a:latin typeface="Times New Roman" pitchFamily="18" charset="0"/>
                </a:rPr>
                <a:t>德国</a:t>
              </a:r>
              <a:r>
                <a:rPr lang="zh-CN" altLang="en-US" sz="2000" b="1">
                  <a:latin typeface="宋体" pitchFamily="2" charset="-122"/>
                </a:rPr>
                <a:t>“</a:t>
              </a:r>
              <a:r>
                <a:rPr lang="zh-CN" altLang="en-US" sz="2000" b="1">
                  <a:latin typeface="Times New Roman" pitchFamily="18" charset="0"/>
                </a:rPr>
                <a:t>豹</a:t>
              </a:r>
              <a:r>
                <a:rPr lang="en-US" altLang="zh-CN" sz="2000" b="1">
                  <a:latin typeface="Times New Roman" pitchFamily="18" charset="0"/>
                </a:rPr>
                <a:t>Ⅱ</a:t>
              </a:r>
              <a:r>
                <a:rPr lang="en-US" altLang="zh-CN" sz="2000" b="1">
                  <a:latin typeface="宋体" pitchFamily="2" charset="-122"/>
                </a:rPr>
                <a:t>”</a:t>
              </a:r>
              <a:r>
                <a:rPr lang="zh-CN" altLang="en-US" sz="2000" b="1">
                  <a:latin typeface="Times New Roman" pitchFamily="18" charset="0"/>
                </a:rPr>
                <a:t>坦克</a:t>
              </a:r>
            </a:p>
          </p:txBody>
        </p:sp>
        <p:pic>
          <p:nvPicPr>
            <p:cNvPr id="40966" name="Picture 22" descr="h"/>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9" y="661"/>
              <a:ext cx="2384" cy="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967" name="Rectangle 23"/>
            <p:cNvSpPr>
              <a:spLocks noChangeArrowheads="1"/>
            </p:cNvSpPr>
            <p:nvPr/>
          </p:nvSpPr>
          <p:spPr bwMode="auto">
            <a:xfrm>
              <a:off x="3209" y="1814"/>
              <a:ext cx="2229" cy="2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r>
                <a:rPr lang="zh-CN" altLang="en-US" sz="2000" b="1">
                  <a:latin typeface="Times New Roman" pitchFamily="18" charset="0"/>
                </a:rPr>
                <a:t>欧盟出口的英国</a:t>
              </a:r>
              <a:r>
                <a:rPr lang="zh-CN" altLang="en-US" sz="2000" b="1">
                  <a:latin typeface="宋体" pitchFamily="2" charset="-122"/>
                </a:rPr>
                <a:t>“</a:t>
              </a:r>
              <a:r>
                <a:rPr lang="zh-CN" altLang="en-US" sz="2000" b="1">
                  <a:latin typeface="Times New Roman" pitchFamily="18" charset="0"/>
                </a:rPr>
                <a:t>鹞</a:t>
              </a:r>
              <a:r>
                <a:rPr lang="zh-CN" altLang="en-US" sz="2000" b="1">
                  <a:latin typeface="宋体" pitchFamily="2" charset="-122"/>
                </a:rPr>
                <a:t>”</a:t>
              </a:r>
              <a:r>
                <a:rPr lang="zh-CN" altLang="en-US" sz="2000" b="1">
                  <a:latin typeface="Times New Roman" pitchFamily="18" charset="0"/>
                </a:rPr>
                <a:t>式战机</a:t>
              </a:r>
            </a:p>
          </p:txBody>
        </p:sp>
        <p:pic>
          <p:nvPicPr>
            <p:cNvPr id="40968" name="Picture 24" descr="y"/>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50" y="652"/>
              <a:ext cx="2544" cy="12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69" name="Picture 25" descr="d"/>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835" y="1932"/>
              <a:ext cx="3000" cy="16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2" name="笑脸 1">
            <a:hlinkClick r:id="rId6" action="ppaction://hlinksldjump"/>
          </p:cNvPr>
          <p:cNvSpPr/>
          <p:nvPr/>
        </p:nvSpPr>
        <p:spPr>
          <a:xfrm>
            <a:off x="7812088" y="5661025"/>
            <a:ext cx="720725" cy="79216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1974016301"/>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文本框 80897"/>
          <p:cNvSpPr txBox="1">
            <a:spLocks noChangeArrowheads="1"/>
          </p:cNvSpPr>
          <p:nvPr/>
        </p:nvSpPr>
        <p:spPr bwMode="auto">
          <a:xfrm>
            <a:off x="1547813" y="620713"/>
            <a:ext cx="22225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4000" b="1">
                <a:solidFill>
                  <a:srgbClr val="FF0000"/>
                </a:solidFill>
                <a:latin typeface="Times New Roman" pitchFamily="18" charset="0"/>
              </a:rPr>
              <a:t>材料三：</a:t>
            </a:r>
          </a:p>
        </p:txBody>
      </p:sp>
      <p:sp>
        <p:nvSpPr>
          <p:cNvPr id="41987" name="文本框 80898"/>
          <p:cNvSpPr txBox="1">
            <a:spLocks noChangeArrowheads="1"/>
          </p:cNvSpPr>
          <p:nvPr/>
        </p:nvSpPr>
        <p:spPr bwMode="auto">
          <a:xfrm>
            <a:off x="1208088" y="1989138"/>
            <a:ext cx="7935912" cy="2528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3200" b="1">
                <a:solidFill>
                  <a:srgbClr val="FF0000"/>
                </a:solidFill>
                <a:latin typeface="Times New Roman" pitchFamily="18" charset="0"/>
              </a:rPr>
              <a:t>日本是世界上仅次于美国的第二经济大国，</a:t>
            </a:r>
          </a:p>
          <a:p>
            <a:pPr eaLnBrk="1" hangingPunct="1"/>
            <a:r>
              <a:rPr lang="en-US" altLang="zh-CN" sz="3200" b="1">
                <a:solidFill>
                  <a:srgbClr val="FF0000"/>
                </a:solidFill>
                <a:latin typeface="Times New Roman" pitchFamily="18" charset="0"/>
              </a:rPr>
              <a:t>GDP</a:t>
            </a:r>
            <a:r>
              <a:rPr lang="zh-CN" altLang="en-US" sz="3200" b="1">
                <a:solidFill>
                  <a:srgbClr val="FF0000"/>
                </a:solidFill>
                <a:latin typeface="Times New Roman" pitchFamily="18" charset="0"/>
              </a:rPr>
              <a:t>值约为美国的</a:t>
            </a:r>
            <a:r>
              <a:rPr lang="en-US" altLang="zh-CN" sz="3200" b="1">
                <a:solidFill>
                  <a:srgbClr val="FF0000"/>
                </a:solidFill>
                <a:latin typeface="Times New Roman" pitchFamily="18" charset="0"/>
              </a:rPr>
              <a:t>50%</a:t>
            </a:r>
            <a:r>
              <a:rPr lang="zh-CN" altLang="en-US" sz="3200" b="1">
                <a:solidFill>
                  <a:srgbClr val="FF0000"/>
                </a:solidFill>
                <a:latin typeface="Times New Roman" pitchFamily="18" charset="0"/>
              </a:rPr>
              <a:t>左右。其军事力量</a:t>
            </a:r>
          </a:p>
          <a:p>
            <a:pPr eaLnBrk="1" hangingPunct="1"/>
            <a:r>
              <a:rPr lang="zh-CN" altLang="en-US" sz="3200" b="1">
                <a:solidFill>
                  <a:srgbClr val="FF0000"/>
                </a:solidFill>
                <a:latin typeface="Times New Roman" pitchFamily="18" charset="0"/>
              </a:rPr>
              <a:t>在质量上已超过英、法、德等国，居世界</a:t>
            </a:r>
          </a:p>
          <a:p>
            <a:pPr eaLnBrk="1" hangingPunct="1"/>
            <a:r>
              <a:rPr lang="zh-CN" altLang="en-US" sz="3200" b="1">
                <a:solidFill>
                  <a:srgbClr val="FF0000"/>
                </a:solidFill>
                <a:latin typeface="Times New Roman" pitchFamily="18" charset="0"/>
              </a:rPr>
              <a:t>第三位。日本将加快争取世界政治大国地</a:t>
            </a:r>
          </a:p>
          <a:p>
            <a:pPr eaLnBrk="1" hangingPunct="1"/>
            <a:r>
              <a:rPr lang="zh-CN" altLang="en-US" sz="3200" b="1">
                <a:solidFill>
                  <a:srgbClr val="FF0000"/>
                </a:solidFill>
                <a:latin typeface="Times New Roman" pitchFamily="18" charset="0"/>
              </a:rPr>
              <a:t>位的步伐。</a:t>
            </a:r>
          </a:p>
        </p:txBody>
      </p:sp>
      <p:sp>
        <p:nvSpPr>
          <p:cNvPr id="4" name="AutoShape 12"/>
          <p:cNvSpPr>
            <a:spLocks noChangeArrowheads="1"/>
          </p:cNvSpPr>
          <p:nvPr/>
        </p:nvSpPr>
        <p:spPr bwMode="auto">
          <a:xfrm>
            <a:off x="357188" y="4929188"/>
            <a:ext cx="8358187" cy="1214437"/>
          </a:xfrm>
          <a:prstGeom prst="wedgeRoundRectCallout">
            <a:avLst>
              <a:gd name="adj1" fmla="val -51220"/>
              <a:gd name="adj2" fmla="val 31266"/>
              <a:gd name="adj3" fmla="val 16667"/>
            </a:avLst>
          </a:prstGeom>
          <a:solidFill>
            <a:srgbClr val="FFFF00"/>
          </a:solidFill>
          <a:ln w="9525">
            <a:solidFill>
              <a:srgbClr val="CC0000"/>
            </a:solidFill>
            <a:miter lim="800000"/>
          </a:ln>
          <a:effectLst>
            <a:outerShdw dist="17961" dir="2700000" algn="ctr" rotWithShape="0">
              <a:schemeClr val="tx1">
                <a:gamma/>
                <a:shade val="60000"/>
                <a:invGamma/>
              </a:schemeClr>
            </a:outerShdw>
          </a:effectLst>
        </p:spPr>
        <p:txBody>
          <a:bodyPr/>
          <a:lstStyle/>
          <a:p>
            <a:pPr>
              <a:defRPr/>
            </a:pPr>
            <a:r>
              <a:rPr lang="zh-CN" altLang="en-US" sz="4400" b="1" dirty="0">
                <a:solidFill>
                  <a:srgbClr val="FF0000"/>
                </a:solidFill>
                <a:latin typeface="黑体" panose="02010609060101010101" pitchFamily="2" charset="-122"/>
                <a:ea typeface="黑体" panose="02010609060101010101" pitchFamily="2" charset="-122"/>
              </a:rPr>
              <a:t>日本：世界第二大资本主义大国</a:t>
            </a:r>
          </a:p>
        </p:txBody>
      </p:sp>
    </p:spTree>
    <p:extLst>
      <p:ext uri="{BB962C8B-B14F-4D97-AF65-F5344CB8AC3E}">
        <p14:creationId xmlns:p14="http://schemas.microsoft.com/office/powerpoint/2010/main" xmlns="" val="159459838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20091019101316798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49225" y="98425"/>
            <a:ext cx="4229100" cy="3109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11" name="Picture 6" descr="200901290000262jq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0" y="204788"/>
            <a:ext cx="4635500" cy="3214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12" name="Picture 8" descr="117729924222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49225" y="3457575"/>
            <a:ext cx="4314825" cy="3070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13" name="Picture 14" descr="olympic-city-tokyo-1"/>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572000" y="3482975"/>
            <a:ext cx="2538413" cy="3046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14" name="Picture 16" descr="olympiad%5Coly3%5C1964%E5%B9%B4%E4%B8%9C%E4%BA%AC%E5%A5%A5%E8%BF%90%E4%BC%9A%E4%BC%9A%E5%BE%BD"/>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7110413" y="3451225"/>
            <a:ext cx="1677987" cy="307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3015" name="Text Box 17"/>
          <p:cNvSpPr txBox="1">
            <a:spLocks noChangeArrowheads="1"/>
          </p:cNvSpPr>
          <p:nvPr/>
        </p:nvSpPr>
        <p:spPr bwMode="auto">
          <a:xfrm>
            <a:off x="1244600" y="3063875"/>
            <a:ext cx="2224088" cy="584200"/>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3200" b="1">
                <a:solidFill>
                  <a:schemeClr val="bg1"/>
                </a:solidFill>
                <a:ea typeface="楷体_GB2312" pitchFamily="49" charset="-122"/>
              </a:rPr>
              <a:t>城市的繁荣</a:t>
            </a:r>
          </a:p>
        </p:txBody>
      </p:sp>
      <p:sp>
        <p:nvSpPr>
          <p:cNvPr id="43016" name="Text Box 18"/>
          <p:cNvSpPr txBox="1">
            <a:spLocks noChangeArrowheads="1"/>
          </p:cNvSpPr>
          <p:nvPr/>
        </p:nvSpPr>
        <p:spPr bwMode="auto">
          <a:xfrm>
            <a:off x="5761038" y="3065463"/>
            <a:ext cx="2327275" cy="520700"/>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2800" b="1">
                <a:solidFill>
                  <a:schemeClr val="bg1"/>
                </a:solidFill>
                <a:ea typeface="楷体_GB2312" pitchFamily="49" charset="-122"/>
              </a:rPr>
              <a:t>日本汽车工业</a:t>
            </a:r>
          </a:p>
        </p:txBody>
      </p:sp>
      <p:sp>
        <p:nvSpPr>
          <p:cNvPr id="43017" name="Text Box 19"/>
          <p:cNvSpPr txBox="1">
            <a:spLocks noChangeArrowheads="1"/>
          </p:cNvSpPr>
          <p:nvPr/>
        </p:nvSpPr>
        <p:spPr bwMode="auto">
          <a:xfrm>
            <a:off x="1498600" y="6103938"/>
            <a:ext cx="1970088" cy="522287"/>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2800" b="1">
                <a:solidFill>
                  <a:schemeClr val="bg1"/>
                </a:solidFill>
                <a:ea typeface="楷体_GB2312" pitchFamily="49" charset="-122"/>
              </a:rPr>
              <a:t>新干线铁路</a:t>
            </a:r>
          </a:p>
        </p:txBody>
      </p:sp>
      <p:sp>
        <p:nvSpPr>
          <p:cNvPr id="43018" name="Text Box 20"/>
          <p:cNvSpPr txBox="1">
            <a:spLocks noChangeArrowheads="1"/>
          </p:cNvSpPr>
          <p:nvPr/>
        </p:nvSpPr>
        <p:spPr bwMode="auto">
          <a:xfrm>
            <a:off x="5389563" y="6165850"/>
            <a:ext cx="2698750" cy="460375"/>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b="1">
                <a:solidFill>
                  <a:schemeClr val="bg1"/>
                </a:solidFill>
                <a:ea typeface="楷体_GB2312" pitchFamily="49" charset="-122"/>
              </a:rPr>
              <a:t>1964</a:t>
            </a:r>
            <a:r>
              <a:rPr lang="zh-CN" altLang="en-US" b="1">
                <a:solidFill>
                  <a:schemeClr val="bg1"/>
                </a:solidFill>
                <a:ea typeface="楷体_GB2312" pitchFamily="49" charset="-122"/>
              </a:rPr>
              <a:t>年东京奥运会</a:t>
            </a:r>
          </a:p>
        </p:txBody>
      </p:sp>
    </p:spTree>
    <p:extLst>
      <p:ext uri="{BB962C8B-B14F-4D97-AF65-F5344CB8AC3E}">
        <p14:creationId xmlns:p14="http://schemas.microsoft.com/office/powerpoint/2010/main" xmlns="" val="264493903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EXPO7004H0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4838" y="1360488"/>
            <a:ext cx="7980362" cy="42814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4035" name="Text Box 3"/>
          <p:cNvSpPr txBox="1">
            <a:spLocks noChangeArrowheads="1"/>
          </p:cNvSpPr>
          <p:nvPr/>
        </p:nvSpPr>
        <p:spPr bwMode="auto">
          <a:xfrm>
            <a:off x="2881313" y="5737225"/>
            <a:ext cx="3762375" cy="43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b="1">
                <a:solidFill>
                  <a:srgbClr val="FF0000"/>
                </a:solidFill>
                <a:latin typeface="Times New Roman" pitchFamily="18" charset="0"/>
              </a:rPr>
              <a:t>日本</a:t>
            </a:r>
            <a:r>
              <a:rPr lang="en-US" altLang="zh-CN" b="1">
                <a:solidFill>
                  <a:srgbClr val="FF0000"/>
                </a:solidFill>
                <a:latin typeface="宋体" pitchFamily="2" charset="-122"/>
              </a:rPr>
              <a:t>——</a:t>
            </a:r>
            <a:r>
              <a:rPr lang="zh-CN" altLang="zh-CN" b="1">
                <a:solidFill>
                  <a:srgbClr val="FF0000"/>
                </a:solidFill>
                <a:latin typeface="Times New Roman" pitchFamily="18" charset="0"/>
              </a:rPr>
              <a:t>不容忽视的一极</a:t>
            </a:r>
            <a:endParaRPr lang="zh-CN" altLang="en-US" b="1">
              <a:solidFill>
                <a:srgbClr val="FF0000"/>
              </a:solidFill>
              <a:latin typeface="Times New Roman" pitchFamily="18" charset="0"/>
            </a:endParaRPr>
          </a:p>
        </p:txBody>
      </p:sp>
      <p:sp>
        <p:nvSpPr>
          <p:cNvPr id="44036" name="Text Box 5"/>
          <p:cNvSpPr txBox="1">
            <a:spLocks noChangeArrowheads="1"/>
          </p:cNvSpPr>
          <p:nvPr/>
        </p:nvSpPr>
        <p:spPr bwMode="auto">
          <a:xfrm>
            <a:off x="2128838" y="688975"/>
            <a:ext cx="5164137" cy="43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b="1">
                <a:solidFill>
                  <a:srgbClr val="FF5050"/>
                </a:solidFill>
                <a:latin typeface="宋体" pitchFamily="2" charset="-122"/>
              </a:rPr>
              <a:t>1</a:t>
            </a:r>
            <a:r>
              <a:rPr lang="en-US" altLang="zh-CN" b="1">
                <a:solidFill>
                  <a:srgbClr val="FF0000"/>
                </a:solidFill>
                <a:latin typeface="宋体" pitchFamily="2" charset="-122"/>
              </a:rPr>
              <a:t>970</a:t>
            </a:r>
            <a:r>
              <a:rPr lang="zh-CN" altLang="en-US" b="1">
                <a:solidFill>
                  <a:srgbClr val="FF0000"/>
                </a:solidFill>
                <a:latin typeface="宋体" pitchFamily="2" charset="-122"/>
              </a:rPr>
              <a:t>年世界博览会在日本大阪举行</a:t>
            </a:r>
          </a:p>
        </p:txBody>
      </p:sp>
      <p:sp>
        <p:nvSpPr>
          <p:cNvPr id="2" name="笑脸 1">
            <a:hlinkClick r:id="rId4" action="ppaction://hlinksldjump"/>
          </p:cNvPr>
          <p:cNvSpPr/>
          <p:nvPr/>
        </p:nvSpPr>
        <p:spPr>
          <a:xfrm>
            <a:off x="7812088" y="5661025"/>
            <a:ext cx="720725" cy="79216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108705066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6" name="Picture 6" descr="http://imgmini.eastday.com/mobile/20160428/20160428192317_8199fce15d3f5e2472817f4fc81d51a7_1.jpe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71750" y="571500"/>
            <a:ext cx="6096000" cy="4219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642" name="Picture 2" descr="http://img.qkzz.net/images/m/cjwz/140539-2.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6000750" cy="3429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644" name="Picture 4" descr="http://p3.pstatp.com/large/6ef000af79e6095e94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3305175"/>
            <a:ext cx="6096000" cy="3552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62251437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646"/>
                                        </p:tgtEl>
                                        <p:attrNameLst>
                                          <p:attrName>style.visibility</p:attrName>
                                        </p:attrNameLst>
                                      </p:cBhvr>
                                      <p:to>
                                        <p:strVal val="visible"/>
                                      </p:to>
                                    </p:set>
                                    <p:anim calcmode="lin" valueType="num">
                                      <p:cBhvr additive="base">
                                        <p:cTn id="7" dur="500" fill="hold"/>
                                        <p:tgtEl>
                                          <p:spTgt spid="112646"/>
                                        </p:tgtEl>
                                        <p:attrNameLst>
                                          <p:attrName>ppt_x</p:attrName>
                                        </p:attrNameLst>
                                      </p:cBhvr>
                                      <p:tavLst>
                                        <p:tav tm="0">
                                          <p:val>
                                            <p:strVal val="#ppt_x"/>
                                          </p:val>
                                        </p:tav>
                                        <p:tav tm="100000">
                                          <p:val>
                                            <p:strVal val="#ppt_x"/>
                                          </p:val>
                                        </p:tav>
                                      </p:tavLst>
                                    </p:anim>
                                    <p:anim calcmode="lin" valueType="num">
                                      <p:cBhvr additive="base">
                                        <p:cTn id="8" dur="500" fill="hold"/>
                                        <p:tgtEl>
                                          <p:spTgt spid="1126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112644"/>
                                        </p:tgtEl>
                                        <p:attrNameLst>
                                          <p:attrName>style.visibility</p:attrName>
                                        </p:attrNameLst>
                                      </p:cBhvr>
                                      <p:to>
                                        <p:strVal val="visible"/>
                                      </p:to>
                                    </p:set>
                                    <p:animEffect transition="in" filter="blinds(horizontal)">
                                      <p:cBhvr>
                                        <p:cTn id="13" dur="500"/>
                                        <p:tgtEl>
                                          <p:spTgt spid="11264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12642"/>
                                        </p:tgtEl>
                                        <p:attrNameLst>
                                          <p:attrName>style.visibility</p:attrName>
                                        </p:attrNameLst>
                                      </p:cBhvr>
                                      <p:to>
                                        <p:strVal val="visible"/>
                                      </p:to>
                                    </p:set>
                                    <p:animEffect transition="in" filter="blinds(horizontal)">
                                      <p:cBhvr>
                                        <p:cTn id="18" dur="500"/>
                                        <p:tgtEl>
                                          <p:spTgt spid="112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图片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0175" y="120650"/>
            <a:ext cx="8555038" cy="6616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6083" name="Rectangle 3"/>
          <p:cNvSpPr>
            <a:spLocks noChangeArrowheads="1"/>
          </p:cNvSpPr>
          <p:nvPr/>
        </p:nvSpPr>
        <p:spPr bwMode="auto">
          <a:xfrm>
            <a:off x="3346450" y="5768975"/>
            <a:ext cx="3022600" cy="438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b="1">
                <a:latin typeface="宋体" pitchFamily="2" charset="-122"/>
              </a:rPr>
              <a:t>“</a:t>
            </a:r>
            <a:r>
              <a:rPr lang="zh-CN" altLang="en-US" b="1">
                <a:latin typeface="宋体" pitchFamily="2" charset="-122"/>
              </a:rPr>
              <a:t>独立国家联合体”</a:t>
            </a:r>
          </a:p>
        </p:txBody>
      </p:sp>
      <p:sp>
        <p:nvSpPr>
          <p:cNvPr id="46084" name="Text Box 5"/>
          <p:cNvSpPr txBox="1">
            <a:spLocks noChangeArrowheads="1"/>
          </p:cNvSpPr>
          <p:nvPr/>
        </p:nvSpPr>
        <p:spPr bwMode="auto">
          <a:xfrm>
            <a:off x="3414713" y="2270125"/>
            <a:ext cx="1611312" cy="347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sz="1800" b="1">
                <a:solidFill>
                  <a:srgbClr val="FF0000"/>
                </a:solidFill>
                <a:latin typeface="宋体" pitchFamily="2" charset="-122"/>
              </a:rPr>
              <a:t>“</a:t>
            </a:r>
            <a:r>
              <a:rPr lang="zh-CN" altLang="en-US" sz="1800" b="1">
                <a:solidFill>
                  <a:srgbClr val="FF0000"/>
                </a:solidFill>
                <a:latin typeface="Times New Roman" pitchFamily="18" charset="0"/>
              </a:rPr>
              <a:t>独联体</a:t>
            </a:r>
            <a:r>
              <a:rPr lang="zh-CN" altLang="en-US" sz="1800" b="1">
                <a:solidFill>
                  <a:srgbClr val="FF0000"/>
                </a:solidFill>
                <a:latin typeface="宋体" pitchFamily="2" charset="-122"/>
              </a:rPr>
              <a:t>”</a:t>
            </a:r>
            <a:r>
              <a:rPr lang="zh-CN" altLang="en-US" sz="1800" b="1">
                <a:solidFill>
                  <a:srgbClr val="FF0000"/>
                </a:solidFill>
                <a:latin typeface="Times New Roman" pitchFamily="18" charset="0"/>
              </a:rPr>
              <a:t>徽标</a:t>
            </a:r>
          </a:p>
        </p:txBody>
      </p:sp>
      <p:pic>
        <p:nvPicPr>
          <p:cNvPr id="46085" name="Picture 6" descr="d"/>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768725" y="1049338"/>
            <a:ext cx="1160463" cy="1254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13074" name="Group 82"/>
          <p:cNvGraphicFramePr>
            <a:graphicFrameLocks noGrp="1"/>
          </p:cNvGraphicFramePr>
          <p:nvPr/>
        </p:nvGraphicFramePr>
        <p:xfrm>
          <a:off x="4929188" y="455613"/>
          <a:ext cx="3960811" cy="5946781"/>
        </p:xfrm>
        <a:graphic>
          <a:graphicData uri="http://schemas.openxmlformats.org/drawingml/2006/table">
            <a:tbl>
              <a:tblPr/>
              <a:tblGrid>
                <a:gridCol w="1228823"/>
                <a:gridCol w="1364724"/>
                <a:gridCol w="1367264"/>
              </a:tblGrid>
              <a:tr h="350483">
                <a:tc gridSpan="3">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2000" b="1" i="0" u="none" strike="noStrike" cap="none" normalizeH="0" baseline="0" dirty="0" smtClean="0">
                          <a:ln>
                            <a:noFill/>
                          </a:ln>
                          <a:solidFill>
                            <a:srgbClr val="0000FF"/>
                          </a:solidFill>
                          <a:effectLst/>
                          <a:latin typeface="宋体" panose="02010600030101010101" pitchFamily="2" charset="-122"/>
                          <a:ea typeface="宋体" panose="02010600030101010101" pitchFamily="2" charset="-122"/>
                        </a:rPr>
                        <a:t>原苏联境内各独立国家</a:t>
                      </a:r>
                    </a:p>
                  </a:txBody>
                  <a:tcPr marL="0" marR="0" marT="35996" marB="35996"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hMerge="1">
                  <a:txBody>
                    <a:bodyPr/>
                    <a:lstStyle/>
                    <a:p>
                      <a:endParaRPr lang="zh-CN"/>
                    </a:p>
                  </a:txBody>
                  <a:tcPr/>
                </a:tc>
                <a:tc hMerge="1">
                  <a:txBody>
                    <a:bodyPr/>
                    <a:lstStyle/>
                    <a:p>
                      <a:endParaRPr lang="zh-CN"/>
                    </a:p>
                  </a:txBody>
                  <a:tcPr/>
                </a:tc>
              </a:tr>
              <a:tr h="515565">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国家名称简称</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宣布独立日期</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加入独联体日期</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立陶宛</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1990.03.11</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未加入</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3974">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格鲁吉亚</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1991.04.09</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1993.10.22</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516200">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俄罗斯</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1991.07</a:t>
                      </a: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拥有主权</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1991.12.08</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爱沙尼亚</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1991.08.20</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未加入</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3974">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拉脱维亚</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1991.08.22</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未加入</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乌克兰</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1991.08.24</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1991.12.08</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白俄罗斯</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1991.08.25</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1991.12.08</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摩尔多瓦</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1991.08.27</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3974">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dirty="0" smtClean="0">
                          <a:ln>
                            <a:noFill/>
                          </a:ln>
                          <a:solidFill>
                            <a:srgbClr val="0000FF"/>
                          </a:solidFill>
                          <a:effectLst/>
                          <a:latin typeface="宋体" panose="02010600030101010101" pitchFamily="2" charset="-122"/>
                          <a:ea typeface="宋体" panose="02010600030101010101" pitchFamily="2" charset="-122"/>
                        </a:rPr>
                        <a:t>阿塞拜疆</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1991.08.30</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516200">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乌兹别克斯坦</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1991.08.31</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515565">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吉尔吉斯斯坦</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1991.08.31</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塔吉克斯坦</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1991.09.09</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3974">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亚美尼亚</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1991.09.23</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土库曼斯坦</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1991.10.27</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r h="294609">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zh-CN" altLang="en-US"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哈萨克斯坦</a:t>
                      </a:r>
                    </a:p>
                  </a:txBody>
                  <a:tcPr marL="0" marR="0" marT="35996" marB="35996"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1991.12.16</a:t>
                      </a:r>
                    </a:p>
                  </a:txBody>
                  <a:tcPr marL="0" marR="0" marT="35996" marB="35996"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c>
                  <a:txBody>
                    <a:bodyPr/>
                    <a:lstStyle/>
                    <a:p>
                      <a:pPr marL="0" marR="0" lvl="0" indent="0" algn="l" defTabSz="914400" rtl="0" eaLnBrk="1" fontAlgn="base" latinLnBrk="0" hangingPunct="1">
                        <a:lnSpc>
                          <a:spcPct val="90000"/>
                        </a:lnSpc>
                        <a:spcBef>
                          <a:spcPct val="0"/>
                        </a:spcBef>
                        <a:spcAft>
                          <a:spcPct val="0"/>
                        </a:spcAft>
                        <a:buClr>
                          <a:srgbClr val="996633"/>
                        </a:buClr>
                        <a:buSzPct val="70000"/>
                        <a:buFont typeface="Wingdings" panose="05000000000000000000" pitchFamily="2" charset="2"/>
                        <a:buNone/>
                      </a:pPr>
                      <a:r>
                        <a:rPr kumimoji="1" lang="en-US" altLang="zh-CN" sz="1600" b="1" i="0" u="none" strike="noStrike" cap="none" normalizeH="0" baseline="0" dirty="0" smtClean="0">
                          <a:ln>
                            <a:noFill/>
                          </a:ln>
                          <a:solidFill>
                            <a:srgbClr val="0000FF"/>
                          </a:solidFill>
                          <a:effectLst/>
                          <a:latin typeface="宋体" panose="02010600030101010101" pitchFamily="2" charset="-122"/>
                          <a:ea typeface="宋体" panose="02010600030101010101" pitchFamily="2" charset="-122"/>
                        </a:rPr>
                        <a:t>1991.12.21</a:t>
                      </a:r>
                    </a:p>
                  </a:txBody>
                  <a:tcPr marL="0" marR="0" marT="35996" marB="35996"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000">
                        <a:alpha val="25000"/>
                      </a:srgbClr>
                    </a:solidFill>
                  </a:tcPr>
                </a:tc>
              </a:tr>
            </a:tbl>
          </a:graphicData>
        </a:graphic>
      </p:graphicFrame>
    </p:spTree>
    <p:extLst>
      <p:ext uri="{BB962C8B-B14F-4D97-AF65-F5344CB8AC3E}">
        <p14:creationId xmlns:p14="http://schemas.microsoft.com/office/powerpoint/2010/main" xmlns="" val="8304345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21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Group 10"/>
          <p:cNvGrpSpPr>
            <a:grpSpLocks/>
          </p:cNvGrpSpPr>
          <p:nvPr/>
        </p:nvGrpSpPr>
        <p:grpSpPr bwMode="auto">
          <a:xfrm>
            <a:off x="527050" y="774700"/>
            <a:ext cx="3313113" cy="5153025"/>
            <a:chOff x="332" y="488"/>
            <a:chExt cx="2087" cy="3246"/>
          </a:xfrm>
        </p:grpSpPr>
        <p:sp>
          <p:nvSpPr>
            <p:cNvPr id="47113" name="Rectangle 2"/>
            <p:cNvSpPr>
              <a:spLocks noChangeArrowheads="1"/>
            </p:cNvSpPr>
            <p:nvPr/>
          </p:nvSpPr>
          <p:spPr bwMode="auto">
            <a:xfrm>
              <a:off x="500" y="3516"/>
              <a:ext cx="1683" cy="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lnSpc>
                  <a:spcPct val="125000"/>
                </a:lnSpc>
              </a:pPr>
              <a:r>
                <a:rPr lang="zh-CN" altLang="en-US" sz="2000" b="1">
                  <a:latin typeface="Times New Roman" pitchFamily="18" charset="0"/>
                </a:rPr>
                <a:t>普京 </a:t>
              </a:r>
              <a:r>
                <a:rPr lang="zh-CN" altLang="en-US" sz="2000" b="1">
                  <a:latin typeface="宋体" pitchFamily="2" charset="-122"/>
                </a:rPr>
                <a:t>俄联邦总统</a:t>
              </a:r>
            </a:p>
          </p:txBody>
        </p:sp>
        <p:pic>
          <p:nvPicPr>
            <p:cNvPr id="47114" name="Picture 3" descr="p"/>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32" y="488"/>
              <a:ext cx="2087" cy="28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7107" name="Group 9"/>
          <p:cNvGrpSpPr>
            <a:grpSpLocks/>
          </p:cNvGrpSpPr>
          <p:nvPr/>
        </p:nvGrpSpPr>
        <p:grpSpPr bwMode="auto">
          <a:xfrm>
            <a:off x="4010025" y="808038"/>
            <a:ext cx="4662488" cy="5181600"/>
            <a:chOff x="2526" y="509"/>
            <a:chExt cx="2937" cy="3264"/>
          </a:xfrm>
        </p:grpSpPr>
        <p:pic>
          <p:nvPicPr>
            <p:cNvPr id="47109"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526" y="509"/>
              <a:ext cx="2636" cy="1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7110" name="Rectangle 5"/>
            <p:cNvSpPr>
              <a:spLocks noChangeArrowheads="1"/>
            </p:cNvSpPr>
            <p:nvPr/>
          </p:nvSpPr>
          <p:spPr bwMode="auto">
            <a:xfrm>
              <a:off x="3092" y="1886"/>
              <a:ext cx="1735" cy="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2000" b="1">
                  <a:latin typeface="宋体" pitchFamily="2" charset="-122"/>
                </a:rPr>
                <a:t>俄罗斯</a:t>
              </a:r>
              <a:r>
                <a:rPr lang="en-US" altLang="zh-CN" sz="2000" b="1">
                  <a:latin typeface="宋体" pitchFamily="2" charset="-122"/>
                </a:rPr>
                <a:t>X-65</a:t>
              </a:r>
              <a:r>
                <a:rPr lang="zh-CN" altLang="en-US" sz="2000" b="1">
                  <a:latin typeface="宋体" pitchFamily="2" charset="-122"/>
                </a:rPr>
                <a:t>巡航导弹</a:t>
              </a:r>
            </a:p>
          </p:txBody>
        </p:sp>
        <p:pic>
          <p:nvPicPr>
            <p:cNvPr id="47111" name="Picture 6"/>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566" y="2161"/>
              <a:ext cx="2712" cy="12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7112" name="Rectangle 7"/>
            <p:cNvSpPr>
              <a:spLocks noChangeArrowheads="1"/>
            </p:cNvSpPr>
            <p:nvPr/>
          </p:nvSpPr>
          <p:spPr bwMode="auto">
            <a:xfrm>
              <a:off x="2584" y="3535"/>
              <a:ext cx="2879" cy="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2000" b="1">
                  <a:latin typeface="Times New Roman" pitchFamily="18" charset="0"/>
                </a:rPr>
                <a:t>俄罗斯</a:t>
              </a:r>
              <a:r>
                <a:rPr lang="zh-CN" altLang="en-US" sz="2000" b="1">
                  <a:latin typeface="宋体" pitchFamily="2" charset="-122"/>
                </a:rPr>
                <a:t>“</a:t>
              </a:r>
              <a:r>
                <a:rPr lang="zh-CN" altLang="en-US" sz="2000" b="1">
                  <a:latin typeface="Times New Roman" pitchFamily="18" charset="0"/>
                </a:rPr>
                <a:t>基洛夫</a:t>
              </a:r>
              <a:r>
                <a:rPr lang="zh-CN" altLang="en-US" sz="2000" b="1">
                  <a:latin typeface="宋体" pitchFamily="2" charset="-122"/>
                </a:rPr>
                <a:t>”</a:t>
              </a:r>
              <a:r>
                <a:rPr lang="zh-CN" altLang="en-US" sz="2000" b="1">
                  <a:latin typeface="Times New Roman" pitchFamily="18" charset="0"/>
                </a:rPr>
                <a:t>级核动力导弹巡洋舰</a:t>
              </a:r>
            </a:p>
          </p:txBody>
        </p:sp>
      </p:grpSp>
      <p:sp>
        <p:nvSpPr>
          <p:cNvPr id="2" name="笑脸 1">
            <a:hlinkClick r:id="rId6" action="ppaction://hlinksldjump"/>
          </p:cNvPr>
          <p:cNvSpPr/>
          <p:nvPr/>
        </p:nvSpPr>
        <p:spPr>
          <a:xfrm>
            <a:off x="7794625" y="5989638"/>
            <a:ext cx="720725" cy="792162"/>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2389365425"/>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4" name="Picture 4" descr="12781208_200510250003095007300"/>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8429625" cy="6429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8131" name="AutoShape 9" descr="http://p4.so.qhmsg.com/bdr/_240_/t0154c23db194a85019.jpg"/>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p>
        </p:txBody>
      </p:sp>
      <p:pic>
        <p:nvPicPr>
          <p:cNvPr id="35851" name="Picture 11" descr="http://p4.so.qhmsg.com/bdr/_240_/t0154c23db194a85019.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628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853" name="Picture 13" descr="http://a4.att.hudong.com/03/73/16300001051406138197733084106.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14313" y="463550"/>
            <a:ext cx="8929687" cy="5929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857" name="Picture 17" descr="http://p3.so.qhmsg.com/bdr/_240_/t01c97b5a581fae4eb8.jp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73075" y="622300"/>
            <a:ext cx="9001125" cy="65357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8135" name="AutoShape 15" descr="http://p3.so.qhmsg.com/bdr/_240_/t01c97b5a581fae4eb8.jpg"/>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p>
        </p:txBody>
      </p:sp>
      <p:pic>
        <p:nvPicPr>
          <p:cNvPr id="35859" name="Picture 19" descr="http://pic.people.com.cn/NMediaFile/2015/0831/MAIN201508311749144323504402745.jpg"/>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708025" y="731838"/>
            <a:ext cx="8858250" cy="6426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8396661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68964"/>
                                        </p:tgtEl>
                                        <p:attrNameLst>
                                          <p:attrName>style.visibility</p:attrName>
                                        </p:attrNameLst>
                                      </p:cBhvr>
                                      <p:to>
                                        <p:strVal val="visible"/>
                                      </p:to>
                                    </p:set>
                                    <p:anim calcmode="lin" valueType="num">
                                      <p:cBhvr>
                                        <p:cTn id="7" dur="500" fill="hold"/>
                                        <p:tgtEl>
                                          <p:spTgt spid="168964"/>
                                        </p:tgtEl>
                                        <p:attrNameLst>
                                          <p:attrName>ppt_w</p:attrName>
                                        </p:attrNameLst>
                                      </p:cBhvr>
                                      <p:tavLst>
                                        <p:tav tm="0">
                                          <p:val>
                                            <p:fltVal val="0"/>
                                          </p:val>
                                        </p:tav>
                                        <p:tav tm="100000">
                                          <p:val>
                                            <p:strVal val="#ppt_w"/>
                                          </p:val>
                                        </p:tav>
                                      </p:tavLst>
                                    </p:anim>
                                    <p:anim calcmode="lin" valueType="num">
                                      <p:cBhvr>
                                        <p:cTn id="8" dur="500" fill="hold"/>
                                        <p:tgtEl>
                                          <p:spTgt spid="16896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35851"/>
                                        </p:tgtEl>
                                        <p:attrNameLst>
                                          <p:attrName>style.visibility</p:attrName>
                                        </p:attrNameLst>
                                      </p:cBhvr>
                                      <p:to>
                                        <p:strVal val="visible"/>
                                      </p:to>
                                    </p:set>
                                    <p:animEffect transition="in" filter="blinds(horizontal)">
                                      <p:cBhvr>
                                        <p:cTn id="13" dur="500"/>
                                        <p:tgtEl>
                                          <p:spTgt spid="3585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35853"/>
                                        </p:tgtEl>
                                        <p:attrNameLst>
                                          <p:attrName>style.visibility</p:attrName>
                                        </p:attrNameLst>
                                      </p:cBhvr>
                                      <p:to>
                                        <p:strVal val="visible"/>
                                      </p:to>
                                    </p:set>
                                    <p:animEffect transition="in" filter="blinds(horizontal)">
                                      <p:cBhvr>
                                        <p:cTn id="18" dur="500"/>
                                        <p:tgtEl>
                                          <p:spTgt spid="3585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35857"/>
                                        </p:tgtEl>
                                        <p:attrNameLst>
                                          <p:attrName>style.visibility</p:attrName>
                                        </p:attrNameLst>
                                      </p:cBhvr>
                                      <p:to>
                                        <p:strVal val="visible"/>
                                      </p:to>
                                    </p:set>
                                    <p:animEffect transition="in" filter="blinds(horizontal)">
                                      <p:cBhvr>
                                        <p:cTn id="23" dur="500"/>
                                        <p:tgtEl>
                                          <p:spTgt spid="3585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35859"/>
                                        </p:tgtEl>
                                        <p:attrNameLst>
                                          <p:attrName>style.visibility</p:attrName>
                                        </p:attrNameLst>
                                      </p:cBhvr>
                                      <p:to>
                                        <p:strVal val="visible"/>
                                      </p:to>
                                    </p:set>
                                    <p:anim calcmode="lin" valueType="num">
                                      <p:cBhvr additive="base">
                                        <p:cTn id="28" dur="500" fill="hold"/>
                                        <p:tgtEl>
                                          <p:spTgt spid="35859"/>
                                        </p:tgtEl>
                                        <p:attrNameLst>
                                          <p:attrName>ppt_x</p:attrName>
                                        </p:attrNameLst>
                                      </p:cBhvr>
                                      <p:tavLst>
                                        <p:tav tm="0">
                                          <p:val>
                                            <p:strVal val="#ppt_x"/>
                                          </p:val>
                                        </p:tav>
                                        <p:tav tm="100000">
                                          <p:val>
                                            <p:strVal val="#ppt_x"/>
                                          </p:val>
                                        </p:tav>
                                      </p:tavLst>
                                    </p:anim>
                                    <p:anim calcmode="lin" valueType="num">
                                      <p:cBhvr additive="base">
                                        <p:cTn id="29" dur="500" fill="hold"/>
                                        <p:tgtEl>
                                          <p:spTgt spid="358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图片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44525" y="79375"/>
            <a:ext cx="8288338" cy="5514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 name="图片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2763" y="-287338"/>
            <a:ext cx="9037637" cy="5411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图片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82563" y="-357188"/>
            <a:ext cx="9059862" cy="5208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图片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0325" y="758825"/>
            <a:ext cx="8993188" cy="619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图片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60325" y="-287338"/>
            <a:ext cx="9471025" cy="63182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图片 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58738" y="-161925"/>
            <a:ext cx="8777287" cy="6810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7015893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9" name="Rectangle 3"/>
          <p:cNvSpPr>
            <a:spLocks noChangeArrowheads="1"/>
          </p:cNvSpPr>
          <p:nvPr/>
        </p:nvSpPr>
        <p:spPr bwMode="auto">
          <a:xfrm>
            <a:off x="593725" y="920750"/>
            <a:ext cx="7956550" cy="5875338"/>
          </a:xfrm>
          <a:prstGeom prst="rect">
            <a:avLst/>
          </a:prstGeom>
          <a:solidFill>
            <a:srgbClr val="FFFF00"/>
          </a:solidFill>
          <a:ln w="9525">
            <a:noFill/>
            <a:miter lim="800000"/>
          </a:ln>
          <a:effectLst/>
        </p:spPr>
        <p:txBody>
          <a:bodyPr>
            <a:spAutoFit/>
          </a:bodyPr>
          <a:lstStyle/>
          <a:p>
            <a:pPr>
              <a:lnSpc>
                <a:spcPct val="95000"/>
              </a:lnSpc>
              <a:buFontTx/>
              <a:buNone/>
              <a:defRPr/>
            </a:pP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世界银行公布的</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2003</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年世界</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GDP</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排名：</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美国</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--------10,8572</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2</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日本</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--------4,2907</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3</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德国</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--------2,3862</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4</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英国</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--------1,7750</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5</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法国</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--------1,7316</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6</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意大利</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------1,4554</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7</a:t>
            </a:r>
            <a:r>
              <a:rPr kumimoji="1" lang="zh-CN" altLang="en-US" sz="3600" b="1" dirty="0">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中国</a:t>
            </a:r>
            <a:r>
              <a:rPr kumimoji="1" lang="en-US" altLang="zh-CN" sz="3600" b="1" dirty="0">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--------1,3720</a:t>
            </a:r>
            <a:r>
              <a:rPr kumimoji="1" lang="zh-CN" altLang="en-US" sz="3600" b="1" dirty="0">
                <a:solidFill>
                  <a:srgbClr val="CC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endPar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endParaRPr>
          </a:p>
          <a:p>
            <a:pPr>
              <a:lnSpc>
                <a:spcPct val="95000"/>
              </a:lnSpc>
              <a:buFontTx/>
              <a:buNone/>
              <a:defRPr/>
            </a:pP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8</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加拿大</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------8505</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9</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 西班牙</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------8271</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 </a:t>
            </a:r>
            <a:b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b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10</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、墨西哥</a:t>
            </a:r>
            <a:r>
              <a:rPr kumimoji="1" lang="en-US" altLang="zh-CN"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------6116</a:t>
            </a:r>
            <a:r>
              <a:rPr kumimoji="1" lang="zh-CN" altLang="en-US" sz="3600" b="1" dirty="0">
                <a:solidFill>
                  <a:srgbClr val="000000"/>
                </a:solidFill>
                <a:effectLst>
                  <a:outerShdw blurRad="38100" dist="38100" dir="2700000" algn="tl">
                    <a:srgbClr val="C0C0C0"/>
                  </a:outerShdw>
                </a:effectLst>
                <a:latin typeface="黑体" panose="02010609060101010101" pitchFamily="2" charset="-122"/>
                <a:ea typeface="黑体" panose="02010609060101010101" pitchFamily="2" charset="-122"/>
                <a:cs typeface="黑体" panose="02010609060101010101" pitchFamily="2" charset="-122"/>
              </a:rPr>
              <a:t>亿美元</a:t>
            </a:r>
          </a:p>
        </p:txBody>
      </p:sp>
      <p:sp>
        <p:nvSpPr>
          <p:cNvPr id="24578" name="Rectangle 2"/>
          <p:cNvSpPr>
            <a:spLocks noChangeArrowheads="1"/>
          </p:cNvSpPr>
          <p:nvPr/>
        </p:nvSpPr>
        <p:spPr bwMode="auto">
          <a:xfrm>
            <a:off x="592138" y="1165225"/>
            <a:ext cx="7923212" cy="5630863"/>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buFontTx/>
              <a:buNone/>
            </a:pPr>
            <a:r>
              <a:rPr kumimoji="1" lang="en-US" altLang="zh-CN" sz="3600" b="1">
                <a:solidFill>
                  <a:srgbClr val="000000"/>
                </a:solidFill>
                <a:latin typeface="华文中宋" pitchFamily="2" charset="-122"/>
                <a:ea typeface="华文中宋" pitchFamily="2" charset="-122"/>
              </a:rPr>
              <a:t>1</a:t>
            </a:r>
            <a:r>
              <a:rPr kumimoji="1" lang="zh-CN" altLang="en-US" sz="3600" b="1">
                <a:solidFill>
                  <a:srgbClr val="000000"/>
                </a:solidFill>
                <a:latin typeface="华文中宋" pitchFamily="2" charset="-122"/>
                <a:ea typeface="华文中宋" pitchFamily="2" charset="-122"/>
              </a:rPr>
              <a:t>、美  国</a:t>
            </a:r>
            <a:r>
              <a:rPr kumimoji="1" lang="en-US" altLang="zh-CN" sz="3600" b="1">
                <a:solidFill>
                  <a:srgbClr val="000000"/>
                </a:solidFill>
                <a:latin typeface="华文中宋" pitchFamily="2" charset="-122"/>
                <a:ea typeface="华文中宋" pitchFamily="2" charset="-122"/>
              </a:rPr>
              <a:t>: 17.4</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FF3300"/>
                </a:solidFill>
                <a:latin typeface="华文中宋" pitchFamily="2" charset="-122"/>
                <a:ea typeface="华文中宋" pitchFamily="2" charset="-122"/>
              </a:rPr>
              <a:t>2</a:t>
            </a:r>
            <a:r>
              <a:rPr kumimoji="1" lang="zh-CN" altLang="en-US" sz="3600" b="1">
                <a:solidFill>
                  <a:srgbClr val="FF3300"/>
                </a:solidFill>
                <a:latin typeface="华文中宋" pitchFamily="2" charset="-122"/>
                <a:ea typeface="华文中宋" pitchFamily="2" charset="-122"/>
              </a:rPr>
              <a:t>、中  国</a:t>
            </a:r>
            <a:r>
              <a:rPr kumimoji="1" lang="en-US" altLang="zh-CN" sz="3600" b="1">
                <a:solidFill>
                  <a:srgbClr val="FF3300"/>
                </a:solidFill>
                <a:latin typeface="华文中宋" pitchFamily="2" charset="-122"/>
                <a:ea typeface="华文中宋" pitchFamily="2" charset="-122"/>
              </a:rPr>
              <a:t>: 10.4</a:t>
            </a:r>
            <a:r>
              <a:rPr kumimoji="1" lang="zh-CN" altLang="en-US" sz="3600" b="1">
                <a:solidFill>
                  <a:srgbClr val="FF3300"/>
                </a:solidFill>
                <a:latin typeface="华文中宋" pitchFamily="2" charset="-122"/>
                <a:ea typeface="华文中宋" pitchFamily="2" charset="-122"/>
              </a:rPr>
              <a:t>万亿美元</a:t>
            </a:r>
            <a:r>
              <a:rPr kumimoji="1" lang="en-US" altLang="zh-CN" sz="3600" b="1">
                <a:solidFill>
                  <a:srgbClr val="FF3300"/>
                </a:solidFill>
                <a:latin typeface="华文中宋" pitchFamily="2" charset="-122"/>
                <a:ea typeface="华文中宋" pitchFamily="2" charset="-122"/>
              </a:rPr>
              <a:t>,</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000000"/>
                </a:solidFill>
                <a:latin typeface="华文中宋" pitchFamily="2" charset="-122"/>
                <a:ea typeface="华文中宋" pitchFamily="2" charset="-122"/>
              </a:rPr>
              <a:t>3</a:t>
            </a:r>
            <a:r>
              <a:rPr kumimoji="1" lang="zh-CN" altLang="en-US" sz="3600" b="1">
                <a:solidFill>
                  <a:srgbClr val="000000"/>
                </a:solidFill>
                <a:latin typeface="华文中宋" pitchFamily="2" charset="-122"/>
                <a:ea typeface="华文中宋" pitchFamily="2" charset="-122"/>
              </a:rPr>
              <a:t>、日  本</a:t>
            </a:r>
            <a:r>
              <a:rPr kumimoji="1" lang="en-US" altLang="zh-CN" sz="3600" b="1">
                <a:solidFill>
                  <a:srgbClr val="000000"/>
                </a:solidFill>
                <a:latin typeface="华文中宋" pitchFamily="2" charset="-122"/>
                <a:ea typeface="华文中宋" pitchFamily="2" charset="-122"/>
              </a:rPr>
              <a:t>: 4.8</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p>
          <a:p>
            <a:pPr eaLnBrk="1" hangingPunct="1">
              <a:buFontTx/>
              <a:buNone/>
            </a:pPr>
            <a:r>
              <a:rPr kumimoji="1" lang="en-US" altLang="zh-CN" sz="3600" b="1">
                <a:solidFill>
                  <a:srgbClr val="000000"/>
                </a:solidFill>
                <a:latin typeface="华文中宋" pitchFamily="2" charset="-122"/>
                <a:ea typeface="华文中宋" pitchFamily="2" charset="-122"/>
              </a:rPr>
              <a:t>4</a:t>
            </a:r>
            <a:r>
              <a:rPr kumimoji="1" lang="zh-CN" altLang="en-US" sz="3600" b="1">
                <a:solidFill>
                  <a:srgbClr val="000000"/>
                </a:solidFill>
                <a:latin typeface="华文中宋" pitchFamily="2" charset="-122"/>
                <a:ea typeface="华文中宋" pitchFamily="2" charset="-122"/>
              </a:rPr>
              <a:t>、德  国</a:t>
            </a:r>
            <a:r>
              <a:rPr kumimoji="1" lang="en-US" altLang="zh-CN" sz="3600" b="1">
                <a:solidFill>
                  <a:srgbClr val="000000"/>
                </a:solidFill>
                <a:latin typeface="华文中宋" pitchFamily="2" charset="-122"/>
                <a:ea typeface="华文中宋" pitchFamily="2" charset="-122"/>
              </a:rPr>
              <a:t>: 3.8</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000000"/>
                </a:solidFill>
                <a:latin typeface="华文中宋" pitchFamily="2" charset="-122"/>
                <a:ea typeface="华文中宋" pitchFamily="2" charset="-122"/>
              </a:rPr>
              <a:t>5</a:t>
            </a:r>
            <a:r>
              <a:rPr kumimoji="1" lang="zh-CN" altLang="en-US" sz="3600" b="1">
                <a:solidFill>
                  <a:srgbClr val="000000"/>
                </a:solidFill>
                <a:latin typeface="华文中宋" pitchFamily="2" charset="-122"/>
                <a:ea typeface="华文中宋" pitchFamily="2" charset="-122"/>
              </a:rPr>
              <a:t>、法  国</a:t>
            </a:r>
            <a:r>
              <a:rPr kumimoji="1" lang="en-US" altLang="zh-CN" sz="3600" b="1">
                <a:solidFill>
                  <a:srgbClr val="000000"/>
                </a:solidFill>
                <a:latin typeface="华文中宋" pitchFamily="2" charset="-122"/>
                <a:ea typeface="华文中宋" pitchFamily="2" charset="-122"/>
              </a:rPr>
              <a:t>: 2.9</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000000"/>
                </a:solidFill>
                <a:latin typeface="华文中宋" pitchFamily="2" charset="-122"/>
                <a:ea typeface="华文中宋" pitchFamily="2" charset="-122"/>
              </a:rPr>
              <a:t>6</a:t>
            </a:r>
            <a:r>
              <a:rPr kumimoji="1" lang="zh-CN" altLang="en-US" sz="3600" b="1">
                <a:solidFill>
                  <a:srgbClr val="000000"/>
                </a:solidFill>
                <a:latin typeface="华文中宋" pitchFamily="2" charset="-122"/>
                <a:ea typeface="华文中宋" pitchFamily="2" charset="-122"/>
              </a:rPr>
              <a:t>、英  国</a:t>
            </a:r>
            <a:r>
              <a:rPr kumimoji="1" lang="en-US" altLang="zh-CN" sz="3600" b="1">
                <a:solidFill>
                  <a:srgbClr val="000000"/>
                </a:solidFill>
                <a:latin typeface="华文中宋" pitchFamily="2" charset="-122"/>
                <a:ea typeface="华文中宋" pitchFamily="2" charset="-122"/>
              </a:rPr>
              <a:t>: 2.8</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000000"/>
                </a:solidFill>
                <a:latin typeface="华文中宋" pitchFamily="2" charset="-122"/>
                <a:ea typeface="华文中宋" pitchFamily="2" charset="-122"/>
              </a:rPr>
              <a:t>7</a:t>
            </a:r>
            <a:r>
              <a:rPr kumimoji="1" lang="zh-CN" altLang="en-US" sz="3600" b="1">
                <a:solidFill>
                  <a:srgbClr val="000000"/>
                </a:solidFill>
                <a:latin typeface="华文中宋" pitchFamily="2" charset="-122"/>
                <a:ea typeface="华文中宋" pitchFamily="2" charset="-122"/>
              </a:rPr>
              <a:t>、巴  西</a:t>
            </a:r>
            <a:r>
              <a:rPr kumimoji="1" lang="en-US" altLang="zh-CN" sz="3600" b="1">
                <a:solidFill>
                  <a:srgbClr val="000000"/>
                </a:solidFill>
                <a:latin typeface="华文中宋" pitchFamily="2" charset="-122"/>
                <a:ea typeface="华文中宋" pitchFamily="2" charset="-122"/>
              </a:rPr>
              <a:t>: 2.2</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p>
          <a:p>
            <a:pPr eaLnBrk="1" hangingPunct="1">
              <a:buFontTx/>
              <a:buNone/>
            </a:pPr>
            <a:r>
              <a:rPr kumimoji="1" lang="en-US" altLang="zh-CN" sz="3600" b="1">
                <a:solidFill>
                  <a:srgbClr val="000000"/>
                </a:solidFill>
                <a:latin typeface="华文中宋" pitchFamily="2" charset="-122"/>
                <a:ea typeface="华文中宋" pitchFamily="2" charset="-122"/>
              </a:rPr>
              <a:t>8</a:t>
            </a:r>
            <a:r>
              <a:rPr kumimoji="1" lang="zh-CN" altLang="en-US" sz="3600" b="1">
                <a:solidFill>
                  <a:srgbClr val="000000"/>
                </a:solidFill>
                <a:latin typeface="华文中宋" pitchFamily="2" charset="-122"/>
                <a:ea typeface="华文中宋" pitchFamily="2" charset="-122"/>
              </a:rPr>
              <a:t>、意大利</a:t>
            </a:r>
            <a:r>
              <a:rPr kumimoji="1" lang="en-US" altLang="zh-CN" sz="3600" b="1">
                <a:solidFill>
                  <a:srgbClr val="000000"/>
                </a:solidFill>
                <a:latin typeface="华文中宋" pitchFamily="2" charset="-122"/>
                <a:ea typeface="华文中宋" pitchFamily="2" charset="-122"/>
              </a:rPr>
              <a:t>: 2.13</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000000"/>
                </a:solidFill>
                <a:latin typeface="华文中宋" pitchFamily="2" charset="-122"/>
                <a:ea typeface="华文中宋" pitchFamily="2" charset="-122"/>
              </a:rPr>
              <a:t>9</a:t>
            </a:r>
            <a:r>
              <a:rPr kumimoji="1" lang="zh-CN" altLang="en-US" sz="3600" b="1">
                <a:solidFill>
                  <a:srgbClr val="000000"/>
                </a:solidFill>
                <a:latin typeface="华文中宋" pitchFamily="2" charset="-122"/>
                <a:ea typeface="华文中宋" pitchFamily="2" charset="-122"/>
              </a:rPr>
              <a:t>、俄罗斯</a:t>
            </a:r>
            <a:r>
              <a:rPr kumimoji="1" lang="en-US" altLang="zh-CN" sz="3600" b="1">
                <a:solidFill>
                  <a:srgbClr val="000000"/>
                </a:solidFill>
                <a:latin typeface="华文中宋" pitchFamily="2" charset="-122"/>
                <a:ea typeface="华文中宋" pitchFamily="2" charset="-122"/>
              </a:rPr>
              <a:t>: 2.06</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br>
              <a:rPr kumimoji="1" lang="en-US" altLang="zh-CN" sz="3600" b="1">
                <a:solidFill>
                  <a:srgbClr val="000000"/>
                </a:solidFill>
                <a:latin typeface="华文中宋" pitchFamily="2" charset="-122"/>
                <a:ea typeface="华文中宋" pitchFamily="2" charset="-122"/>
              </a:rPr>
            </a:br>
            <a:r>
              <a:rPr kumimoji="1" lang="en-US" altLang="zh-CN" sz="3600" b="1">
                <a:solidFill>
                  <a:srgbClr val="000000"/>
                </a:solidFill>
                <a:latin typeface="华文中宋" pitchFamily="2" charset="-122"/>
                <a:ea typeface="华文中宋" pitchFamily="2" charset="-122"/>
              </a:rPr>
              <a:t>10</a:t>
            </a:r>
            <a:r>
              <a:rPr kumimoji="1" lang="zh-CN" altLang="en-US" sz="3600" b="1">
                <a:solidFill>
                  <a:srgbClr val="000000"/>
                </a:solidFill>
                <a:latin typeface="华文中宋" pitchFamily="2" charset="-122"/>
                <a:ea typeface="华文中宋" pitchFamily="2" charset="-122"/>
              </a:rPr>
              <a:t>、印 度</a:t>
            </a:r>
            <a:r>
              <a:rPr kumimoji="1" lang="en-US" altLang="zh-CN" sz="3600" b="1">
                <a:solidFill>
                  <a:srgbClr val="000000"/>
                </a:solidFill>
                <a:latin typeface="华文中宋" pitchFamily="2" charset="-122"/>
                <a:ea typeface="华文中宋" pitchFamily="2" charset="-122"/>
              </a:rPr>
              <a:t>: 2.05</a:t>
            </a:r>
            <a:r>
              <a:rPr kumimoji="1" lang="zh-CN" altLang="en-US" sz="3600" b="1">
                <a:solidFill>
                  <a:srgbClr val="000000"/>
                </a:solidFill>
                <a:latin typeface="华文中宋" pitchFamily="2" charset="-122"/>
                <a:ea typeface="华文中宋" pitchFamily="2" charset="-122"/>
              </a:rPr>
              <a:t>万亿美元</a:t>
            </a:r>
            <a:r>
              <a:rPr kumimoji="1" lang="en-US" altLang="zh-CN" sz="3600" b="1">
                <a:solidFill>
                  <a:srgbClr val="000000"/>
                </a:solidFill>
                <a:latin typeface="华文中宋" pitchFamily="2" charset="-122"/>
                <a:ea typeface="华文中宋" pitchFamily="2" charset="-122"/>
              </a:rPr>
              <a:t>, </a:t>
            </a:r>
          </a:p>
        </p:txBody>
      </p:sp>
      <p:sp>
        <p:nvSpPr>
          <p:cNvPr id="66562" name="Rectangle 3"/>
          <p:cNvSpPr>
            <a:spLocks noChangeArrowheads="1"/>
          </p:cNvSpPr>
          <p:nvPr/>
        </p:nvSpPr>
        <p:spPr bwMode="auto">
          <a:xfrm>
            <a:off x="592138" y="673100"/>
            <a:ext cx="7921625" cy="492125"/>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fontAlgn="ctr" hangingPunct="1"/>
            <a:r>
              <a:rPr lang="zh-CN" altLang="en-US" sz="3200" b="1">
                <a:solidFill>
                  <a:srgbClr val="FF0000"/>
                </a:solidFill>
                <a:latin typeface="黑体" pitchFamily="49" charset="-122"/>
                <a:ea typeface="黑体" pitchFamily="49" charset="-122"/>
              </a:rPr>
              <a:t>世界银行公布的</a:t>
            </a:r>
            <a:r>
              <a:rPr lang="en-US" altLang="zh-CN" sz="3200" b="1">
                <a:solidFill>
                  <a:srgbClr val="FF0000"/>
                </a:solidFill>
                <a:latin typeface="黑体" pitchFamily="49" charset="-122"/>
                <a:ea typeface="黑体" pitchFamily="49" charset="-122"/>
              </a:rPr>
              <a:t>2014</a:t>
            </a:r>
            <a:r>
              <a:rPr lang="zh-CN" altLang="en-US" sz="3200" b="1">
                <a:solidFill>
                  <a:srgbClr val="FF0000"/>
                </a:solidFill>
                <a:latin typeface="黑体" pitchFamily="49" charset="-122"/>
                <a:ea typeface="黑体" pitchFamily="49" charset="-122"/>
              </a:rPr>
              <a:t>全球各国</a:t>
            </a:r>
            <a:r>
              <a:rPr lang="en-US" altLang="zh-CN" sz="3200" b="1">
                <a:solidFill>
                  <a:srgbClr val="FF0000"/>
                </a:solidFill>
                <a:latin typeface="黑体" pitchFamily="49" charset="-122"/>
                <a:ea typeface="黑体" pitchFamily="49" charset="-122"/>
              </a:rPr>
              <a:t>GDP</a:t>
            </a:r>
            <a:r>
              <a:rPr lang="zh-CN" altLang="en-US" sz="3200" b="1">
                <a:solidFill>
                  <a:srgbClr val="FF0000"/>
                </a:solidFill>
                <a:latin typeface="黑体" pitchFamily="49" charset="-122"/>
                <a:ea typeface="黑体" pitchFamily="49" charset="-122"/>
              </a:rPr>
              <a:t>排行 </a:t>
            </a:r>
          </a:p>
        </p:txBody>
      </p:sp>
      <p:sp>
        <p:nvSpPr>
          <p:cNvPr id="2" name="文本框 1"/>
          <p:cNvSpPr txBox="1">
            <a:spLocks noChangeArrowheads="1"/>
          </p:cNvSpPr>
          <p:nvPr/>
        </p:nvSpPr>
        <p:spPr bwMode="auto">
          <a:xfrm>
            <a:off x="85725" y="234950"/>
            <a:ext cx="8974138" cy="6616700"/>
          </a:xfrm>
          <a:prstGeom prst="rect">
            <a:avLst/>
          </a:prstGeom>
          <a:solidFill>
            <a:srgbClr val="FFFF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3200" b="1">
                <a:solidFill>
                  <a:srgbClr val="000000"/>
                </a:solidFill>
                <a:latin typeface="黑体" pitchFamily="49" charset="-122"/>
                <a:ea typeface="黑体" pitchFamily="49" charset="-122"/>
              </a:rPr>
              <a:t>GDP总量   国家名称	GDP总量(人民币亿元)	</a:t>
            </a:r>
          </a:p>
          <a:p>
            <a:pPr eaLnBrk="1" hangingPunct="1"/>
            <a:r>
              <a:rPr lang="zh-CN" altLang="en-US" sz="3600" b="1">
                <a:solidFill>
                  <a:srgbClr val="000000"/>
                </a:solidFill>
                <a:latin typeface="黑体" pitchFamily="49" charset="-122"/>
                <a:ea typeface="黑体" pitchFamily="49" charset="-122"/>
              </a:rPr>
              <a:t>第1	       美国       19</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5</a:t>
            </a:r>
            <a:r>
              <a:rPr lang="en-US" altLang="zh-CN" sz="3600" b="1">
                <a:solidFill>
                  <a:srgbClr val="000000"/>
                </a:solidFill>
                <a:latin typeface="黑体" pitchFamily="49" charset="-122"/>
                <a:ea typeface="黑体" pitchFamily="49" charset="-122"/>
              </a:rPr>
              <a:t>6</a:t>
            </a:r>
            <a:r>
              <a:rPr lang="zh-CN" altLang="en-US" sz="3600" b="1">
                <a:solidFill>
                  <a:srgbClr val="000000"/>
                </a:solidFill>
                <a:latin typeface="黑体" pitchFamily="49" charset="-122"/>
                <a:ea typeface="黑体" pitchFamily="49" charset="-122"/>
              </a:rPr>
              <a:t>亿		</a:t>
            </a:r>
          </a:p>
          <a:p>
            <a:pPr eaLnBrk="1" hangingPunct="1"/>
            <a:r>
              <a:rPr lang="zh-CN" altLang="en-US" sz="3600" b="1">
                <a:solidFill>
                  <a:srgbClr val="FF0000"/>
                </a:solidFill>
                <a:latin typeface="黑体" pitchFamily="49" charset="-122"/>
                <a:ea typeface="黑体" pitchFamily="49" charset="-122"/>
              </a:rPr>
              <a:t>第2	       中国	      13</a:t>
            </a:r>
            <a:r>
              <a:rPr lang="en-US" altLang="zh-CN" sz="3600" b="1">
                <a:solidFill>
                  <a:srgbClr val="FF0000"/>
                </a:solidFill>
                <a:latin typeface="黑体" pitchFamily="49" charset="-122"/>
                <a:ea typeface="黑体" pitchFamily="49" charset="-122"/>
              </a:rPr>
              <a:t>.</a:t>
            </a:r>
            <a:r>
              <a:rPr lang="zh-CN" altLang="en-US" sz="3600" b="1">
                <a:solidFill>
                  <a:srgbClr val="FF0000"/>
                </a:solidFill>
                <a:latin typeface="黑体" pitchFamily="49" charset="-122"/>
                <a:ea typeface="黑体" pitchFamily="49" charset="-122"/>
              </a:rPr>
              <a:t>17亿	</a:t>
            </a:r>
          </a:p>
          <a:p>
            <a:pPr eaLnBrk="1" hangingPunct="1"/>
            <a:r>
              <a:rPr lang="zh-CN" altLang="en-US" sz="3600" b="1">
                <a:solidFill>
                  <a:srgbClr val="000000"/>
                </a:solidFill>
                <a:latin typeface="黑体" pitchFamily="49" charset="-122"/>
                <a:ea typeface="黑体" pitchFamily="49" charset="-122"/>
              </a:rPr>
              <a:t>第3	       日本	       4</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34亿	</a:t>
            </a:r>
          </a:p>
          <a:p>
            <a:pPr eaLnBrk="1" hangingPunct="1"/>
            <a:r>
              <a:rPr lang="zh-CN" altLang="en-US" sz="3600" b="1">
                <a:solidFill>
                  <a:srgbClr val="000000"/>
                </a:solidFill>
                <a:latin typeface="黑体" pitchFamily="49" charset="-122"/>
                <a:ea typeface="黑体" pitchFamily="49" charset="-122"/>
              </a:rPr>
              <a:t>第4	       德国	       3</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6亿	</a:t>
            </a:r>
          </a:p>
          <a:p>
            <a:pPr eaLnBrk="1" hangingPunct="1"/>
            <a:r>
              <a:rPr lang="zh-CN" altLang="en-US" sz="3600" b="1">
                <a:solidFill>
                  <a:srgbClr val="000000"/>
                </a:solidFill>
                <a:latin typeface="黑体" pitchFamily="49" charset="-122"/>
                <a:ea typeface="黑体" pitchFamily="49" charset="-122"/>
              </a:rPr>
              <a:t>第5	       英国	       3</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23亿	</a:t>
            </a:r>
          </a:p>
          <a:p>
            <a:pPr eaLnBrk="1" hangingPunct="1"/>
            <a:r>
              <a:rPr lang="zh-CN" altLang="en-US" sz="3600" b="1">
                <a:solidFill>
                  <a:srgbClr val="000000"/>
                </a:solidFill>
                <a:latin typeface="黑体" pitchFamily="49" charset="-122"/>
                <a:ea typeface="黑体" pitchFamily="49" charset="-122"/>
              </a:rPr>
              <a:t>第6	       印度	       2</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6</a:t>
            </a:r>
            <a:r>
              <a:rPr lang="en-US" altLang="zh-CN" sz="3600" b="1">
                <a:solidFill>
                  <a:srgbClr val="000000"/>
                </a:solidFill>
                <a:latin typeface="黑体" pitchFamily="49" charset="-122"/>
                <a:ea typeface="黑体" pitchFamily="49" charset="-122"/>
              </a:rPr>
              <a:t>1</a:t>
            </a:r>
            <a:r>
              <a:rPr lang="zh-CN" altLang="en-US" sz="3600" b="1">
                <a:solidFill>
                  <a:srgbClr val="000000"/>
                </a:solidFill>
                <a:latin typeface="黑体" pitchFamily="49" charset="-122"/>
                <a:ea typeface="黑体" pitchFamily="49" charset="-122"/>
              </a:rPr>
              <a:t>亿	</a:t>
            </a:r>
          </a:p>
          <a:p>
            <a:pPr eaLnBrk="1" hangingPunct="1"/>
            <a:r>
              <a:rPr lang="zh-CN" altLang="en-US" sz="3600" b="1">
                <a:solidFill>
                  <a:srgbClr val="000000"/>
                </a:solidFill>
                <a:latin typeface="黑体" pitchFamily="49" charset="-122"/>
                <a:ea typeface="黑体" pitchFamily="49" charset="-122"/>
              </a:rPr>
              <a:t>第7	       法国        2</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5</a:t>
            </a:r>
            <a:r>
              <a:rPr lang="en-US" altLang="zh-CN" sz="3600" b="1">
                <a:solidFill>
                  <a:srgbClr val="000000"/>
                </a:solidFill>
                <a:latin typeface="黑体" pitchFamily="49" charset="-122"/>
                <a:ea typeface="黑体" pitchFamily="49" charset="-122"/>
              </a:rPr>
              <a:t>9</a:t>
            </a:r>
            <a:r>
              <a:rPr lang="zh-CN" altLang="en-US" sz="3600" b="1">
                <a:solidFill>
                  <a:srgbClr val="000000"/>
                </a:solidFill>
                <a:latin typeface="黑体" pitchFamily="49" charset="-122"/>
                <a:ea typeface="黑体" pitchFamily="49" charset="-122"/>
              </a:rPr>
              <a:t>亿	</a:t>
            </a:r>
          </a:p>
          <a:p>
            <a:pPr eaLnBrk="1" hangingPunct="1"/>
            <a:r>
              <a:rPr lang="zh-CN" altLang="en-US" sz="3600" b="1">
                <a:solidFill>
                  <a:srgbClr val="000000"/>
                </a:solidFill>
                <a:latin typeface="黑体" pitchFamily="49" charset="-122"/>
                <a:ea typeface="黑体" pitchFamily="49" charset="-122"/>
              </a:rPr>
              <a:t>第8	      意大利	   1</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93亿</a:t>
            </a:r>
          </a:p>
          <a:p>
            <a:pPr eaLnBrk="1" hangingPunct="1"/>
            <a:r>
              <a:rPr lang="zh-CN" altLang="en-US" sz="3600" b="1">
                <a:solidFill>
                  <a:srgbClr val="000000"/>
                </a:solidFill>
                <a:latin typeface="黑体" pitchFamily="49" charset="-122"/>
                <a:ea typeface="黑体" pitchFamily="49" charset="-122"/>
              </a:rPr>
              <a:t>第9	       巴西	       1</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76亿</a:t>
            </a:r>
          </a:p>
          <a:p>
            <a:pPr eaLnBrk="1" hangingPunct="1"/>
            <a:r>
              <a:rPr lang="zh-CN" altLang="en-US" sz="3600" b="1">
                <a:solidFill>
                  <a:srgbClr val="000000"/>
                </a:solidFill>
                <a:latin typeface="黑体" pitchFamily="49" charset="-122"/>
                <a:ea typeface="黑体" pitchFamily="49" charset="-122"/>
              </a:rPr>
              <a:t>第10	  加拿大	   1</a:t>
            </a:r>
            <a:r>
              <a:rPr lang="en-US" altLang="zh-CN" sz="3600" b="1">
                <a:solidFill>
                  <a:srgbClr val="000000"/>
                </a:solidFill>
                <a:latin typeface="黑体" pitchFamily="49" charset="-122"/>
                <a:ea typeface="黑体" pitchFamily="49" charset="-122"/>
              </a:rPr>
              <a:t>.</a:t>
            </a:r>
            <a:r>
              <a:rPr lang="zh-CN" altLang="en-US" sz="3600" b="1">
                <a:solidFill>
                  <a:srgbClr val="000000"/>
                </a:solidFill>
                <a:latin typeface="黑体" pitchFamily="49" charset="-122"/>
                <a:ea typeface="黑体" pitchFamily="49" charset="-122"/>
              </a:rPr>
              <a:t>68亿</a:t>
            </a:r>
            <a:r>
              <a:rPr lang="zh-CN" altLang="en-US" sz="3200" b="1">
                <a:solidFill>
                  <a:srgbClr val="000000"/>
                </a:solidFill>
                <a:latin typeface="黑体" pitchFamily="49" charset="-122"/>
                <a:ea typeface="黑体" pitchFamily="49" charset="-122"/>
              </a:rPr>
              <a:t>	</a:t>
            </a:r>
          </a:p>
        </p:txBody>
      </p:sp>
      <p:sp>
        <p:nvSpPr>
          <p:cNvPr id="3" name="笑脸 2">
            <a:hlinkClick r:id="rId2" action="ppaction://hlinksldjump"/>
          </p:cNvPr>
          <p:cNvSpPr/>
          <p:nvPr/>
        </p:nvSpPr>
        <p:spPr>
          <a:xfrm>
            <a:off x="7812088" y="5661025"/>
            <a:ext cx="720725" cy="792163"/>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11967952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blinds(horizontal)">
                                      <p:cBhvr>
                                        <p:cTn id="7" dur="500"/>
                                        <p:tgtEl>
                                          <p:spTgt spid="66562"/>
                                        </p:tgtEl>
                                      </p:cBhvr>
                                    </p:animEffect>
                                  </p:childTnLst>
                                </p:cTn>
                              </p:par>
                            </p:childTnLst>
                          </p:cTn>
                        </p:par>
                        <p:par>
                          <p:cTn id="8" fill="hold" nodeType="afterGroup">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24578"/>
                                        </p:tgtEl>
                                        <p:attrNameLst>
                                          <p:attrName>style.visibility</p:attrName>
                                        </p:attrNameLst>
                                      </p:cBhvr>
                                      <p:to>
                                        <p:strVal val="visible"/>
                                      </p:to>
                                    </p:set>
                                    <p:animEffect transition="in" filter="blinds(horizontal)">
                                      <p:cBhvr>
                                        <p:cTn id="11" dur="500"/>
                                        <p:tgtEl>
                                          <p:spTgt spid="2457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ldLvl="0" animBg="1"/>
      <p:bldP spid="66562" grpId="0" bldLvl="0" animBg="1"/>
      <p:bldP spid="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ChangeArrowheads="1"/>
          </p:cNvSpPr>
          <p:nvPr/>
        </p:nvSpPr>
        <p:spPr bwMode="auto">
          <a:xfrm>
            <a:off x="587375" y="5167313"/>
            <a:ext cx="8016875" cy="876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lnSpc>
                <a:spcPct val="110000"/>
              </a:lnSpc>
            </a:pPr>
            <a:r>
              <a:rPr lang="en-US" altLang="zh-CN" b="1">
                <a:latin typeface="宋体" pitchFamily="2" charset="-122"/>
              </a:rPr>
              <a:t>2003</a:t>
            </a:r>
            <a:r>
              <a:rPr lang="zh-CN" altLang="en-US" b="1">
                <a:latin typeface="宋体" pitchFamily="2" charset="-122"/>
              </a:rPr>
              <a:t>年</a:t>
            </a:r>
            <a:r>
              <a:rPr lang="en-US" altLang="zh-CN" b="1">
                <a:latin typeface="宋体" pitchFamily="2" charset="-122"/>
              </a:rPr>
              <a:t>8</a:t>
            </a:r>
            <a:r>
              <a:rPr lang="zh-CN" altLang="en-US" b="1">
                <a:latin typeface="宋体" pitchFamily="2" charset="-122"/>
              </a:rPr>
              <a:t>月在北京举行的由中、朝、美、韩、日、俄参加的朝核问题六方会谈</a:t>
            </a:r>
          </a:p>
        </p:txBody>
      </p:sp>
      <p:pic>
        <p:nvPicPr>
          <p:cNvPr id="51203" name="Picture 5" descr="c"/>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38175" y="754063"/>
            <a:ext cx="7880350" cy="4230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01022280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900113" y="4508500"/>
            <a:ext cx="7745412" cy="2089150"/>
            <a:chOff x="431" y="2704"/>
            <a:chExt cx="4879" cy="1316"/>
          </a:xfrm>
        </p:grpSpPr>
        <p:grpSp>
          <p:nvGrpSpPr>
            <p:cNvPr id="2072" name="Group 7"/>
            <p:cNvGrpSpPr>
              <a:grpSpLocks/>
            </p:cNvGrpSpPr>
            <p:nvPr/>
          </p:nvGrpSpPr>
          <p:grpSpPr bwMode="auto">
            <a:xfrm>
              <a:off x="548" y="2768"/>
              <a:ext cx="4661" cy="1252"/>
              <a:chOff x="548" y="2768"/>
              <a:chExt cx="4661" cy="1252"/>
            </a:xfrm>
          </p:grpSpPr>
          <p:sp>
            <p:nvSpPr>
              <p:cNvPr id="2075" name="AutoShape 8"/>
              <p:cNvSpPr>
                <a:spLocks noChangeArrowheads="1"/>
              </p:cNvSpPr>
              <p:nvPr/>
            </p:nvSpPr>
            <p:spPr bwMode="auto">
              <a:xfrm>
                <a:off x="2653" y="3566"/>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ea typeface="黑体" pitchFamily="49" charset="-122"/>
                </a:endParaRPr>
              </a:p>
            </p:txBody>
          </p:sp>
          <p:sp>
            <p:nvSpPr>
              <p:cNvPr id="29" name="AutoShape 9"/>
              <p:cNvSpPr>
                <a:spLocks noChangeArrowheads="1"/>
              </p:cNvSpPr>
              <p:nvPr/>
            </p:nvSpPr>
            <p:spPr bwMode="auto">
              <a:xfrm rot="-760466">
                <a:off x="548" y="3271"/>
                <a:ext cx="2448" cy="544"/>
              </a:xfrm>
              <a:prstGeom prst="cube">
                <a:avLst>
                  <a:gd name="adj" fmla="val 25000"/>
                </a:avLst>
              </a:prstGeom>
              <a:gradFill rotWithShape="1">
                <a:gsLst>
                  <a:gs pos="0">
                    <a:schemeClr val="accent2"/>
                  </a:gs>
                  <a:gs pos="100000">
                    <a:schemeClr val="accent2">
                      <a:gamma/>
                      <a:shade val="46275"/>
                      <a:invGamma/>
                    </a:schemeClr>
                  </a:gs>
                </a:gsLst>
                <a:lin ang="5400000" scaled="1"/>
              </a:gradFill>
              <a:ln w="9525">
                <a:solidFill>
                  <a:schemeClr val="tx1"/>
                </a:solidFill>
                <a:miter lim="800000"/>
              </a:ln>
              <a:effectLst/>
              <a:extLst/>
            </p:spPr>
            <p:txBody>
              <a:bodyPr wrap="none" anchor="ctr"/>
              <a:lstStyle/>
              <a:p>
                <a:pPr eaLnBrk="0" hangingPunct="0">
                  <a:buFontTx/>
                  <a:buNone/>
                  <a:defRPr/>
                </a:pPr>
                <a:endParaRPr lang="zh-CN" altLang="en-US" sz="1800">
                  <a:ea typeface="黑体" panose="02010609060101010101" pitchFamily="2" charset="-122"/>
                </a:endParaRPr>
              </a:p>
            </p:txBody>
          </p:sp>
          <p:sp>
            <p:nvSpPr>
              <p:cNvPr id="2077" name="AutoShape 10"/>
              <p:cNvSpPr>
                <a:spLocks noChangeArrowheads="1"/>
              </p:cNvSpPr>
              <p:nvPr/>
            </p:nvSpPr>
            <p:spPr bwMode="auto">
              <a:xfrm rot="-760466">
                <a:off x="2805" y="2768"/>
                <a:ext cx="2404" cy="544"/>
              </a:xfrm>
              <a:prstGeom prst="cube">
                <a:avLst>
                  <a:gd name="adj" fmla="val 25000"/>
                </a:avLst>
              </a:prstGeom>
              <a:solidFill>
                <a:srgbClr val="CC3300"/>
              </a:solidFill>
              <a:ln w="9525">
                <a:solidFill>
                  <a:schemeClr val="tx1"/>
                </a:solidFill>
                <a:miter lim="800000"/>
                <a:headEnd/>
                <a:tailEnd/>
              </a:ln>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ea typeface="黑体" pitchFamily="49" charset="-122"/>
                </a:endParaRPr>
              </a:p>
            </p:txBody>
          </p:sp>
        </p:grpSp>
        <p:sp>
          <p:nvSpPr>
            <p:cNvPr id="2073" name="AutoShape 11"/>
            <p:cNvSpPr>
              <a:spLocks noChangeArrowheads="1"/>
            </p:cNvSpPr>
            <p:nvPr/>
          </p:nvSpPr>
          <p:spPr bwMode="auto">
            <a:xfrm rot="-6148246">
              <a:off x="1531" y="2190"/>
              <a:ext cx="136" cy="2339"/>
            </a:xfrm>
            <a:prstGeom prst="flowChartMagneticDrum">
              <a:avLst/>
            </a:prstGeom>
            <a:solidFill>
              <a:schemeClr val="accent1"/>
            </a:solidFill>
            <a:ln w="9525">
              <a:solidFill>
                <a:schemeClr val="tx1"/>
              </a:solidFill>
              <a:round/>
              <a:headEnd/>
              <a:tailEnd/>
            </a:ln>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ea typeface="黑体" pitchFamily="49" charset="-122"/>
              </a:endParaRPr>
            </a:p>
          </p:txBody>
        </p:sp>
        <p:sp>
          <p:nvSpPr>
            <p:cNvPr id="2074" name="AutoShape 12"/>
            <p:cNvSpPr>
              <a:spLocks noChangeArrowheads="1"/>
            </p:cNvSpPr>
            <p:nvPr/>
          </p:nvSpPr>
          <p:spPr bwMode="auto">
            <a:xfrm rot="-6162323">
              <a:off x="4070" y="1601"/>
              <a:ext cx="137" cy="2339"/>
            </a:xfrm>
            <a:prstGeom prst="flowChartMagneticDrum">
              <a:avLst/>
            </a:prstGeom>
            <a:solidFill>
              <a:schemeClr val="accent1"/>
            </a:solidFill>
            <a:ln w="9525">
              <a:solidFill>
                <a:schemeClr val="tx1"/>
              </a:solidFill>
              <a:round/>
              <a:headEnd/>
              <a:tailEnd/>
            </a:ln>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ea typeface="黑体" pitchFamily="49" charset="-122"/>
              </a:endParaRPr>
            </a:p>
          </p:txBody>
        </p:sp>
      </p:grpSp>
      <p:sp>
        <p:nvSpPr>
          <p:cNvPr id="31" name="Text Box 13"/>
          <p:cNvSpPr txBox="1">
            <a:spLocks noChangeArrowheads="1"/>
          </p:cNvSpPr>
          <p:nvPr/>
        </p:nvSpPr>
        <p:spPr bwMode="auto">
          <a:xfrm rot="-682570">
            <a:off x="1898650" y="5567363"/>
            <a:ext cx="3024188" cy="579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200">
                <a:solidFill>
                  <a:schemeClr val="bg1"/>
                </a:solidFill>
                <a:latin typeface="黑体" pitchFamily="49" charset="-122"/>
                <a:ea typeface="黑体" pitchFamily="49" charset="-122"/>
              </a:rPr>
              <a:t>一     超</a:t>
            </a:r>
          </a:p>
        </p:txBody>
      </p:sp>
      <p:sp>
        <p:nvSpPr>
          <p:cNvPr id="32" name="Text Box 14"/>
          <p:cNvSpPr txBox="1">
            <a:spLocks noChangeArrowheads="1"/>
          </p:cNvSpPr>
          <p:nvPr/>
        </p:nvSpPr>
        <p:spPr bwMode="auto">
          <a:xfrm rot="-831594">
            <a:off x="5424488" y="4781550"/>
            <a:ext cx="2665412" cy="579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200">
                <a:solidFill>
                  <a:schemeClr val="bg1"/>
                </a:solidFill>
                <a:latin typeface="黑体" pitchFamily="49" charset="-122"/>
                <a:ea typeface="黑体" pitchFamily="49" charset="-122"/>
              </a:rPr>
              <a:t>多     强</a:t>
            </a:r>
          </a:p>
        </p:txBody>
      </p:sp>
      <p:grpSp>
        <p:nvGrpSpPr>
          <p:cNvPr id="5" name="Group 15"/>
          <p:cNvGrpSpPr>
            <a:grpSpLocks/>
          </p:cNvGrpSpPr>
          <p:nvPr/>
        </p:nvGrpSpPr>
        <p:grpSpPr bwMode="auto">
          <a:xfrm>
            <a:off x="539750" y="1773238"/>
            <a:ext cx="3814763" cy="3816350"/>
            <a:chOff x="204" y="981"/>
            <a:chExt cx="2403" cy="2404"/>
          </a:xfrm>
        </p:grpSpPr>
        <p:graphicFrame>
          <p:nvGraphicFramePr>
            <p:cNvPr id="2050" name="Object 16"/>
            <p:cNvGraphicFramePr>
              <a:graphicFrameLocks noChangeAspect="1"/>
            </p:cNvGraphicFramePr>
            <p:nvPr/>
          </p:nvGraphicFramePr>
          <p:xfrm>
            <a:off x="204" y="981"/>
            <a:ext cx="2403" cy="2404"/>
          </p:xfrm>
          <a:graphic>
            <a:graphicData uri="http://schemas.openxmlformats.org/presentationml/2006/ole">
              <p:oleObj spid="_x0000_s7171" r:id="rId3" imgW="1843920" imgH="1843920" progId="">
                <p:embed/>
              </p:oleObj>
            </a:graphicData>
          </a:graphic>
        </p:graphicFrame>
        <p:sp>
          <p:nvSpPr>
            <p:cNvPr id="2071" name="Text Box 17"/>
            <p:cNvSpPr txBox="1">
              <a:spLocks noChangeArrowheads="1"/>
            </p:cNvSpPr>
            <p:nvPr/>
          </p:nvSpPr>
          <p:spPr bwMode="auto">
            <a:xfrm>
              <a:off x="975" y="1706"/>
              <a:ext cx="862" cy="9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9600">
                  <a:solidFill>
                    <a:srgbClr val="0070C0"/>
                  </a:solidFill>
                  <a:ea typeface="黑体" pitchFamily="49" charset="-122"/>
                </a:rPr>
                <a:t>美</a:t>
              </a:r>
            </a:p>
          </p:txBody>
        </p:sp>
      </p:grpSp>
      <p:grpSp>
        <p:nvGrpSpPr>
          <p:cNvPr id="6" name="Group 18"/>
          <p:cNvGrpSpPr>
            <a:grpSpLocks/>
          </p:cNvGrpSpPr>
          <p:nvPr/>
        </p:nvGrpSpPr>
        <p:grpSpPr bwMode="auto">
          <a:xfrm>
            <a:off x="7380288" y="2708275"/>
            <a:ext cx="1511300" cy="1512888"/>
            <a:chOff x="4513" y="1570"/>
            <a:chExt cx="952" cy="953"/>
          </a:xfrm>
        </p:grpSpPr>
        <p:sp>
          <p:nvSpPr>
            <p:cNvPr id="37" name="Oval 19"/>
            <p:cNvSpPr>
              <a:spLocks noChangeArrowheads="1"/>
            </p:cNvSpPr>
            <p:nvPr/>
          </p:nvSpPr>
          <p:spPr bwMode="auto">
            <a:xfrm>
              <a:off x="4513" y="1570"/>
              <a:ext cx="952" cy="95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w="9525">
              <a:solidFill>
                <a:schemeClr val="tx1"/>
              </a:solidFill>
              <a:round/>
            </a:ln>
            <a:effectLst/>
            <a:extLst/>
          </p:spPr>
          <p:txBody>
            <a:bodyPr wrap="none" anchor="ctr"/>
            <a:lstStyle/>
            <a:p>
              <a:pPr eaLnBrk="0" hangingPunct="0">
                <a:buFontTx/>
                <a:buNone/>
                <a:defRPr/>
              </a:pPr>
              <a:endParaRPr lang="zh-CN" altLang="en-US" sz="1800">
                <a:ea typeface="黑体" panose="02010609060101010101" pitchFamily="2" charset="-122"/>
              </a:endParaRPr>
            </a:p>
          </p:txBody>
        </p:sp>
        <p:sp>
          <p:nvSpPr>
            <p:cNvPr id="2070" name="Text Box 20"/>
            <p:cNvSpPr txBox="1">
              <a:spLocks noChangeArrowheads="1"/>
            </p:cNvSpPr>
            <p:nvPr/>
          </p:nvSpPr>
          <p:spPr bwMode="auto">
            <a:xfrm>
              <a:off x="4740" y="1797"/>
              <a:ext cx="453" cy="5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4800">
                  <a:ea typeface="黑体" pitchFamily="49" charset="-122"/>
                </a:rPr>
                <a:t>日</a:t>
              </a:r>
            </a:p>
          </p:txBody>
        </p:sp>
      </p:grpSp>
      <p:grpSp>
        <p:nvGrpSpPr>
          <p:cNvPr id="7" name="Group 21"/>
          <p:cNvGrpSpPr>
            <a:grpSpLocks/>
          </p:cNvGrpSpPr>
          <p:nvPr/>
        </p:nvGrpSpPr>
        <p:grpSpPr bwMode="auto">
          <a:xfrm>
            <a:off x="5867400" y="2636838"/>
            <a:ext cx="1871663" cy="1873250"/>
            <a:chOff x="3560" y="1525"/>
            <a:chExt cx="1179" cy="1180"/>
          </a:xfrm>
        </p:grpSpPr>
        <p:sp>
          <p:nvSpPr>
            <p:cNvPr id="2067" name="Oval 22"/>
            <p:cNvSpPr>
              <a:spLocks noChangeArrowheads="1"/>
            </p:cNvSpPr>
            <p:nvPr/>
          </p:nvSpPr>
          <p:spPr bwMode="auto">
            <a:xfrm>
              <a:off x="3560" y="1525"/>
              <a:ext cx="1179" cy="118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ea typeface="黑体" pitchFamily="49" charset="-122"/>
              </a:endParaRPr>
            </a:p>
          </p:txBody>
        </p:sp>
        <p:sp>
          <p:nvSpPr>
            <p:cNvPr id="2068" name="Text Box 23"/>
            <p:cNvSpPr txBox="1">
              <a:spLocks noChangeArrowheads="1"/>
            </p:cNvSpPr>
            <p:nvPr/>
          </p:nvSpPr>
          <p:spPr bwMode="auto">
            <a:xfrm>
              <a:off x="3878" y="1752"/>
              <a:ext cx="771" cy="6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6000">
                  <a:solidFill>
                    <a:schemeClr val="bg1"/>
                  </a:solidFill>
                  <a:ea typeface="黑体" pitchFamily="49" charset="-122"/>
                </a:rPr>
                <a:t>中</a:t>
              </a:r>
            </a:p>
          </p:txBody>
        </p:sp>
      </p:grpSp>
      <p:grpSp>
        <p:nvGrpSpPr>
          <p:cNvPr id="8" name="Group 24"/>
          <p:cNvGrpSpPr>
            <a:grpSpLocks/>
          </p:cNvGrpSpPr>
          <p:nvPr/>
        </p:nvGrpSpPr>
        <p:grpSpPr bwMode="auto">
          <a:xfrm>
            <a:off x="4572000" y="3213100"/>
            <a:ext cx="1728788" cy="1655763"/>
            <a:chOff x="2744" y="1888"/>
            <a:chExt cx="1089" cy="1043"/>
          </a:xfrm>
        </p:grpSpPr>
        <p:sp>
          <p:nvSpPr>
            <p:cNvPr id="43" name="Oval 25"/>
            <p:cNvSpPr>
              <a:spLocks noChangeArrowheads="1"/>
            </p:cNvSpPr>
            <p:nvPr/>
          </p:nvSpPr>
          <p:spPr bwMode="auto">
            <a:xfrm>
              <a:off x="2744" y="1888"/>
              <a:ext cx="1089" cy="1043"/>
            </a:xfrm>
            <a:prstGeom prst="ellipse">
              <a:avLst/>
            </a:prstGeom>
            <a:gradFill rotWithShape="1">
              <a:gsLst>
                <a:gs pos="0">
                  <a:schemeClr val="accent2"/>
                </a:gs>
                <a:gs pos="100000">
                  <a:schemeClr val="accent2">
                    <a:gamma/>
                    <a:shade val="46275"/>
                    <a:invGamma/>
                  </a:schemeClr>
                </a:gs>
              </a:gsLst>
              <a:path path="shape">
                <a:fillToRect l="50000" t="50000" r="50000" b="50000"/>
              </a:path>
            </a:gradFill>
            <a:ln w="9525">
              <a:solidFill>
                <a:schemeClr val="tx1"/>
              </a:solidFill>
              <a:round/>
            </a:ln>
            <a:effectLst/>
            <a:extLst/>
          </p:spPr>
          <p:txBody>
            <a:bodyPr wrap="none" anchor="ctr"/>
            <a:lstStyle/>
            <a:p>
              <a:pPr eaLnBrk="0" hangingPunct="0">
                <a:buFontTx/>
                <a:buNone/>
                <a:defRPr/>
              </a:pPr>
              <a:endParaRPr lang="zh-CN" altLang="en-US" sz="1800">
                <a:ea typeface="黑体" panose="02010609060101010101" pitchFamily="2" charset="-122"/>
              </a:endParaRPr>
            </a:p>
          </p:txBody>
        </p:sp>
        <p:sp>
          <p:nvSpPr>
            <p:cNvPr id="2066" name="Text Box 26"/>
            <p:cNvSpPr txBox="1">
              <a:spLocks noChangeArrowheads="1"/>
            </p:cNvSpPr>
            <p:nvPr/>
          </p:nvSpPr>
          <p:spPr bwMode="auto">
            <a:xfrm>
              <a:off x="3016" y="2115"/>
              <a:ext cx="635" cy="5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4800">
                  <a:solidFill>
                    <a:schemeClr val="bg1"/>
                  </a:solidFill>
                  <a:ea typeface="黑体" pitchFamily="49" charset="-122"/>
                </a:rPr>
                <a:t>俄</a:t>
              </a:r>
            </a:p>
          </p:txBody>
        </p:sp>
      </p:grpSp>
      <p:grpSp>
        <p:nvGrpSpPr>
          <p:cNvPr id="9" name="Group 27"/>
          <p:cNvGrpSpPr>
            <a:grpSpLocks/>
          </p:cNvGrpSpPr>
          <p:nvPr/>
        </p:nvGrpSpPr>
        <p:grpSpPr bwMode="auto">
          <a:xfrm>
            <a:off x="6588125" y="1123950"/>
            <a:ext cx="1728788" cy="1728788"/>
            <a:chOff x="4014" y="572"/>
            <a:chExt cx="1089" cy="1089"/>
          </a:xfrm>
        </p:grpSpPr>
        <p:sp>
          <p:nvSpPr>
            <p:cNvPr id="2063" name="Oval 28"/>
            <p:cNvSpPr>
              <a:spLocks noChangeArrowheads="1"/>
            </p:cNvSpPr>
            <p:nvPr/>
          </p:nvSpPr>
          <p:spPr bwMode="auto">
            <a:xfrm>
              <a:off x="4014" y="572"/>
              <a:ext cx="1089" cy="1089"/>
            </a:xfrm>
            <a:prstGeom prst="ellipse">
              <a:avLst/>
            </a:prstGeom>
            <a:gradFill rotWithShape="1">
              <a:gsLst>
                <a:gs pos="0">
                  <a:srgbClr val="33CC33"/>
                </a:gs>
                <a:gs pos="100000">
                  <a:srgbClr val="185E18"/>
                </a:gs>
              </a:gsLst>
              <a:path path="shape">
                <a:fillToRect l="50000" t="50000" r="50000" b="50000"/>
              </a:path>
            </a:gradFill>
            <a:ln w="9525">
              <a:solidFill>
                <a:schemeClr val="tx1"/>
              </a:solidFill>
              <a:round/>
              <a:headEnd/>
              <a:tailEnd/>
            </a:ln>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ea typeface="黑体" pitchFamily="49" charset="-122"/>
              </a:endParaRPr>
            </a:p>
          </p:txBody>
        </p:sp>
        <p:sp>
          <p:nvSpPr>
            <p:cNvPr id="2064" name="Text Box 29"/>
            <p:cNvSpPr txBox="1">
              <a:spLocks noChangeArrowheads="1"/>
            </p:cNvSpPr>
            <p:nvPr/>
          </p:nvSpPr>
          <p:spPr bwMode="auto">
            <a:xfrm>
              <a:off x="4195" y="890"/>
              <a:ext cx="771" cy="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4000">
                  <a:solidFill>
                    <a:srgbClr val="FF3300"/>
                  </a:solidFill>
                  <a:ea typeface="黑体" pitchFamily="49" charset="-122"/>
                </a:rPr>
                <a:t>欧盟</a:t>
              </a:r>
            </a:p>
          </p:txBody>
        </p:sp>
      </p:grpSp>
      <p:sp>
        <p:nvSpPr>
          <p:cNvPr id="48" name="Text Box 32"/>
          <p:cNvSpPr txBox="1">
            <a:spLocks noChangeArrowheads="1"/>
          </p:cNvSpPr>
          <p:nvPr/>
        </p:nvSpPr>
        <p:spPr bwMode="auto">
          <a:xfrm>
            <a:off x="885825" y="830263"/>
            <a:ext cx="6262688" cy="641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spcBef>
                <a:spcPct val="50000"/>
              </a:spcBef>
            </a:pPr>
            <a:r>
              <a:rPr lang="zh-CN" altLang="en-US" sz="3600">
                <a:ea typeface="黑体" pitchFamily="49" charset="-122"/>
              </a:rPr>
              <a:t>目前世界政治格局的特点：</a:t>
            </a:r>
          </a:p>
        </p:txBody>
      </p:sp>
      <p:sp>
        <p:nvSpPr>
          <p:cNvPr id="2061" name="Text Box 34"/>
          <p:cNvSpPr txBox="1">
            <a:spLocks noChangeArrowheads="1"/>
          </p:cNvSpPr>
          <p:nvPr/>
        </p:nvSpPr>
        <p:spPr bwMode="auto">
          <a:xfrm>
            <a:off x="3633788" y="1392238"/>
            <a:ext cx="2740025"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a:ea typeface="黑体" pitchFamily="49" charset="-122"/>
              </a:rPr>
              <a:t>（世界形势的突出特点）</a:t>
            </a:r>
          </a:p>
        </p:txBody>
      </p:sp>
      <p:sp>
        <p:nvSpPr>
          <p:cNvPr id="3" name="笑脸 2">
            <a:hlinkClick r:id="" action="ppaction://noaction"/>
          </p:cNvPr>
          <p:cNvSpPr/>
          <p:nvPr/>
        </p:nvSpPr>
        <p:spPr>
          <a:xfrm>
            <a:off x="7813675" y="5805488"/>
            <a:ext cx="720725" cy="792162"/>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198341368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499"/>
                                          </p:stCondLst>
                                        </p:cTn>
                                        <p:tgtEl>
                                          <p:spTgt spid="48"/>
                                        </p:tgtEl>
                                        <p:attrNameLst>
                                          <p:attrName>style.visibility</p:attrName>
                                        </p:attrNameLst>
                                      </p:cBhvr>
                                      <p:to>
                                        <p:strVal val="visible"/>
                                      </p:to>
                                    </p:set>
                                    <p:anim calcmode="lin" valueType="num">
                                      <p:cBhvr>
                                        <p:cTn id="7" dur="1" fill="hold"/>
                                        <p:tgtEl>
                                          <p:spTgt spid="48"/>
                                        </p:tgtEl>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outVertical)">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iterate type="lt">
                                    <p:tmAbs val="75"/>
                                  </p:iterate>
                                  <p:childTnLst>
                                    <p:set>
                                      <p:cBhvr>
                                        <p:cTn id="20" dur="1" fill="hold">
                                          <p:stCondLst>
                                            <p:cond delay="74"/>
                                          </p:stCondLst>
                                        </p:cTn>
                                        <p:tgtEl>
                                          <p:spTgt spid="31"/>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4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gss0.bdstatic.com/94o3dSag_xI4khGkpoWK1HF6hhy/baike/c0%3Dbaike80%2C5%2C5%2C80%2C26/sign=685c35d5b93eb13550cabfe9c777c3b6/267f9e2f07082838f766c529bd99a9014c08f1a0.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65125" y="762000"/>
            <a:ext cx="4511675" cy="4837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67" name="Picture 4" descr="http://b2-q.mafengwo.net/s6/M00/10/F2/wKgB4lNnmISAAnmBAAHSsdMmHgo38.jpeg?imageMogr2%2Fthumbnail%2F%21690x450r%2Fgravity%2FCenter%2Fcrop%2F%21690x450%2Fquality%2F90%7Cwatermark%2F1%2Fimage%2FaHR0cDovL2I0LXEubWFmZW5nd28ubmV0L3MxMS9NMDAvNDQvOUIvd0tnQkVGc1A1UnlBRHY3cEFBQUhaWlVQUmxROTkwLnBuZw%3D%3D%2Fgravity%2FSouthEast%2Fdx%2F10%2Fdy%2F1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181600" y="792163"/>
            <a:ext cx="3276600" cy="2782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68" name="Picture 6" descr="https://gss2.bdstatic.com/9fo3dSag_xI4khGkpoWK1HF6hhy/baike/c0%3Dbaike80%2C5%2C5%2C80%2C26/sign=b1d216680fb30f242197e451a9fcba26/d62a6059252dd42ae26fbca2033b5bb5c9eab851.jp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181600" y="3733800"/>
            <a:ext cx="3408363" cy="2438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2229" name="Text Box 3"/>
          <p:cNvSpPr txBox="1">
            <a:spLocks noChangeArrowheads="1"/>
          </p:cNvSpPr>
          <p:nvPr/>
        </p:nvSpPr>
        <p:spPr bwMode="auto">
          <a:xfrm>
            <a:off x="2890838" y="44450"/>
            <a:ext cx="2555875" cy="747713"/>
          </a:xfrm>
          <a:prstGeom prst="rect">
            <a:avLst/>
          </a:prstGeom>
          <a:solidFill>
            <a:srgbClr val="0BD93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4400" b="1">
                <a:solidFill>
                  <a:srgbClr val="FF0000"/>
                </a:solidFill>
                <a:latin typeface="Times New Roman" pitchFamily="18" charset="0"/>
              </a:rPr>
              <a:t>万隆会议</a:t>
            </a:r>
          </a:p>
        </p:txBody>
      </p:sp>
      <p:sp>
        <p:nvSpPr>
          <p:cNvPr id="13316" name="矩形 3"/>
          <p:cNvSpPr>
            <a:spLocks noChangeArrowheads="1"/>
          </p:cNvSpPr>
          <p:nvPr/>
        </p:nvSpPr>
        <p:spPr bwMode="auto">
          <a:xfrm>
            <a:off x="2436813" y="2490788"/>
            <a:ext cx="3581400" cy="938212"/>
          </a:xfrm>
          <a:prstGeom prst="rect">
            <a:avLst/>
          </a:prstGeom>
          <a:solidFill>
            <a:srgbClr val="9EFAE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algn="ctr" eaLnBrk="1" hangingPunct="1">
              <a:lnSpc>
                <a:spcPts val="3300"/>
              </a:lnSpc>
            </a:pPr>
            <a:r>
              <a:rPr lang="zh-CN" altLang="en-US" sz="2800" b="1">
                <a:solidFill>
                  <a:srgbClr val="FF0000"/>
                </a:solidFill>
              </a:rPr>
              <a:t>“团结、友谊、合作”</a:t>
            </a:r>
            <a:endParaRPr lang="en-US" altLang="zh-CN" sz="2800" b="1">
              <a:solidFill>
                <a:srgbClr val="FF0000"/>
              </a:solidFill>
            </a:endParaRPr>
          </a:p>
          <a:p>
            <a:pPr algn="ctr" eaLnBrk="1" hangingPunct="1">
              <a:lnSpc>
                <a:spcPts val="3300"/>
              </a:lnSpc>
            </a:pPr>
            <a:r>
              <a:rPr lang="zh-CN" altLang="en-US" sz="2800" b="1">
                <a:solidFill>
                  <a:srgbClr val="FF0000"/>
                </a:solidFill>
              </a:rPr>
              <a:t>万隆精神</a:t>
            </a:r>
          </a:p>
        </p:txBody>
      </p:sp>
      <p:sp>
        <p:nvSpPr>
          <p:cNvPr id="2" name="矩形 1"/>
          <p:cNvSpPr>
            <a:spLocks noChangeArrowheads="1" noChangeShapeType="1" noTextEdit="1"/>
          </p:cNvSpPr>
          <p:nvPr/>
        </p:nvSpPr>
        <p:spPr bwMode="auto">
          <a:xfrm>
            <a:off x="249238" y="5486400"/>
            <a:ext cx="8645525" cy="828675"/>
          </a:xfrm>
          <a:prstGeom prst="rect">
            <a:avLst/>
          </a:prstGeom>
        </p:spPr>
        <p:txBody>
          <a:bodyPr wrap="none" fromWordArt="1">
            <a:prstTxWarp prst="textCanDown">
              <a:avLst>
                <a:gd name="adj" fmla="val 5384"/>
              </a:avLst>
            </a:prstTxWarp>
          </a:bodyPr>
          <a:lstStyle/>
          <a:p>
            <a:pPr algn="ctr"/>
            <a:endParaRPr lang="zh-CN" altLang="en-US" sz="3600" kern="10">
              <a:ln w="9525">
                <a:solidFill>
                  <a:srgbClr val="000000"/>
                </a:solidFill>
                <a:round/>
                <a:headEnd/>
                <a:tailEnd/>
              </a:ln>
              <a:solidFill>
                <a:srgbClr val="FF0000"/>
              </a:solidFill>
              <a:latin typeface="宋体"/>
              <a:ea typeface="宋体"/>
            </a:endParaRPr>
          </a:p>
          <a:p>
            <a:pPr algn="ctr"/>
            <a:r>
              <a:rPr lang="zh-CN" altLang="en-US" sz="3600" kern="10">
                <a:ln w="9525">
                  <a:solidFill>
                    <a:srgbClr val="000000"/>
                  </a:solidFill>
                  <a:round/>
                  <a:headEnd/>
                  <a:tailEnd/>
                </a:ln>
                <a:solidFill>
                  <a:srgbClr val="FF0000"/>
                </a:solidFill>
                <a:latin typeface="宋体"/>
                <a:ea typeface="宋体"/>
              </a:rPr>
              <a:t>发展中国家作为一支新兴力量登上国际舞台</a:t>
            </a:r>
          </a:p>
        </p:txBody>
      </p:sp>
    </p:spTree>
    <p:extLst>
      <p:ext uri="{BB962C8B-B14F-4D97-AF65-F5344CB8AC3E}">
        <p14:creationId xmlns:p14="http://schemas.microsoft.com/office/powerpoint/2010/main" xmlns="" val="194252029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ppt_x</p:attrName>
                                        </p:attrNameLst>
                                      </p:cBhvr>
                                      <p:tavLst>
                                        <p:tav tm="0">
                                          <p:val>
                                            <p:strVal val="#ppt_x"/>
                                          </p:val>
                                        </p:tav>
                                        <p:tav tm="100000">
                                          <p:val>
                                            <p:strVal val="#ppt_x"/>
                                          </p:val>
                                        </p:tav>
                                      </p:tavLst>
                                    </p:anim>
                                    <p:anim calcmode="lin" valueType="num">
                                      <p:cBhvr>
                                        <p:cTn id="8" dur="500" fill="hold"/>
                                        <p:tgtEl>
                                          <p:spTgt spid="11267"/>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11268"/>
                                        </p:tgtEl>
                                        <p:attrNameLst>
                                          <p:attrName>style.visibility</p:attrName>
                                        </p:attrNameLst>
                                      </p:cBhvr>
                                      <p:to>
                                        <p:strVal val="visible"/>
                                      </p:to>
                                    </p:set>
                                    <p:anim calcmode="lin" valueType="num">
                                      <p:cBhvr>
                                        <p:cTn id="12" dur="500" fill="hold"/>
                                        <p:tgtEl>
                                          <p:spTgt spid="11268"/>
                                        </p:tgtEl>
                                        <p:attrNameLst>
                                          <p:attrName>ppt_x</p:attrName>
                                        </p:attrNameLst>
                                      </p:cBhvr>
                                      <p:tavLst>
                                        <p:tav tm="0">
                                          <p:val>
                                            <p:strVal val="#ppt_x"/>
                                          </p:val>
                                        </p:tav>
                                        <p:tav tm="100000">
                                          <p:val>
                                            <p:strVal val="#ppt_x"/>
                                          </p:val>
                                        </p:tav>
                                      </p:tavLst>
                                    </p:anim>
                                    <p:anim calcmode="lin" valueType="num">
                                      <p:cBhvr>
                                        <p:cTn id="13"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316"/>
                                        </p:tgtEl>
                                        <p:attrNameLst>
                                          <p:attrName>style.visibility</p:attrName>
                                        </p:attrNameLst>
                                      </p:cBhvr>
                                      <p:to>
                                        <p:strVal val="visible"/>
                                      </p:to>
                                    </p:set>
                                    <p:anim calcmode="lin" valueType="num">
                                      <p:cBhvr>
                                        <p:cTn id="18" dur="500" fill="hold"/>
                                        <p:tgtEl>
                                          <p:spTgt spid="13316"/>
                                        </p:tgtEl>
                                        <p:attrNameLst>
                                          <p:attrName>ppt_x</p:attrName>
                                        </p:attrNameLst>
                                      </p:cBhvr>
                                      <p:tavLst>
                                        <p:tav tm="0">
                                          <p:val>
                                            <p:strVal val="#ppt_x"/>
                                          </p:val>
                                        </p:tav>
                                        <p:tav tm="100000">
                                          <p:val>
                                            <p:strVal val="#ppt_x"/>
                                          </p:val>
                                        </p:tav>
                                      </p:tavLst>
                                    </p:anim>
                                    <p:anim calcmode="lin" valueType="num">
                                      <p:cBhvr>
                                        <p:cTn id="19"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3" presetClass="entr" presetSubtype="16"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ppt_w</p:attrName>
                                        </p:attrNameLst>
                                      </p:cBhvr>
                                      <p:tavLst>
                                        <p:tav tm="0">
                                          <p:val>
                                            <p:fltVal val="0"/>
                                          </p:val>
                                        </p:tav>
                                        <p:tav tm="100000">
                                          <p:val>
                                            <p:strVal val="#ppt_w"/>
                                          </p:val>
                                        </p:tav>
                                      </p:tavLst>
                                    </p:anim>
                                    <p:anim calcmode="lin" valueType="num">
                                      <p:cBhvr>
                                        <p:cTn id="25"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bldLvl="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图片 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46050" y="100013"/>
            <a:ext cx="8651875" cy="6137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 name="图片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98438" y="38100"/>
            <a:ext cx="8323262" cy="662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3252" name="Text Box 3"/>
          <p:cNvSpPr txBox="1">
            <a:spLocks noChangeArrowheads="1"/>
          </p:cNvSpPr>
          <p:nvPr/>
        </p:nvSpPr>
        <p:spPr bwMode="auto">
          <a:xfrm>
            <a:off x="1787525" y="6054725"/>
            <a:ext cx="4699000" cy="749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36000" rIns="0" bIns="36000">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zh-CN" altLang="en-US" sz="4400" b="1">
                <a:solidFill>
                  <a:srgbClr val="FF0000"/>
                </a:solidFill>
                <a:latin typeface="Times New Roman" pitchFamily="18" charset="0"/>
              </a:rPr>
              <a:t>不结盟运动国家</a:t>
            </a:r>
          </a:p>
        </p:txBody>
      </p:sp>
      <p:pic>
        <p:nvPicPr>
          <p:cNvPr id="4" name="图片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826125" y="739775"/>
            <a:ext cx="2695575" cy="2505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07439766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文本框 81921"/>
          <p:cNvSpPr txBox="1">
            <a:spLocks noChangeArrowheads="1"/>
          </p:cNvSpPr>
          <p:nvPr/>
        </p:nvSpPr>
        <p:spPr bwMode="auto">
          <a:xfrm>
            <a:off x="1025525" y="898525"/>
            <a:ext cx="7615238" cy="3140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r>
              <a:rPr lang="en-US" altLang="zh-CN" sz="4000" b="1">
                <a:solidFill>
                  <a:srgbClr val="FF0000"/>
                </a:solidFill>
                <a:latin typeface="Times New Roman" pitchFamily="18" charset="0"/>
              </a:rPr>
              <a:t>1980~1999</a:t>
            </a:r>
            <a:r>
              <a:rPr lang="zh-CN" altLang="en-US" sz="4000" b="1">
                <a:solidFill>
                  <a:srgbClr val="FF0000"/>
                </a:solidFill>
                <a:latin typeface="Times New Roman" pitchFamily="18" charset="0"/>
              </a:rPr>
              <a:t>年的</a:t>
            </a:r>
            <a:r>
              <a:rPr lang="en-US" altLang="zh-CN" sz="4000" b="1">
                <a:solidFill>
                  <a:srgbClr val="FF0000"/>
                </a:solidFill>
                <a:latin typeface="Times New Roman" pitchFamily="18" charset="0"/>
              </a:rPr>
              <a:t>GDP</a:t>
            </a:r>
            <a:r>
              <a:rPr lang="zh-CN" altLang="en-US" sz="4000" b="1">
                <a:solidFill>
                  <a:srgbClr val="FF0000"/>
                </a:solidFill>
                <a:latin typeface="Times New Roman" pitchFamily="18" charset="0"/>
              </a:rPr>
              <a:t>年均增长率：</a:t>
            </a:r>
          </a:p>
          <a:p>
            <a:pPr eaLnBrk="1" hangingPunct="1"/>
            <a:endParaRPr lang="zh-CN" altLang="en-US" sz="4000" b="1">
              <a:solidFill>
                <a:srgbClr val="FF0000"/>
              </a:solidFill>
              <a:latin typeface="Times New Roman" pitchFamily="18" charset="0"/>
            </a:endParaRPr>
          </a:p>
          <a:p>
            <a:pPr eaLnBrk="1" hangingPunct="1"/>
            <a:r>
              <a:rPr lang="zh-CN" altLang="en-US" sz="4000" b="1">
                <a:solidFill>
                  <a:srgbClr val="FF0000"/>
                </a:solidFill>
                <a:latin typeface="Times New Roman" pitchFamily="18" charset="0"/>
              </a:rPr>
              <a:t>发展中国家为</a:t>
            </a:r>
            <a:r>
              <a:rPr lang="en-US" altLang="zh-CN" sz="4000" b="1">
                <a:solidFill>
                  <a:srgbClr val="FF0000"/>
                </a:solidFill>
                <a:latin typeface="Times New Roman" pitchFamily="18" charset="0"/>
              </a:rPr>
              <a:t>3.4%</a:t>
            </a:r>
            <a:r>
              <a:rPr lang="zh-CN" altLang="en-US" sz="4000" b="1">
                <a:solidFill>
                  <a:srgbClr val="FF0000"/>
                </a:solidFill>
                <a:latin typeface="Times New Roman" pitchFamily="18" charset="0"/>
              </a:rPr>
              <a:t>，</a:t>
            </a:r>
          </a:p>
          <a:p>
            <a:pPr eaLnBrk="1" hangingPunct="1"/>
            <a:endParaRPr lang="zh-CN" altLang="en-US" sz="4000" b="1">
              <a:solidFill>
                <a:srgbClr val="FF0000"/>
              </a:solidFill>
              <a:latin typeface="Times New Roman" pitchFamily="18" charset="0"/>
            </a:endParaRPr>
          </a:p>
          <a:p>
            <a:pPr eaLnBrk="1" hangingPunct="1"/>
            <a:r>
              <a:rPr lang="zh-CN" altLang="en-US" sz="4000" b="1">
                <a:solidFill>
                  <a:srgbClr val="FF0000"/>
                </a:solidFill>
                <a:latin typeface="Times New Roman" pitchFamily="18" charset="0"/>
              </a:rPr>
              <a:t>发达国家为</a:t>
            </a:r>
            <a:r>
              <a:rPr lang="en-US" altLang="zh-CN" sz="4000" b="1">
                <a:solidFill>
                  <a:srgbClr val="FF0000"/>
                </a:solidFill>
                <a:latin typeface="Times New Roman" pitchFamily="18" charset="0"/>
              </a:rPr>
              <a:t>2.6%</a:t>
            </a:r>
            <a:r>
              <a:rPr lang="zh-CN" altLang="en-US" sz="4000" b="1">
                <a:solidFill>
                  <a:srgbClr val="FF0000"/>
                </a:solidFill>
                <a:latin typeface="Times New Roman" pitchFamily="18" charset="0"/>
              </a:rPr>
              <a:t>。</a:t>
            </a:r>
          </a:p>
        </p:txBody>
      </p:sp>
      <p:grpSp>
        <p:nvGrpSpPr>
          <p:cNvPr id="54275" name="组合 81922"/>
          <p:cNvGrpSpPr>
            <a:grpSpLocks/>
          </p:cNvGrpSpPr>
          <p:nvPr/>
        </p:nvGrpSpPr>
        <p:grpSpPr bwMode="auto">
          <a:xfrm>
            <a:off x="4189413" y="2255838"/>
            <a:ext cx="4848225" cy="0"/>
            <a:chOff x="0" y="0"/>
            <a:chExt cx="3054" cy="0"/>
          </a:xfrm>
        </p:grpSpPr>
        <p:sp>
          <p:nvSpPr>
            <p:cNvPr id="54310" name="矩形 81923"/>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311" name="矩形 81924"/>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76" name="组合 81925"/>
          <p:cNvGrpSpPr>
            <a:grpSpLocks/>
          </p:cNvGrpSpPr>
          <p:nvPr/>
        </p:nvGrpSpPr>
        <p:grpSpPr bwMode="auto">
          <a:xfrm>
            <a:off x="4189413" y="2995613"/>
            <a:ext cx="4848225" cy="0"/>
            <a:chOff x="0" y="0"/>
            <a:chExt cx="3054" cy="0"/>
          </a:xfrm>
        </p:grpSpPr>
        <p:sp>
          <p:nvSpPr>
            <p:cNvPr id="54308" name="矩形 81926"/>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309" name="矩形 81927"/>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77" name="组合 81928"/>
          <p:cNvGrpSpPr>
            <a:grpSpLocks/>
          </p:cNvGrpSpPr>
          <p:nvPr/>
        </p:nvGrpSpPr>
        <p:grpSpPr bwMode="auto">
          <a:xfrm>
            <a:off x="4189413" y="2995613"/>
            <a:ext cx="4848225" cy="0"/>
            <a:chOff x="0" y="0"/>
            <a:chExt cx="3054" cy="0"/>
          </a:xfrm>
        </p:grpSpPr>
        <p:sp>
          <p:nvSpPr>
            <p:cNvPr id="54306" name="矩形 81929"/>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307" name="矩形 81930"/>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78" name="组合 81931"/>
          <p:cNvGrpSpPr>
            <a:grpSpLocks/>
          </p:cNvGrpSpPr>
          <p:nvPr/>
        </p:nvGrpSpPr>
        <p:grpSpPr bwMode="auto">
          <a:xfrm>
            <a:off x="4189413" y="2995613"/>
            <a:ext cx="4848225" cy="0"/>
            <a:chOff x="0" y="0"/>
            <a:chExt cx="3054" cy="0"/>
          </a:xfrm>
        </p:grpSpPr>
        <p:sp>
          <p:nvSpPr>
            <p:cNvPr id="54304" name="矩形 81932"/>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305" name="矩形 81933"/>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79" name="组合 81934"/>
          <p:cNvGrpSpPr>
            <a:grpSpLocks/>
          </p:cNvGrpSpPr>
          <p:nvPr/>
        </p:nvGrpSpPr>
        <p:grpSpPr bwMode="auto">
          <a:xfrm>
            <a:off x="4189413" y="2995613"/>
            <a:ext cx="4848225" cy="0"/>
            <a:chOff x="0" y="0"/>
            <a:chExt cx="3054" cy="0"/>
          </a:xfrm>
        </p:grpSpPr>
        <p:sp>
          <p:nvSpPr>
            <p:cNvPr id="54302" name="矩形 81935"/>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303" name="矩形 81936"/>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80" name="组合 81937"/>
          <p:cNvGrpSpPr>
            <a:grpSpLocks/>
          </p:cNvGrpSpPr>
          <p:nvPr/>
        </p:nvGrpSpPr>
        <p:grpSpPr bwMode="auto">
          <a:xfrm>
            <a:off x="4189413" y="2995613"/>
            <a:ext cx="4848225" cy="0"/>
            <a:chOff x="0" y="0"/>
            <a:chExt cx="3054" cy="0"/>
          </a:xfrm>
        </p:grpSpPr>
        <p:sp>
          <p:nvSpPr>
            <p:cNvPr id="54300" name="矩形 81938"/>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301" name="矩形 81939"/>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81" name="组合 81940"/>
          <p:cNvGrpSpPr>
            <a:grpSpLocks/>
          </p:cNvGrpSpPr>
          <p:nvPr/>
        </p:nvGrpSpPr>
        <p:grpSpPr bwMode="auto">
          <a:xfrm>
            <a:off x="4189413" y="2995613"/>
            <a:ext cx="4848225" cy="0"/>
            <a:chOff x="0" y="0"/>
            <a:chExt cx="3054" cy="0"/>
          </a:xfrm>
        </p:grpSpPr>
        <p:sp>
          <p:nvSpPr>
            <p:cNvPr id="54298" name="矩形 81941"/>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299" name="矩形 81942"/>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82" name="组合 81943"/>
          <p:cNvGrpSpPr>
            <a:grpSpLocks/>
          </p:cNvGrpSpPr>
          <p:nvPr/>
        </p:nvGrpSpPr>
        <p:grpSpPr bwMode="auto">
          <a:xfrm>
            <a:off x="4189413" y="2995613"/>
            <a:ext cx="4848225" cy="0"/>
            <a:chOff x="0" y="0"/>
            <a:chExt cx="3054" cy="0"/>
          </a:xfrm>
        </p:grpSpPr>
        <p:sp>
          <p:nvSpPr>
            <p:cNvPr id="54296" name="矩形 81944"/>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297" name="矩形 81945"/>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83" name="组合 81946"/>
          <p:cNvGrpSpPr>
            <a:grpSpLocks/>
          </p:cNvGrpSpPr>
          <p:nvPr/>
        </p:nvGrpSpPr>
        <p:grpSpPr bwMode="auto">
          <a:xfrm>
            <a:off x="4189413" y="2995613"/>
            <a:ext cx="4848225" cy="0"/>
            <a:chOff x="0" y="0"/>
            <a:chExt cx="3054" cy="0"/>
          </a:xfrm>
        </p:grpSpPr>
        <p:sp>
          <p:nvSpPr>
            <p:cNvPr id="54294" name="矩形 81947"/>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sp>
          <p:nvSpPr>
            <p:cNvPr id="54295" name="矩形 81948"/>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400">
                  <a:solidFill>
                    <a:schemeClr val="tx1"/>
                  </a:solidFill>
                  <a:latin typeface="Arial" pitchFamily="34" charset="0"/>
                  <a:ea typeface="宋体" pitchFamily="2" charset="-122"/>
                </a:defRPr>
              </a:lvl9pPr>
            </a:lstStyle>
            <a:p>
              <a:pPr eaLnBrk="1" hangingPunct="1"/>
              <a:endParaRPr lang="zh-CN" altLang="en-US">
                <a:latin typeface="Times New Roman" pitchFamily="18" charset="0"/>
              </a:endParaRPr>
            </a:p>
          </p:txBody>
        </p:sp>
      </p:grpSp>
      <p:grpSp>
        <p:nvGrpSpPr>
          <p:cNvPr id="54284" name="组合 81949"/>
          <p:cNvGrpSpPr>
            <a:grpSpLocks/>
          </p:cNvGrpSpPr>
          <p:nvPr/>
        </p:nvGrpSpPr>
        <p:grpSpPr bwMode="auto">
          <a:xfrm>
            <a:off x="0" y="4797425"/>
            <a:ext cx="9144000" cy="1368425"/>
            <a:chOff x="1248" y="1968"/>
            <a:chExt cx="2774" cy="274"/>
          </a:xfrm>
        </p:grpSpPr>
        <p:pic>
          <p:nvPicPr>
            <p:cNvPr id="54286" name="图片 81950" descr="xinsrc_1611450e7dd442a88f49fe8617206f3c_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84" y="1968"/>
              <a:ext cx="403"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87" name="图片 81951" descr="xinsrc_8b55c298d12f41d596641cd0a631960f_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640" y="1968"/>
              <a:ext cx="403"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88" name="图片 81952" descr="xinsrc_60135003a9b145d78d878ea4d7781540_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304" y="1968"/>
              <a:ext cx="374"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89" name="图片 81953" descr="xinsrc_e41720dc95a3416cbbe77e82e0593223_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024" y="1968"/>
              <a:ext cx="324"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90" name="图片 81954" descr="xinsrc_0ff2b44b882a4d35a8a4b44d33e8e741_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312" y="1968"/>
              <a:ext cx="346"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91" name="图片 81955" descr="xinsrc_d03e6f0aab8d46bfb1565c6313f26899_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968" y="1968"/>
              <a:ext cx="374"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92" name="图片 81956" descr="xinsrc_229cefd2ce8740eba1aa25fbbb17a627_9"/>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1248" y="1968"/>
              <a:ext cx="331"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4293" name="图片 81957" descr="xinsrc_f7aac1c0eb7f4067ae9205b81068e5fa_10"/>
            <p:cNvPicPr>
              <a:picLocks noChangeAspect="1"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a:off x="3648" y="1968"/>
              <a:ext cx="374" cy="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 name="笑脸 2">
            <a:hlinkClick r:id="" action="ppaction://noaction"/>
          </p:cNvPr>
          <p:cNvSpPr/>
          <p:nvPr/>
        </p:nvSpPr>
        <p:spPr>
          <a:xfrm>
            <a:off x="8075613" y="6165850"/>
            <a:ext cx="647700" cy="649288"/>
          </a:xfrm>
          <a:prstGeom prst="smileyFac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Tree>
    <p:extLst>
      <p:ext uri="{BB962C8B-B14F-4D97-AF65-F5344CB8AC3E}">
        <p14:creationId xmlns:p14="http://schemas.microsoft.com/office/powerpoint/2010/main" xmlns="" val="373706307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66</TotalTime>
  <Words>1170</Words>
  <PresentationFormat>全屏显示(4:3)</PresentationFormat>
  <Paragraphs>207</Paragraphs>
  <Slides>29</Slides>
  <Notes>9</Notes>
  <HiddenSlides>0</HiddenSlides>
  <MMClips>0</MMClips>
  <ScaleCrop>false</ScaleCrop>
  <HeadingPairs>
    <vt:vector size="6" baseType="variant">
      <vt:variant>
        <vt:lpstr>主题</vt:lpstr>
      </vt:variant>
      <vt:variant>
        <vt:i4>1</vt:i4>
      </vt:variant>
      <vt:variant>
        <vt:lpstr>嵌入 OLE 服务器</vt:lpstr>
      </vt:variant>
      <vt:variant>
        <vt:i4>0</vt:i4>
      </vt:variant>
      <vt:variant>
        <vt:lpstr>幻灯片标题</vt:lpstr>
      </vt:variant>
      <vt:variant>
        <vt:i4>29</vt:i4>
      </vt:variant>
    </vt:vector>
  </HeadingPairs>
  <TitlesOfParts>
    <vt:vector size="30" baseType="lpstr">
      <vt:lpstr>暗香扑面</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2018-12-05T02:51:38Z</dcterms:created>
  <dcterms:modified xsi:type="dcterms:W3CDTF">2018-12-18T02:32:17Z</dcterms:modified>
</cp:coreProperties>
</file>